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5.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6.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7.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52" r:id="rId4"/>
    <p:sldMasterId id="2147483787" r:id="rId5"/>
    <p:sldMasterId id="2147483814" r:id="rId6"/>
    <p:sldMasterId id="2147483855" r:id="rId7"/>
    <p:sldMasterId id="2147483887" r:id="rId8"/>
    <p:sldMasterId id="2147483925" r:id="rId9"/>
    <p:sldMasterId id="2147483976" r:id="rId10"/>
    <p:sldMasterId id="2147484015" r:id="rId11"/>
  </p:sldMasterIdLst>
  <p:notesMasterIdLst>
    <p:notesMasterId r:id="rId69"/>
  </p:notesMasterIdLst>
  <p:handoutMasterIdLst>
    <p:handoutMasterId r:id="rId70"/>
  </p:handoutMasterIdLst>
  <p:sldIdLst>
    <p:sldId id="10683" r:id="rId12"/>
    <p:sldId id="2147471117" r:id="rId13"/>
    <p:sldId id="4266" r:id="rId14"/>
    <p:sldId id="10702" r:id="rId15"/>
    <p:sldId id="2147471118" r:id="rId16"/>
    <p:sldId id="2147471113" r:id="rId17"/>
    <p:sldId id="2142532897" r:id="rId18"/>
    <p:sldId id="2142532770" r:id="rId19"/>
    <p:sldId id="10647" r:id="rId20"/>
    <p:sldId id="2123258975" r:id="rId21"/>
    <p:sldId id="257" r:id="rId22"/>
    <p:sldId id="2123258888" r:id="rId23"/>
    <p:sldId id="2142532987" r:id="rId24"/>
    <p:sldId id="2142533029" r:id="rId25"/>
    <p:sldId id="2142533015" r:id="rId26"/>
    <p:sldId id="2142533027" r:id="rId27"/>
    <p:sldId id="2142533028" r:id="rId28"/>
    <p:sldId id="2142533000" r:id="rId29"/>
    <p:sldId id="2142533020" r:id="rId30"/>
    <p:sldId id="10660" r:id="rId31"/>
    <p:sldId id="1932" r:id="rId32"/>
    <p:sldId id="10657" r:id="rId33"/>
    <p:sldId id="10661" r:id="rId34"/>
    <p:sldId id="2102" r:id="rId35"/>
    <p:sldId id="2103" r:id="rId36"/>
    <p:sldId id="2123258995" r:id="rId37"/>
    <p:sldId id="1947" r:id="rId38"/>
    <p:sldId id="1948" r:id="rId39"/>
    <p:sldId id="2105" r:id="rId40"/>
    <p:sldId id="1943" r:id="rId41"/>
    <p:sldId id="2079" r:id="rId42"/>
    <p:sldId id="10662" r:id="rId43"/>
    <p:sldId id="2142532991" r:id="rId44"/>
    <p:sldId id="2142533024" r:id="rId45"/>
    <p:sldId id="2142532992" r:id="rId46"/>
    <p:sldId id="2087" r:id="rId47"/>
    <p:sldId id="2088" r:id="rId48"/>
    <p:sldId id="2089" r:id="rId49"/>
    <p:sldId id="2090" r:id="rId50"/>
    <p:sldId id="2092" r:id="rId51"/>
    <p:sldId id="1962" r:id="rId52"/>
    <p:sldId id="2093" r:id="rId53"/>
    <p:sldId id="2094" r:id="rId54"/>
    <p:sldId id="2096" r:id="rId55"/>
    <p:sldId id="2097" r:id="rId56"/>
    <p:sldId id="2098" r:id="rId57"/>
    <p:sldId id="2100" r:id="rId58"/>
    <p:sldId id="2147468081" r:id="rId59"/>
    <p:sldId id="10646" r:id="rId60"/>
    <p:sldId id="1939" r:id="rId61"/>
    <p:sldId id="2147468079" r:id="rId62"/>
    <p:sldId id="10750" r:id="rId63"/>
    <p:sldId id="2147468080" r:id="rId64"/>
    <p:sldId id="2107" r:id="rId65"/>
    <p:sldId id="2086" r:id="rId66"/>
    <p:sldId id="10664" r:id="rId67"/>
    <p:sldId id="10665" r:id="rId6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sage Instructions" id="{8228BE56-B838-4B6D-82A2-C7702E82DD59}">
          <p14:sldIdLst/>
        </p14:section>
        <p14:section name="L300" id="{53D0839A-1E3B-43B2-A271-2C78DB9FA9C5}">
          <p14:sldIdLst>
            <p14:sldId id="10683"/>
            <p14:sldId id="2147471117"/>
            <p14:sldId id="4266"/>
            <p14:sldId id="10702"/>
            <p14:sldId id="2147471118"/>
            <p14:sldId id="2147471113"/>
            <p14:sldId id="2142532897"/>
            <p14:sldId id="2142532770"/>
          </p14:sldIdLst>
        </p14:section>
        <p14:section name="Business Continuity" id="{87191AEB-C322-4B9E-A3DC-B87D623DAB9C}">
          <p14:sldIdLst>
            <p14:sldId id="10647"/>
            <p14:sldId id="2123258975"/>
            <p14:sldId id="257"/>
            <p14:sldId id="2123258888"/>
            <p14:sldId id="2142532987"/>
            <p14:sldId id="2142533029"/>
            <p14:sldId id="2142533015"/>
            <p14:sldId id="2142533027"/>
            <p14:sldId id="2142533028"/>
            <p14:sldId id="2142533000"/>
            <p14:sldId id="2142533020"/>
          </p14:sldIdLst>
        </p14:section>
        <p14:section name="Performance" id="{902DA8D0-BFAA-463C-9070-6BE2E9F44114}">
          <p14:sldIdLst>
            <p14:sldId id="10660"/>
            <p14:sldId id="1932"/>
            <p14:sldId id="10657"/>
          </p14:sldIdLst>
        </p14:section>
        <p14:section name="Security &amp; Compliance" id="{7EBE54AE-0E25-4F3C-AD39-2E1B64334F48}">
          <p14:sldIdLst>
            <p14:sldId id="10661"/>
            <p14:sldId id="2102"/>
            <p14:sldId id="2103"/>
            <p14:sldId id="2123258995"/>
            <p14:sldId id="1947"/>
            <p14:sldId id="1948"/>
            <p14:sldId id="2105"/>
            <p14:sldId id="1943"/>
            <p14:sldId id="2079"/>
          </p14:sldIdLst>
        </p14:section>
        <p14:section name="Manageability" id="{10EE28EF-7E3F-4971-AD9D-171D2B9F9AB3}">
          <p14:sldIdLst>
            <p14:sldId id="10662"/>
            <p14:sldId id="2142532991"/>
            <p14:sldId id="2142533024"/>
            <p14:sldId id="2142532992"/>
            <p14:sldId id="2087"/>
            <p14:sldId id="2088"/>
            <p14:sldId id="2089"/>
            <p14:sldId id="2090"/>
            <p14:sldId id="2092"/>
            <p14:sldId id="1962"/>
            <p14:sldId id="2093"/>
            <p14:sldId id="2094"/>
            <p14:sldId id="2096"/>
            <p14:sldId id="2097"/>
            <p14:sldId id="2098"/>
            <p14:sldId id="2100"/>
          </p14:sldIdLst>
        </p14:section>
        <p14:section name="Azure Integration" id="{2F71234A-A74C-41E8-AA8E-1EA5A4F5B1EF}">
          <p14:sldIdLst>
            <p14:sldId id="2147468081"/>
            <p14:sldId id="10646"/>
            <p14:sldId id="1939"/>
            <p14:sldId id="2147468079"/>
            <p14:sldId id="10750"/>
          </p14:sldIdLst>
        </p14:section>
        <p14:section name="Common workload patterns" id="{435E8941-10D8-4201-A8A8-F3724AFD5AED}">
          <p14:sldIdLst>
            <p14:sldId id="2147468080"/>
            <p14:sldId id="2107"/>
            <p14:sldId id="2086"/>
          </p14:sldIdLst>
        </p14:section>
        <p14:section name="Resources" id="{E6D729DA-F731-4BBC-BC3A-7DE7D846A788}">
          <p14:sldIdLst>
            <p14:sldId id="10664"/>
            <p14:sldId id="1066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F2F2F2"/>
    <a:srgbClr val="595959"/>
    <a:srgbClr val="005AA1"/>
    <a:srgbClr val="99FF99"/>
    <a:srgbClr val="FFCCCC"/>
    <a:srgbClr val="E7E7E9"/>
    <a:srgbClr val="CBCCD0"/>
    <a:srgbClr val="4EB1FF"/>
    <a:srgbClr val="0065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A0DBBA-F100-460D-AC3C-FC8BDC763E01}" v="12" dt="2022-10-05T18:13:53.7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68" autoAdjust="0"/>
    <p:restoredTop sz="87909" autoAdjust="0"/>
  </p:normalViewPr>
  <p:slideViewPr>
    <p:cSldViewPr snapToGrid="0">
      <p:cViewPr varScale="1">
        <p:scale>
          <a:sx n="93" d="100"/>
          <a:sy n="93" d="100"/>
        </p:scale>
        <p:origin x="1026" y="90"/>
      </p:cViewPr>
      <p:guideLst/>
    </p:cSldViewPr>
  </p:slideViewPr>
  <p:outlineViewPr>
    <p:cViewPr>
      <p:scale>
        <a:sx n="33" d="100"/>
        <a:sy n="33" d="100"/>
      </p:scale>
      <p:origin x="0" y="-6248"/>
    </p:cViewPr>
  </p:outlineViewPr>
  <p:notesTextViewPr>
    <p:cViewPr>
      <p:scale>
        <a:sx n="1" d="1"/>
        <a:sy n="1" d="1"/>
      </p:scale>
      <p:origin x="0" y="0"/>
    </p:cViewPr>
  </p:notesTextViewPr>
  <p:sorterViewPr>
    <p:cViewPr>
      <p:scale>
        <a:sx n="100" d="100"/>
        <a:sy n="100" d="100"/>
      </p:scale>
      <p:origin x="0" y="-2388"/>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16" Type="http://schemas.openxmlformats.org/officeDocument/2006/relationships/slide" Target="slides/slide5.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slide" Target="slides/slide55.xml"/><Relationship Id="rId74"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0.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notesMaster" Target="notesMasters/notesMaster1.xml"/><Relationship Id="rId77" Type="http://schemas.microsoft.com/office/2018/10/relationships/authors" Target="authors.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microsoft.com/office/2015/10/relationships/revisionInfo" Target="revisionInfo.xml"/><Relationship Id="rId7" Type="http://schemas.openxmlformats.org/officeDocument/2006/relationships/slideMaster" Target="slideMasters/slideMaster4.xml"/><Relationship Id="rId71" Type="http://schemas.openxmlformats.org/officeDocument/2006/relationships/commentAuthors" Target="commentAuthors.xml"/><Relationship Id="rId2" Type="http://schemas.openxmlformats.org/officeDocument/2006/relationships/customXml" Target="../customXml/item2.xml"/><Relationship Id="rId2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56107C-DF24-4EAC-9E9B-78916B0B6FDE}"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US"/>
        </a:p>
      </dgm:t>
    </dgm:pt>
    <dgm:pt modelId="{917282E5-2905-4C94-8D5D-32A4B7A4AF54}">
      <dgm:prSet/>
      <dgm:spPr/>
      <dgm:t>
        <a:bodyPr/>
        <a:lstStyle/>
        <a:p>
          <a:r>
            <a:rPr lang="en-US">
              <a:solidFill>
                <a:schemeClr val="tx1"/>
              </a:solidFill>
            </a:rPr>
            <a:t>Geo-redundant backup / restore</a:t>
          </a:r>
          <a:endParaRPr lang="en-US" dirty="0">
            <a:solidFill>
              <a:schemeClr val="tx1"/>
            </a:solidFill>
          </a:endParaRPr>
        </a:p>
      </dgm:t>
    </dgm:pt>
    <dgm:pt modelId="{C81C078D-82D8-4311-8CE0-ACDDE151723C}" type="parTrans" cxnId="{66BCCB01-509D-43BD-8AEA-DEFC775B3DB5}">
      <dgm:prSet/>
      <dgm:spPr/>
      <dgm:t>
        <a:bodyPr/>
        <a:lstStyle/>
        <a:p>
          <a:endParaRPr lang="en-US"/>
        </a:p>
      </dgm:t>
    </dgm:pt>
    <dgm:pt modelId="{20E8D8CD-4E4A-4B79-BA13-1770DEE572FB}" type="sibTrans" cxnId="{66BCCB01-509D-43BD-8AEA-DEFC775B3DB5}">
      <dgm:prSet/>
      <dgm:spPr/>
      <dgm:t>
        <a:bodyPr/>
        <a:lstStyle/>
        <a:p>
          <a:endParaRPr lang="en-US"/>
        </a:p>
      </dgm:t>
    </dgm:pt>
    <dgm:pt modelId="{F58FA455-5D2B-4A96-917F-4AE53EC5F101}">
      <dgm:prSet/>
      <dgm:spPr/>
      <dgm:t>
        <a:bodyPr/>
        <a:lstStyle/>
        <a:p>
          <a:r>
            <a:rPr lang="en-US" dirty="0">
              <a:solidFill>
                <a:schemeClr val="tx1"/>
              </a:solidFill>
            </a:rPr>
            <a:t>DR across selected paired region</a:t>
          </a:r>
        </a:p>
      </dgm:t>
    </dgm:pt>
    <dgm:pt modelId="{D0FD8E5B-AEA6-4D91-BF62-C6D902EE04D4}" type="parTrans" cxnId="{A3473328-E77B-4FD3-AA25-EE42CE865B32}">
      <dgm:prSet/>
      <dgm:spPr/>
      <dgm:t>
        <a:bodyPr/>
        <a:lstStyle/>
        <a:p>
          <a:endParaRPr lang="en-US"/>
        </a:p>
      </dgm:t>
    </dgm:pt>
    <dgm:pt modelId="{F84CC1A2-0ABD-46EB-A41F-276704115CDF}" type="sibTrans" cxnId="{A3473328-E77B-4FD3-AA25-EE42CE865B32}">
      <dgm:prSet/>
      <dgm:spPr/>
      <dgm:t>
        <a:bodyPr/>
        <a:lstStyle/>
        <a:p>
          <a:endParaRPr lang="en-US"/>
        </a:p>
      </dgm:t>
    </dgm:pt>
    <dgm:pt modelId="{66A320AD-5218-49C2-B33E-C651A21C6C81}">
      <dgm:prSet/>
      <dgm:spPr/>
      <dgm:t>
        <a:bodyPr/>
        <a:lstStyle/>
        <a:p>
          <a:r>
            <a:rPr lang="en-US" dirty="0"/>
            <a:t>Logical replication-based DR</a:t>
          </a:r>
        </a:p>
      </dgm:t>
    </dgm:pt>
    <dgm:pt modelId="{F4DE65EC-CB06-4719-A29D-38C44E832A22}" type="parTrans" cxnId="{9D910C1D-B5E8-456E-AFCD-5BEDE72DFC84}">
      <dgm:prSet/>
      <dgm:spPr/>
      <dgm:t>
        <a:bodyPr/>
        <a:lstStyle/>
        <a:p>
          <a:endParaRPr lang="en-US"/>
        </a:p>
      </dgm:t>
    </dgm:pt>
    <dgm:pt modelId="{542E8BA6-929F-4470-A24A-EBB0CAE7EFA5}" type="sibTrans" cxnId="{9D910C1D-B5E8-456E-AFCD-5BEDE72DFC84}">
      <dgm:prSet/>
      <dgm:spPr/>
      <dgm:t>
        <a:bodyPr/>
        <a:lstStyle/>
        <a:p>
          <a:endParaRPr lang="en-US"/>
        </a:p>
      </dgm:t>
    </dgm:pt>
    <dgm:pt modelId="{9A614455-844A-4E5A-840C-073DD673D25A}">
      <dgm:prSet/>
      <dgm:spPr/>
      <dgm:t>
        <a:bodyPr/>
        <a:lstStyle/>
        <a:p>
          <a:r>
            <a:rPr lang="en-US"/>
            <a:t>Replica - Physical replication</a:t>
          </a:r>
          <a:endParaRPr lang="en-US" dirty="0"/>
        </a:p>
      </dgm:t>
    </dgm:pt>
    <dgm:pt modelId="{C9CF17BD-B92C-442A-AD58-3214547C5693}" type="parTrans" cxnId="{C5EB933D-D295-4F7F-83F3-FBD087B75595}">
      <dgm:prSet/>
      <dgm:spPr/>
      <dgm:t>
        <a:bodyPr/>
        <a:lstStyle/>
        <a:p>
          <a:endParaRPr lang="en-US"/>
        </a:p>
      </dgm:t>
    </dgm:pt>
    <dgm:pt modelId="{C33550C7-CDE9-4AE8-A944-D0BF84E6F1B3}" type="sibTrans" cxnId="{C5EB933D-D295-4F7F-83F3-FBD087B75595}">
      <dgm:prSet/>
      <dgm:spPr/>
      <dgm:t>
        <a:bodyPr/>
        <a:lstStyle/>
        <a:p>
          <a:endParaRPr lang="en-US"/>
        </a:p>
      </dgm:t>
    </dgm:pt>
    <dgm:pt modelId="{97C64A2C-FFC5-453F-A787-48D8E1A49F72}">
      <dgm:prSet/>
      <dgm:spPr/>
      <dgm:t>
        <a:bodyPr/>
        <a:lstStyle/>
        <a:p>
          <a:r>
            <a:rPr lang="en-US" dirty="0"/>
            <a:t>Will be a managed service</a:t>
          </a:r>
        </a:p>
      </dgm:t>
    </dgm:pt>
    <dgm:pt modelId="{E45699D9-E7D7-4B0C-B955-3631D2D40F24}" type="parTrans" cxnId="{1826B3CB-490F-4F2D-BBE6-B37473CA5700}">
      <dgm:prSet/>
      <dgm:spPr/>
      <dgm:t>
        <a:bodyPr/>
        <a:lstStyle/>
        <a:p>
          <a:endParaRPr lang="en-US"/>
        </a:p>
      </dgm:t>
    </dgm:pt>
    <dgm:pt modelId="{9E3C6D7B-98BC-47E9-8514-139E0870FCBF}" type="sibTrans" cxnId="{1826B3CB-490F-4F2D-BBE6-B37473CA5700}">
      <dgm:prSet/>
      <dgm:spPr/>
      <dgm:t>
        <a:bodyPr/>
        <a:lstStyle/>
        <a:p>
          <a:endParaRPr lang="en-US"/>
        </a:p>
      </dgm:t>
    </dgm:pt>
    <dgm:pt modelId="{C564E0E1-ACEA-4320-B9AD-65547FE45043}">
      <dgm:prSet/>
      <dgm:spPr/>
      <dgm:t>
        <a:bodyPr/>
        <a:lstStyle/>
        <a:p>
          <a:r>
            <a:rPr lang="en-US" dirty="0">
              <a:solidFill>
                <a:schemeClr val="tx1"/>
              </a:solidFill>
            </a:rPr>
            <a:t>Low-cost DR</a:t>
          </a:r>
        </a:p>
      </dgm:t>
    </dgm:pt>
    <dgm:pt modelId="{B5E44925-25A0-43CF-B379-54462A2FFB13}" type="parTrans" cxnId="{6529B397-40E1-4982-957C-F0FB376B5A3E}">
      <dgm:prSet/>
      <dgm:spPr/>
      <dgm:t>
        <a:bodyPr/>
        <a:lstStyle/>
        <a:p>
          <a:endParaRPr lang="en-US"/>
        </a:p>
      </dgm:t>
    </dgm:pt>
    <dgm:pt modelId="{E89F3CE2-B283-4BAB-8199-815013ADE638}" type="sibTrans" cxnId="{6529B397-40E1-4982-957C-F0FB376B5A3E}">
      <dgm:prSet/>
      <dgm:spPr/>
      <dgm:t>
        <a:bodyPr/>
        <a:lstStyle/>
        <a:p>
          <a:endParaRPr lang="en-US"/>
        </a:p>
      </dgm:t>
    </dgm:pt>
    <dgm:pt modelId="{773B6B6D-C1F4-451D-A12E-13FEAE1A8820}">
      <dgm:prSet/>
      <dgm:spPr/>
      <dgm:t>
        <a:bodyPr/>
        <a:lstStyle/>
        <a:p>
          <a:r>
            <a:rPr lang="en-US" dirty="0">
              <a:solidFill>
                <a:schemeClr val="tx1"/>
              </a:solidFill>
            </a:rPr>
            <a:t>On-demand DR instance creation</a:t>
          </a:r>
        </a:p>
      </dgm:t>
    </dgm:pt>
    <dgm:pt modelId="{D18927B0-F6BB-439F-8888-DEABCA844F46}" type="parTrans" cxnId="{E7577142-93AE-4448-9A70-CE0A1E6C7F79}">
      <dgm:prSet/>
      <dgm:spPr/>
      <dgm:t>
        <a:bodyPr/>
        <a:lstStyle/>
        <a:p>
          <a:endParaRPr lang="en-US"/>
        </a:p>
      </dgm:t>
    </dgm:pt>
    <dgm:pt modelId="{A762B8A1-DE32-4F91-8403-5102C70F2A88}" type="sibTrans" cxnId="{E7577142-93AE-4448-9A70-CE0A1E6C7F79}">
      <dgm:prSet/>
      <dgm:spPr/>
      <dgm:t>
        <a:bodyPr/>
        <a:lstStyle/>
        <a:p>
          <a:endParaRPr lang="en-US"/>
        </a:p>
      </dgm:t>
    </dgm:pt>
    <dgm:pt modelId="{00A5F622-D2B8-4502-B2DD-2475D2DAE446}">
      <dgm:prSet/>
      <dgm:spPr/>
      <dgm:t>
        <a:bodyPr/>
        <a:lstStyle/>
        <a:p>
          <a:r>
            <a:rPr lang="en-US" dirty="0"/>
            <a:t>Lower RTO/RPO</a:t>
          </a:r>
        </a:p>
      </dgm:t>
    </dgm:pt>
    <dgm:pt modelId="{10CCB33A-9C7B-4949-AF64-2D3B4FD5C3AF}" type="parTrans" cxnId="{59172443-81F8-4E56-A784-2BB618EC197B}">
      <dgm:prSet/>
      <dgm:spPr/>
      <dgm:t>
        <a:bodyPr/>
        <a:lstStyle/>
        <a:p>
          <a:endParaRPr lang="en-US"/>
        </a:p>
      </dgm:t>
    </dgm:pt>
    <dgm:pt modelId="{4683A449-9A07-4DAA-9BFE-2A9A4D547513}" type="sibTrans" cxnId="{59172443-81F8-4E56-A784-2BB618EC197B}">
      <dgm:prSet/>
      <dgm:spPr/>
      <dgm:t>
        <a:bodyPr/>
        <a:lstStyle/>
        <a:p>
          <a:endParaRPr lang="en-US"/>
        </a:p>
      </dgm:t>
    </dgm:pt>
    <dgm:pt modelId="{9A7BE36F-F5F3-4A7A-BCC7-BEFE1E571CF4}">
      <dgm:prSet/>
      <dgm:spPr/>
      <dgm:t>
        <a:bodyPr/>
        <a:lstStyle/>
        <a:p>
          <a:r>
            <a:rPr lang="en-US" dirty="0"/>
            <a:t>Logical repl. restrictions apply</a:t>
          </a:r>
        </a:p>
      </dgm:t>
    </dgm:pt>
    <dgm:pt modelId="{29B847C2-F1CA-4713-B5A1-CFD25C879EAB}" type="parTrans" cxnId="{F6E52874-1214-4C2A-A180-54B3D2953C1F}">
      <dgm:prSet/>
      <dgm:spPr/>
      <dgm:t>
        <a:bodyPr/>
        <a:lstStyle/>
        <a:p>
          <a:endParaRPr lang="en-US"/>
        </a:p>
      </dgm:t>
    </dgm:pt>
    <dgm:pt modelId="{891DE023-0937-43DE-980C-B035572B6AAF}" type="sibTrans" cxnId="{F6E52874-1214-4C2A-A180-54B3D2953C1F}">
      <dgm:prSet/>
      <dgm:spPr/>
      <dgm:t>
        <a:bodyPr/>
        <a:lstStyle/>
        <a:p>
          <a:endParaRPr lang="en-US"/>
        </a:p>
      </dgm:t>
    </dgm:pt>
    <dgm:pt modelId="{CBCEECF0-11B4-4437-A168-2737289BFBE6}">
      <dgm:prSet/>
      <dgm:spPr/>
      <dgm:t>
        <a:bodyPr/>
        <a:lstStyle/>
        <a:p>
          <a:r>
            <a:rPr lang="en-US" dirty="0"/>
            <a:t>Replicate to same or any region</a:t>
          </a:r>
        </a:p>
      </dgm:t>
    </dgm:pt>
    <dgm:pt modelId="{6F8465D2-1579-4DC9-8130-8C3512921815}" type="parTrans" cxnId="{2842590E-2A24-45E2-91D1-36C5FC13F743}">
      <dgm:prSet/>
      <dgm:spPr/>
      <dgm:t>
        <a:bodyPr/>
        <a:lstStyle/>
        <a:p>
          <a:endParaRPr lang="en-US"/>
        </a:p>
      </dgm:t>
    </dgm:pt>
    <dgm:pt modelId="{03C75E7C-DBD2-4C24-84D5-1E01949927E5}" type="sibTrans" cxnId="{2842590E-2A24-45E2-91D1-36C5FC13F743}">
      <dgm:prSet/>
      <dgm:spPr/>
      <dgm:t>
        <a:bodyPr/>
        <a:lstStyle/>
        <a:p>
          <a:endParaRPr lang="en-US"/>
        </a:p>
      </dgm:t>
    </dgm:pt>
    <dgm:pt modelId="{63F2F66B-BDE2-41B7-94C8-B17EFFF213E4}">
      <dgm:prSet/>
      <dgm:spPr/>
      <dgm:t>
        <a:bodyPr/>
        <a:lstStyle/>
        <a:p>
          <a:r>
            <a:rPr lang="en-US" dirty="0"/>
            <a:t>Customer managed</a:t>
          </a:r>
        </a:p>
      </dgm:t>
    </dgm:pt>
    <dgm:pt modelId="{64921EDD-F19B-4E81-999D-3CB168DB0B51}" type="sibTrans" cxnId="{D0515200-82EB-4A66-AA62-6456048FB866}">
      <dgm:prSet/>
      <dgm:spPr/>
      <dgm:t>
        <a:bodyPr/>
        <a:lstStyle/>
        <a:p>
          <a:endParaRPr lang="en-US"/>
        </a:p>
      </dgm:t>
    </dgm:pt>
    <dgm:pt modelId="{F39DB030-E362-426E-A42C-8ED059974BAE}" type="parTrans" cxnId="{D0515200-82EB-4A66-AA62-6456048FB866}">
      <dgm:prSet/>
      <dgm:spPr/>
      <dgm:t>
        <a:bodyPr/>
        <a:lstStyle/>
        <a:p>
          <a:endParaRPr lang="en-US"/>
        </a:p>
      </dgm:t>
    </dgm:pt>
    <dgm:pt modelId="{9ED76905-9B7D-450D-9CCD-848AB0D5CF48}">
      <dgm:prSet/>
      <dgm:spPr/>
      <dgm:t>
        <a:bodyPr/>
        <a:lstStyle/>
        <a:p>
          <a:r>
            <a:rPr lang="en-US" dirty="0"/>
            <a:t>Replicate to same or any region</a:t>
          </a:r>
        </a:p>
      </dgm:t>
    </dgm:pt>
    <dgm:pt modelId="{CCA02833-328C-4A62-815E-AB580E8BC84B}" type="parTrans" cxnId="{5D535704-4725-4ECF-A0C9-DE62A0759F63}">
      <dgm:prSet/>
      <dgm:spPr/>
      <dgm:t>
        <a:bodyPr/>
        <a:lstStyle/>
        <a:p>
          <a:endParaRPr lang="en-US"/>
        </a:p>
      </dgm:t>
    </dgm:pt>
    <dgm:pt modelId="{FC12B0BD-1292-44D2-BCA0-9293F0C446EA}" type="sibTrans" cxnId="{5D535704-4725-4ECF-A0C9-DE62A0759F63}">
      <dgm:prSet/>
      <dgm:spPr/>
      <dgm:t>
        <a:bodyPr/>
        <a:lstStyle/>
        <a:p>
          <a:endParaRPr lang="en-US"/>
        </a:p>
      </dgm:t>
    </dgm:pt>
    <dgm:pt modelId="{D437E7DF-76D1-4990-83A4-74E117CCC3AE}">
      <dgm:prSet/>
      <dgm:spPr/>
      <dgm:t>
        <a:bodyPr/>
        <a:lstStyle/>
        <a:p>
          <a:r>
            <a:rPr lang="en-US" dirty="0"/>
            <a:t>Low RTO/RPO</a:t>
          </a:r>
        </a:p>
      </dgm:t>
    </dgm:pt>
    <dgm:pt modelId="{7D66BA83-64D0-426E-8B55-F14702CFA1C0}" type="parTrans" cxnId="{3A3329DC-8F62-440A-AB23-E48F442FB35F}">
      <dgm:prSet/>
      <dgm:spPr/>
      <dgm:t>
        <a:bodyPr/>
        <a:lstStyle/>
        <a:p>
          <a:endParaRPr lang="en-US"/>
        </a:p>
      </dgm:t>
    </dgm:pt>
    <dgm:pt modelId="{F81DA5B6-397B-4ACC-B554-96AC7FC02F29}" type="sibTrans" cxnId="{3A3329DC-8F62-440A-AB23-E48F442FB35F}">
      <dgm:prSet/>
      <dgm:spPr/>
      <dgm:t>
        <a:bodyPr/>
        <a:lstStyle/>
        <a:p>
          <a:endParaRPr lang="en-US"/>
        </a:p>
      </dgm:t>
    </dgm:pt>
    <dgm:pt modelId="{A9E56A67-056D-4452-A92F-DE19A70286B5}">
      <dgm:prSet/>
      <dgm:spPr/>
      <dgm:t>
        <a:bodyPr/>
        <a:lstStyle/>
        <a:p>
          <a:r>
            <a:rPr lang="en-US" dirty="0">
              <a:solidFill>
                <a:schemeClr val="tx1"/>
              </a:solidFill>
            </a:rPr>
            <a:t>Higher RTO/RPO</a:t>
          </a:r>
        </a:p>
      </dgm:t>
    </dgm:pt>
    <dgm:pt modelId="{F8E8F36D-500A-4EB9-9721-4957FD5EDD49}" type="parTrans" cxnId="{8347696B-AEB7-4263-97CB-1F267EA2DEA0}">
      <dgm:prSet/>
      <dgm:spPr/>
      <dgm:t>
        <a:bodyPr/>
        <a:lstStyle/>
        <a:p>
          <a:endParaRPr lang="en-US"/>
        </a:p>
      </dgm:t>
    </dgm:pt>
    <dgm:pt modelId="{A3ED56D3-4884-410F-932F-778DBF4EDF96}" type="sibTrans" cxnId="{8347696B-AEB7-4263-97CB-1F267EA2DEA0}">
      <dgm:prSet/>
      <dgm:spPr/>
      <dgm:t>
        <a:bodyPr/>
        <a:lstStyle/>
        <a:p>
          <a:endParaRPr lang="en-US"/>
        </a:p>
      </dgm:t>
    </dgm:pt>
    <dgm:pt modelId="{004AE87A-1917-4D34-A24C-A027555D802F}">
      <dgm:prSet/>
      <dgm:spPr/>
      <dgm:t>
        <a:bodyPr/>
        <a:lstStyle/>
        <a:p>
          <a:r>
            <a:rPr lang="en-US" i="1" dirty="0"/>
            <a:t>Single Server ONLY*</a:t>
          </a:r>
        </a:p>
      </dgm:t>
    </dgm:pt>
    <dgm:pt modelId="{58207347-534D-4B65-B405-05062C841688}" type="parTrans" cxnId="{E56694B9-EF21-4C62-8F34-760B6ABB7FE8}">
      <dgm:prSet/>
      <dgm:spPr/>
      <dgm:t>
        <a:bodyPr/>
        <a:lstStyle/>
        <a:p>
          <a:endParaRPr lang="en-US"/>
        </a:p>
      </dgm:t>
    </dgm:pt>
    <dgm:pt modelId="{417830C1-BBDF-48A6-A818-DDAF228B7A73}" type="sibTrans" cxnId="{E56694B9-EF21-4C62-8F34-760B6ABB7FE8}">
      <dgm:prSet/>
      <dgm:spPr/>
      <dgm:t>
        <a:bodyPr/>
        <a:lstStyle/>
        <a:p>
          <a:endParaRPr lang="en-US"/>
        </a:p>
      </dgm:t>
    </dgm:pt>
    <dgm:pt modelId="{73108ABE-08B8-49F5-82DC-B02290EB2C89}" type="pres">
      <dgm:prSet presAssocID="{EA56107C-DF24-4EAC-9E9B-78916B0B6FDE}" presName="Name0" presStyleCnt="0">
        <dgm:presLayoutVars>
          <dgm:dir/>
          <dgm:resizeHandles val="exact"/>
        </dgm:presLayoutVars>
      </dgm:prSet>
      <dgm:spPr/>
    </dgm:pt>
    <dgm:pt modelId="{E05F9E52-511E-43B6-A194-0C4047FA2694}" type="pres">
      <dgm:prSet presAssocID="{917282E5-2905-4C94-8D5D-32A4B7A4AF54}" presName="node" presStyleLbl="node1" presStyleIdx="0" presStyleCnt="3" custLinFactNeighborX="-4920" custLinFactNeighborY="1145">
        <dgm:presLayoutVars>
          <dgm:bulletEnabled val="1"/>
        </dgm:presLayoutVars>
      </dgm:prSet>
      <dgm:spPr/>
    </dgm:pt>
    <dgm:pt modelId="{04A0A149-719C-4BAF-A944-B9BB72244818}" type="pres">
      <dgm:prSet presAssocID="{20E8D8CD-4E4A-4B79-BA13-1770DEE572FB}" presName="sibTrans" presStyleCnt="0"/>
      <dgm:spPr/>
    </dgm:pt>
    <dgm:pt modelId="{27A11B9C-177E-4C4D-AE2C-8CEF9147BFA1}" type="pres">
      <dgm:prSet presAssocID="{66A320AD-5218-49C2-B33E-C651A21C6C81}" presName="node" presStyleLbl="node1" presStyleIdx="1" presStyleCnt="3" custLinFactNeighborX="10603">
        <dgm:presLayoutVars>
          <dgm:bulletEnabled val="1"/>
        </dgm:presLayoutVars>
      </dgm:prSet>
      <dgm:spPr/>
    </dgm:pt>
    <dgm:pt modelId="{0CBB650E-4D31-46BC-9E89-39DD1A1E2250}" type="pres">
      <dgm:prSet presAssocID="{542E8BA6-929F-4470-A24A-EBB0CAE7EFA5}" presName="sibTrans" presStyleCnt="0"/>
      <dgm:spPr/>
    </dgm:pt>
    <dgm:pt modelId="{3331774B-5980-4A8B-A29D-95D5266635E5}" type="pres">
      <dgm:prSet presAssocID="{9A614455-844A-4E5A-840C-073DD673D25A}" presName="node" presStyleLbl="node1" presStyleIdx="2" presStyleCnt="3" custLinFactNeighborX="1">
        <dgm:presLayoutVars>
          <dgm:bulletEnabled val="1"/>
        </dgm:presLayoutVars>
      </dgm:prSet>
      <dgm:spPr/>
    </dgm:pt>
  </dgm:ptLst>
  <dgm:cxnLst>
    <dgm:cxn modelId="{D0515200-82EB-4A66-AA62-6456048FB866}" srcId="{66A320AD-5218-49C2-B33E-C651A21C6C81}" destId="{63F2F66B-BDE2-41B7-94C8-B17EFFF213E4}" srcOrd="0" destOrd="0" parTransId="{F39DB030-E362-426E-A42C-8ED059974BAE}" sibTransId="{64921EDD-F19B-4E81-999D-3CB168DB0B51}"/>
    <dgm:cxn modelId="{66BCCB01-509D-43BD-8AEA-DEFC775B3DB5}" srcId="{EA56107C-DF24-4EAC-9E9B-78916B0B6FDE}" destId="{917282E5-2905-4C94-8D5D-32A4B7A4AF54}" srcOrd="0" destOrd="0" parTransId="{C81C078D-82D8-4311-8CE0-ACDDE151723C}" sibTransId="{20E8D8CD-4E4A-4B79-BA13-1770DEE572FB}"/>
    <dgm:cxn modelId="{5D535704-4725-4ECF-A0C9-DE62A0759F63}" srcId="{9A614455-844A-4E5A-840C-073DD673D25A}" destId="{9ED76905-9B7D-450D-9CCD-848AB0D5CF48}" srcOrd="1" destOrd="0" parTransId="{CCA02833-328C-4A62-815E-AB580E8BC84B}" sibTransId="{FC12B0BD-1292-44D2-BCA0-9293F0C446EA}"/>
    <dgm:cxn modelId="{2842590E-2A24-45E2-91D1-36C5FC13F743}" srcId="{66A320AD-5218-49C2-B33E-C651A21C6C81}" destId="{CBCEECF0-11B4-4437-A168-2737289BFBE6}" srcOrd="1" destOrd="0" parTransId="{6F8465D2-1579-4DC9-8130-8C3512921815}" sibTransId="{03C75E7C-DBD2-4C24-84D5-1E01949927E5}"/>
    <dgm:cxn modelId="{5AA55010-9AD3-4C1A-A01E-F03D00C6F7FC}" type="presOf" srcId="{773B6B6D-C1F4-451D-A12E-13FEAE1A8820}" destId="{E05F9E52-511E-43B6-A194-0C4047FA2694}" srcOrd="0" destOrd="4" presId="urn:microsoft.com/office/officeart/2005/8/layout/hList6"/>
    <dgm:cxn modelId="{1AA98911-818F-4D6A-AD8A-889FACC4210A}" type="presOf" srcId="{9A614455-844A-4E5A-840C-073DD673D25A}" destId="{3331774B-5980-4A8B-A29D-95D5266635E5}" srcOrd="0" destOrd="0" presId="urn:microsoft.com/office/officeart/2005/8/layout/hList6"/>
    <dgm:cxn modelId="{9D910C1D-B5E8-456E-AFCD-5BEDE72DFC84}" srcId="{EA56107C-DF24-4EAC-9E9B-78916B0B6FDE}" destId="{66A320AD-5218-49C2-B33E-C651A21C6C81}" srcOrd="1" destOrd="0" parTransId="{F4DE65EC-CB06-4719-A29D-38C44E832A22}" sibTransId="{542E8BA6-929F-4470-A24A-EBB0CAE7EFA5}"/>
    <dgm:cxn modelId="{3C3F0323-0173-4541-A395-F5C71C9E43A6}" type="presOf" srcId="{97C64A2C-FFC5-453F-A787-48D8E1A49F72}" destId="{3331774B-5980-4A8B-A29D-95D5266635E5}" srcOrd="0" destOrd="1" presId="urn:microsoft.com/office/officeart/2005/8/layout/hList6"/>
    <dgm:cxn modelId="{A3473328-E77B-4FD3-AA25-EE42CE865B32}" srcId="{917282E5-2905-4C94-8D5D-32A4B7A4AF54}" destId="{F58FA455-5D2B-4A96-917F-4AE53EC5F101}" srcOrd="0" destOrd="0" parTransId="{D0FD8E5B-AEA6-4D91-BF62-C6D902EE04D4}" sibTransId="{F84CC1A2-0ABD-46EB-A41F-276704115CDF}"/>
    <dgm:cxn modelId="{C5EB933D-D295-4F7F-83F3-FBD087B75595}" srcId="{EA56107C-DF24-4EAC-9E9B-78916B0B6FDE}" destId="{9A614455-844A-4E5A-840C-073DD673D25A}" srcOrd="2" destOrd="0" parTransId="{C9CF17BD-B92C-442A-AD58-3214547C5693}" sibTransId="{C33550C7-CDE9-4AE8-A944-D0BF84E6F1B3}"/>
    <dgm:cxn modelId="{E7577142-93AE-4448-9A70-CE0A1E6C7F79}" srcId="{917282E5-2905-4C94-8D5D-32A4B7A4AF54}" destId="{773B6B6D-C1F4-451D-A12E-13FEAE1A8820}" srcOrd="3" destOrd="0" parTransId="{D18927B0-F6BB-439F-8888-DEABCA844F46}" sibTransId="{A762B8A1-DE32-4F91-8403-5102C70F2A88}"/>
    <dgm:cxn modelId="{59172443-81F8-4E56-A784-2BB618EC197B}" srcId="{66A320AD-5218-49C2-B33E-C651A21C6C81}" destId="{00A5F622-D2B8-4502-B2DD-2475D2DAE446}" srcOrd="2" destOrd="0" parTransId="{10CCB33A-9C7B-4949-AF64-2D3B4FD5C3AF}" sibTransId="{4683A449-9A07-4DAA-9BFE-2A9A4D547513}"/>
    <dgm:cxn modelId="{76DC5743-FC9A-479F-9939-C96725130361}" type="presOf" srcId="{917282E5-2905-4C94-8D5D-32A4B7A4AF54}" destId="{E05F9E52-511E-43B6-A194-0C4047FA2694}" srcOrd="0" destOrd="0" presId="urn:microsoft.com/office/officeart/2005/8/layout/hList6"/>
    <dgm:cxn modelId="{B3A82946-BC58-4EA3-BB5C-492803F377C8}" type="presOf" srcId="{9A7BE36F-F5F3-4A7A-BCC7-BEFE1E571CF4}" destId="{27A11B9C-177E-4C4D-AE2C-8CEF9147BFA1}" srcOrd="0" destOrd="4" presId="urn:microsoft.com/office/officeart/2005/8/layout/hList6"/>
    <dgm:cxn modelId="{8347696B-AEB7-4263-97CB-1F267EA2DEA0}" srcId="{917282E5-2905-4C94-8D5D-32A4B7A4AF54}" destId="{A9E56A67-056D-4452-A92F-DE19A70286B5}" srcOrd="2" destOrd="0" parTransId="{F8E8F36D-500A-4EB9-9721-4957FD5EDD49}" sibTransId="{A3ED56D3-4884-410F-932F-778DBF4EDF96}"/>
    <dgm:cxn modelId="{CAD4896B-90A7-4681-8724-064C849045E6}" type="presOf" srcId="{00A5F622-D2B8-4502-B2DD-2475D2DAE446}" destId="{27A11B9C-177E-4C4D-AE2C-8CEF9147BFA1}" srcOrd="0" destOrd="3" presId="urn:microsoft.com/office/officeart/2005/8/layout/hList6"/>
    <dgm:cxn modelId="{F6E52874-1214-4C2A-A180-54B3D2953C1F}" srcId="{66A320AD-5218-49C2-B33E-C651A21C6C81}" destId="{9A7BE36F-F5F3-4A7A-BCC7-BEFE1E571CF4}" srcOrd="3" destOrd="0" parTransId="{29B847C2-F1CA-4713-B5A1-CFD25C879EAB}" sibTransId="{891DE023-0937-43DE-980C-B035572B6AAF}"/>
    <dgm:cxn modelId="{5EB92275-9AA8-4CF3-A46F-499059DBAD55}" type="presOf" srcId="{004AE87A-1917-4D34-A24C-A027555D802F}" destId="{3331774B-5980-4A8B-A29D-95D5266635E5}" srcOrd="0" destOrd="4" presId="urn:microsoft.com/office/officeart/2005/8/layout/hList6"/>
    <dgm:cxn modelId="{73368089-9550-47F8-82D8-15B0267AAC27}" type="presOf" srcId="{CBCEECF0-11B4-4437-A168-2737289BFBE6}" destId="{27A11B9C-177E-4C4D-AE2C-8CEF9147BFA1}" srcOrd="0" destOrd="2" presId="urn:microsoft.com/office/officeart/2005/8/layout/hList6"/>
    <dgm:cxn modelId="{6529B397-40E1-4982-957C-F0FB376B5A3E}" srcId="{917282E5-2905-4C94-8D5D-32A4B7A4AF54}" destId="{C564E0E1-ACEA-4320-B9AD-65547FE45043}" srcOrd="1" destOrd="0" parTransId="{B5E44925-25A0-43CF-B379-54462A2FFB13}" sibTransId="{E89F3CE2-B283-4BAB-8199-815013ADE638}"/>
    <dgm:cxn modelId="{77AFF197-DE05-409E-B7BD-DC90445736C8}" type="presOf" srcId="{D437E7DF-76D1-4990-83A4-74E117CCC3AE}" destId="{3331774B-5980-4A8B-A29D-95D5266635E5}" srcOrd="0" destOrd="3" presId="urn:microsoft.com/office/officeart/2005/8/layout/hList6"/>
    <dgm:cxn modelId="{8A1C0C9A-3CB8-429C-A058-D036F819D0B9}" type="presOf" srcId="{9ED76905-9B7D-450D-9CCD-848AB0D5CF48}" destId="{3331774B-5980-4A8B-A29D-95D5266635E5}" srcOrd="0" destOrd="2" presId="urn:microsoft.com/office/officeart/2005/8/layout/hList6"/>
    <dgm:cxn modelId="{CE274AA7-289B-44C6-874C-18FBF99561FC}" type="presOf" srcId="{F58FA455-5D2B-4A96-917F-4AE53EC5F101}" destId="{E05F9E52-511E-43B6-A194-0C4047FA2694}" srcOrd="0" destOrd="1" presId="urn:microsoft.com/office/officeart/2005/8/layout/hList6"/>
    <dgm:cxn modelId="{4AE75CB8-F419-48AF-B1D8-45636183B8F9}" type="presOf" srcId="{66A320AD-5218-49C2-B33E-C651A21C6C81}" destId="{27A11B9C-177E-4C4D-AE2C-8CEF9147BFA1}" srcOrd="0" destOrd="0" presId="urn:microsoft.com/office/officeart/2005/8/layout/hList6"/>
    <dgm:cxn modelId="{E56694B9-EF21-4C62-8F34-760B6ABB7FE8}" srcId="{9A614455-844A-4E5A-840C-073DD673D25A}" destId="{004AE87A-1917-4D34-A24C-A027555D802F}" srcOrd="3" destOrd="0" parTransId="{58207347-534D-4B65-B405-05062C841688}" sibTransId="{417830C1-BBDF-48A6-A818-DDAF228B7A73}"/>
    <dgm:cxn modelId="{A9D421BA-9A14-4590-9817-16E4FDF489C7}" type="presOf" srcId="{63F2F66B-BDE2-41B7-94C8-B17EFFF213E4}" destId="{27A11B9C-177E-4C4D-AE2C-8CEF9147BFA1}" srcOrd="0" destOrd="1" presId="urn:microsoft.com/office/officeart/2005/8/layout/hList6"/>
    <dgm:cxn modelId="{34CFD4BE-6736-4F4A-8FA1-D785C8FDDC22}" type="presOf" srcId="{EA56107C-DF24-4EAC-9E9B-78916B0B6FDE}" destId="{73108ABE-08B8-49F5-82DC-B02290EB2C89}" srcOrd="0" destOrd="0" presId="urn:microsoft.com/office/officeart/2005/8/layout/hList6"/>
    <dgm:cxn modelId="{1826B3CB-490F-4F2D-BBE6-B37473CA5700}" srcId="{9A614455-844A-4E5A-840C-073DD673D25A}" destId="{97C64A2C-FFC5-453F-A787-48D8E1A49F72}" srcOrd="0" destOrd="0" parTransId="{E45699D9-E7D7-4B0C-B955-3631D2D40F24}" sibTransId="{9E3C6D7B-98BC-47E9-8514-139E0870FCBF}"/>
    <dgm:cxn modelId="{3A3329DC-8F62-440A-AB23-E48F442FB35F}" srcId="{9A614455-844A-4E5A-840C-073DD673D25A}" destId="{D437E7DF-76D1-4990-83A4-74E117CCC3AE}" srcOrd="2" destOrd="0" parTransId="{7D66BA83-64D0-426E-8B55-F14702CFA1C0}" sibTransId="{F81DA5B6-397B-4ACC-B554-96AC7FC02F29}"/>
    <dgm:cxn modelId="{1A7AD5DF-E9ED-4453-957C-4CFD28782049}" type="presOf" srcId="{A9E56A67-056D-4452-A92F-DE19A70286B5}" destId="{E05F9E52-511E-43B6-A194-0C4047FA2694}" srcOrd="0" destOrd="3" presId="urn:microsoft.com/office/officeart/2005/8/layout/hList6"/>
    <dgm:cxn modelId="{ACDCF2EF-0ACA-424C-908D-8A94C2E68C2C}" type="presOf" srcId="{C564E0E1-ACEA-4320-B9AD-65547FE45043}" destId="{E05F9E52-511E-43B6-A194-0C4047FA2694}" srcOrd="0" destOrd="2" presId="urn:microsoft.com/office/officeart/2005/8/layout/hList6"/>
    <dgm:cxn modelId="{2C2CEB36-DD81-4AD7-B927-ED8F037AC952}" type="presParOf" srcId="{73108ABE-08B8-49F5-82DC-B02290EB2C89}" destId="{E05F9E52-511E-43B6-A194-0C4047FA2694}" srcOrd="0" destOrd="0" presId="urn:microsoft.com/office/officeart/2005/8/layout/hList6"/>
    <dgm:cxn modelId="{FB9EF43E-F07F-4CD4-8DE6-FBD371A50F37}" type="presParOf" srcId="{73108ABE-08B8-49F5-82DC-B02290EB2C89}" destId="{04A0A149-719C-4BAF-A944-B9BB72244818}" srcOrd="1" destOrd="0" presId="urn:microsoft.com/office/officeart/2005/8/layout/hList6"/>
    <dgm:cxn modelId="{45CFE0C2-D35E-4D5F-9383-8EF4AD427DA4}" type="presParOf" srcId="{73108ABE-08B8-49F5-82DC-B02290EB2C89}" destId="{27A11B9C-177E-4C4D-AE2C-8CEF9147BFA1}" srcOrd="2" destOrd="0" presId="urn:microsoft.com/office/officeart/2005/8/layout/hList6"/>
    <dgm:cxn modelId="{1E37508F-F323-4169-BE68-B81D1C3E7CCB}" type="presParOf" srcId="{73108ABE-08B8-49F5-82DC-B02290EB2C89}" destId="{0CBB650E-4D31-46BC-9E89-39DD1A1E2250}" srcOrd="3" destOrd="0" presId="urn:microsoft.com/office/officeart/2005/8/layout/hList6"/>
    <dgm:cxn modelId="{B6A891D0-D49F-4CC2-AB1F-F37FBCF08045}" type="presParOf" srcId="{73108ABE-08B8-49F5-82DC-B02290EB2C89}" destId="{3331774B-5980-4A8B-A29D-95D5266635E5}"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5F9E52-511E-43B6-A194-0C4047FA2694}">
      <dsp:nvSpPr>
        <dsp:cNvPr id="0" name=""/>
        <dsp:cNvSpPr/>
      </dsp:nvSpPr>
      <dsp:spPr>
        <a:xfrm rot="16200000">
          <a:off x="-890330" y="890330"/>
          <a:ext cx="3717319" cy="1936658"/>
        </a:xfrm>
        <a:prstGeom prst="flowChartManualOperation">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0" tIns="0" rIns="106466" bIns="0" numCol="1" spcCol="1270" anchor="t" anchorCtr="0">
          <a:noAutofit/>
        </a:bodyPr>
        <a:lstStyle/>
        <a:p>
          <a:pPr marL="0" lvl="0" indent="0" algn="l" defTabSz="755650">
            <a:lnSpc>
              <a:spcPct val="90000"/>
            </a:lnSpc>
            <a:spcBef>
              <a:spcPct val="0"/>
            </a:spcBef>
            <a:spcAft>
              <a:spcPct val="35000"/>
            </a:spcAft>
            <a:buNone/>
          </a:pPr>
          <a:r>
            <a:rPr lang="en-US" sz="1700" kern="1200">
              <a:solidFill>
                <a:schemeClr val="tx1"/>
              </a:solidFill>
            </a:rPr>
            <a:t>Geo-redundant backup / restore</a:t>
          </a:r>
          <a:endParaRPr lang="en-US" sz="1700" kern="1200" dirty="0">
            <a:solidFill>
              <a:schemeClr val="tx1"/>
            </a:solidFill>
          </a:endParaRPr>
        </a:p>
        <a:p>
          <a:pPr marL="114300" lvl="1" indent="-114300" algn="l" defTabSz="577850">
            <a:lnSpc>
              <a:spcPct val="90000"/>
            </a:lnSpc>
            <a:spcBef>
              <a:spcPct val="0"/>
            </a:spcBef>
            <a:spcAft>
              <a:spcPct val="15000"/>
            </a:spcAft>
            <a:buChar char="•"/>
          </a:pPr>
          <a:r>
            <a:rPr lang="en-US" sz="1300" kern="1200" dirty="0">
              <a:solidFill>
                <a:schemeClr val="tx1"/>
              </a:solidFill>
            </a:rPr>
            <a:t>DR across selected paired region</a:t>
          </a:r>
        </a:p>
        <a:p>
          <a:pPr marL="114300" lvl="1" indent="-114300" algn="l" defTabSz="577850">
            <a:lnSpc>
              <a:spcPct val="90000"/>
            </a:lnSpc>
            <a:spcBef>
              <a:spcPct val="0"/>
            </a:spcBef>
            <a:spcAft>
              <a:spcPct val="15000"/>
            </a:spcAft>
            <a:buChar char="•"/>
          </a:pPr>
          <a:r>
            <a:rPr lang="en-US" sz="1300" kern="1200" dirty="0">
              <a:solidFill>
                <a:schemeClr val="tx1"/>
              </a:solidFill>
            </a:rPr>
            <a:t>Low-cost DR</a:t>
          </a:r>
        </a:p>
        <a:p>
          <a:pPr marL="114300" lvl="1" indent="-114300" algn="l" defTabSz="577850">
            <a:lnSpc>
              <a:spcPct val="90000"/>
            </a:lnSpc>
            <a:spcBef>
              <a:spcPct val="0"/>
            </a:spcBef>
            <a:spcAft>
              <a:spcPct val="15000"/>
            </a:spcAft>
            <a:buChar char="•"/>
          </a:pPr>
          <a:r>
            <a:rPr lang="en-US" sz="1300" kern="1200" dirty="0">
              <a:solidFill>
                <a:schemeClr val="tx1"/>
              </a:solidFill>
            </a:rPr>
            <a:t>Higher RTO/RPO</a:t>
          </a:r>
        </a:p>
        <a:p>
          <a:pPr marL="114300" lvl="1" indent="-114300" algn="l" defTabSz="577850">
            <a:lnSpc>
              <a:spcPct val="90000"/>
            </a:lnSpc>
            <a:spcBef>
              <a:spcPct val="0"/>
            </a:spcBef>
            <a:spcAft>
              <a:spcPct val="15000"/>
            </a:spcAft>
            <a:buChar char="•"/>
          </a:pPr>
          <a:r>
            <a:rPr lang="en-US" sz="1300" kern="1200" dirty="0">
              <a:solidFill>
                <a:schemeClr val="tx1"/>
              </a:solidFill>
            </a:rPr>
            <a:t>On-demand DR instance creation</a:t>
          </a:r>
        </a:p>
      </dsp:txBody>
      <dsp:txXfrm rot="5400000">
        <a:off x="0" y="743464"/>
        <a:ext cx="1936658" cy="2230391"/>
      </dsp:txXfrm>
    </dsp:sp>
    <dsp:sp modelId="{27A11B9C-177E-4C4D-AE2C-8CEF9147BFA1}">
      <dsp:nvSpPr>
        <dsp:cNvPr id="0" name=""/>
        <dsp:cNvSpPr/>
      </dsp:nvSpPr>
      <dsp:spPr>
        <a:xfrm rot="16200000">
          <a:off x="1207722" y="890330"/>
          <a:ext cx="3717319" cy="1936658"/>
        </a:xfrm>
        <a:prstGeom prst="flowChartManualOperation">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0" tIns="0" rIns="106466" bIns="0" numCol="1" spcCol="1270" anchor="t" anchorCtr="0">
          <a:noAutofit/>
        </a:bodyPr>
        <a:lstStyle/>
        <a:p>
          <a:pPr marL="0" lvl="0" indent="0" algn="l" defTabSz="755650">
            <a:lnSpc>
              <a:spcPct val="90000"/>
            </a:lnSpc>
            <a:spcBef>
              <a:spcPct val="0"/>
            </a:spcBef>
            <a:spcAft>
              <a:spcPct val="35000"/>
            </a:spcAft>
            <a:buNone/>
          </a:pPr>
          <a:r>
            <a:rPr lang="en-US" sz="1700" kern="1200" dirty="0"/>
            <a:t>Logical replication-based DR</a:t>
          </a:r>
        </a:p>
        <a:p>
          <a:pPr marL="114300" lvl="1" indent="-114300" algn="l" defTabSz="577850">
            <a:lnSpc>
              <a:spcPct val="90000"/>
            </a:lnSpc>
            <a:spcBef>
              <a:spcPct val="0"/>
            </a:spcBef>
            <a:spcAft>
              <a:spcPct val="15000"/>
            </a:spcAft>
            <a:buChar char="•"/>
          </a:pPr>
          <a:r>
            <a:rPr lang="en-US" sz="1300" kern="1200" dirty="0"/>
            <a:t>Customer managed</a:t>
          </a:r>
        </a:p>
        <a:p>
          <a:pPr marL="114300" lvl="1" indent="-114300" algn="l" defTabSz="577850">
            <a:lnSpc>
              <a:spcPct val="90000"/>
            </a:lnSpc>
            <a:spcBef>
              <a:spcPct val="0"/>
            </a:spcBef>
            <a:spcAft>
              <a:spcPct val="15000"/>
            </a:spcAft>
            <a:buChar char="•"/>
          </a:pPr>
          <a:r>
            <a:rPr lang="en-US" sz="1300" kern="1200" dirty="0"/>
            <a:t>Replicate to same or any region</a:t>
          </a:r>
        </a:p>
        <a:p>
          <a:pPr marL="114300" lvl="1" indent="-114300" algn="l" defTabSz="577850">
            <a:lnSpc>
              <a:spcPct val="90000"/>
            </a:lnSpc>
            <a:spcBef>
              <a:spcPct val="0"/>
            </a:spcBef>
            <a:spcAft>
              <a:spcPct val="15000"/>
            </a:spcAft>
            <a:buChar char="•"/>
          </a:pPr>
          <a:r>
            <a:rPr lang="en-US" sz="1300" kern="1200" dirty="0"/>
            <a:t>Lower RTO/RPO</a:t>
          </a:r>
        </a:p>
        <a:p>
          <a:pPr marL="114300" lvl="1" indent="-114300" algn="l" defTabSz="577850">
            <a:lnSpc>
              <a:spcPct val="90000"/>
            </a:lnSpc>
            <a:spcBef>
              <a:spcPct val="0"/>
            </a:spcBef>
            <a:spcAft>
              <a:spcPct val="15000"/>
            </a:spcAft>
            <a:buChar char="•"/>
          </a:pPr>
          <a:r>
            <a:rPr lang="en-US" sz="1300" kern="1200" dirty="0"/>
            <a:t>Logical repl. restrictions apply</a:t>
          </a:r>
        </a:p>
      </dsp:txBody>
      <dsp:txXfrm rot="5400000">
        <a:off x="2098052" y="743464"/>
        <a:ext cx="1936658" cy="2230391"/>
      </dsp:txXfrm>
    </dsp:sp>
    <dsp:sp modelId="{3331774B-5980-4A8B-A29D-95D5266635E5}">
      <dsp:nvSpPr>
        <dsp:cNvPr id="0" name=""/>
        <dsp:cNvSpPr/>
      </dsp:nvSpPr>
      <dsp:spPr>
        <a:xfrm rot="16200000">
          <a:off x="3274230" y="890330"/>
          <a:ext cx="3717319" cy="1936658"/>
        </a:xfrm>
        <a:prstGeom prst="flowChartManualOperation">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0" tIns="0" rIns="106466" bIns="0" numCol="1" spcCol="1270" anchor="t" anchorCtr="0">
          <a:noAutofit/>
        </a:bodyPr>
        <a:lstStyle/>
        <a:p>
          <a:pPr marL="0" lvl="0" indent="0" algn="l" defTabSz="755650">
            <a:lnSpc>
              <a:spcPct val="90000"/>
            </a:lnSpc>
            <a:spcBef>
              <a:spcPct val="0"/>
            </a:spcBef>
            <a:spcAft>
              <a:spcPct val="35000"/>
            </a:spcAft>
            <a:buNone/>
          </a:pPr>
          <a:r>
            <a:rPr lang="en-US" sz="1700" kern="1200"/>
            <a:t>Replica - Physical replication</a:t>
          </a:r>
          <a:endParaRPr lang="en-US" sz="1700" kern="1200" dirty="0"/>
        </a:p>
        <a:p>
          <a:pPr marL="114300" lvl="1" indent="-114300" algn="l" defTabSz="577850">
            <a:lnSpc>
              <a:spcPct val="90000"/>
            </a:lnSpc>
            <a:spcBef>
              <a:spcPct val="0"/>
            </a:spcBef>
            <a:spcAft>
              <a:spcPct val="15000"/>
            </a:spcAft>
            <a:buChar char="•"/>
          </a:pPr>
          <a:r>
            <a:rPr lang="en-US" sz="1300" kern="1200" dirty="0"/>
            <a:t>Will be a managed service</a:t>
          </a:r>
        </a:p>
        <a:p>
          <a:pPr marL="114300" lvl="1" indent="-114300" algn="l" defTabSz="577850">
            <a:lnSpc>
              <a:spcPct val="90000"/>
            </a:lnSpc>
            <a:spcBef>
              <a:spcPct val="0"/>
            </a:spcBef>
            <a:spcAft>
              <a:spcPct val="15000"/>
            </a:spcAft>
            <a:buChar char="•"/>
          </a:pPr>
          <a:r>
            <a:rPr lang="en-US" sz="1300" kern="1200" dirty="0"/>
            <a:t>Replicate to same or any region</a:t>
          </a:r>
        </a:p>
        <a:p>
          <a:pPr marL="114300" lvl="1" indent="-114300" algn="l" defTabSz="577850">
            <a:lnSpc>
              <a:spcPct val="90000"/>
            </a:lnSpc>
            <a:spcBef>
              <a:spcPct val="0"/>
            </a:spcBef>
            <a:spcAft>
              <a:spcPct val="15000"/>
            </a:spcAft>
            <a:buChar char="•"/>
          </a:pPr>
          <a:r>
            <a:rPr lang="en-US" sz="1300" kern="1200" dirty="0"/>
            <a:t>Low RTO/RPO</a:t>
          </a:r>
        </a:p>
        <a:p>
          <a:pPr marL="114300" lvl="1" indent="-114300" algn="l" defTabSz="577850">
            <a:lnSpc>
              <a:spcPct val="90000"/>
            </a:lnSpc>
            <a:spcBef>
              <a:spcPct val="0"/>
            </a:spcBef>
            <a:spcAft>
              <a:spcPct val="15000"/>
            </a:spcAft>
            <a:buChar char="•"/>
          </a:pPr>
          <a:r>
            <a:rPr lang="en-US" sz="1300" i="1" kern="1200" dirty="0"/>
            <a:t>Single Server ONLY*</a:t>
          </a:r>
        </a:p>
      </dsp:txBody>
      <dsp:txXfrm rot="5400000">
        <a:off x="4164560" y="743464"/>
        <a:ext cx="1936658" cy="2230391"/>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C14FC6-DD7A-494E-AC20-C76202DF383A}"/>
              </a:ext>
            </a:extLst>
          </p:cNvPr>
          <p:cNvSpPr>
            <a:spLocks noGrp="1"/>
          </p:cNvSpPr>
          <p:nvPr>
            <p:ph type="hdr" sz="quarter"/>
          </p:nvPr>
        </p:nvSpPr>
        <p:spPr>
          <a:xfrm>
            <a:off x="0" y="0"/>
            <a:ext cx="2971800" cy="354254"/>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F21FAA3-3391-45CC-812D-DAFDE4FAF0F2}"/>
              </a:ext>
            </a:extLst>
          </p:cNvPr>
          <p:cNvSpPr>
            <a:spLocks noGrp="1"/>
          </p:cNvSpPr>
          <p:nvPr>
            <p:ph type="dt" sz="quarter" idx="1"/>
          </p:nvPr>
        </p:nvSpPr>
        <p:spPr>
          <a:xfrm>
            <a:off x="3884613" y="0"/>
            <a:ext cx="2971800" cy="354254"/>
          </a:xfrm>
          <a:prstGeom prst="rect">
            <a:avLst/>
          </a:prstGeom>
        </p:spPr>
        <p:txBody>
          <a:bodyPr vert="horz" lIns="91440" tIns="45720" rIns="91440" bIns="45720" rtlCol="0"/>
          <a:lstStyle>
            <a:lvl1pPr algn="r">
              <a:defRPr sz="1200"/>
            </a:lvl1pPr>
          </a:lstStyle>
          <a:p>
            <a:fld id="{0A52A017-23BD-40C2-8040-BB022BFDA2FC}" type="datetimeFigureOut">
              <a:rPr lang="en-US" smtClean="0"/>
              <a:t>10/4/2022</a:t>
            </a:fld>
            <a:endParaRPr lang="en-US" dirty="0"/>
          </a:p>
        </p:txBody>
      </p:sp>
      <p:sp>
        <p:nvSpPr>
          <p:cNvPr id="4" name="Footer Placeholder 3">
            <a:extLst>
              <a:ext uri="{FF2B5EF4-FFF2-40B4-BE49-F238E27FC236}">
                <a16:creationId xmlns:a16="http://schemas.microsoft.com/office/drawing/2014/main" id="{53A6C4CE-B20E-4BC8-9DD8-EE2AA2E3872A}"/>
              </a:ext>
            </a:extLst>
          </p:cNvPr>
          <p:cNvSpPr>
            <a:spLocks noGrp="1"/>
          </p:cNvSpPr>
          <p:nvPr>
            <p:ph type="ftr" sz="quarter" idx="2"/>
          </p:nvPr>
        </p:nvSpPr>
        <p:spPr>
          <a:xfrm>
            <a:off x="0" y="6706304"/>
            <a:ext cx="2971800" cy="354253"/>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EEA54C0-EFE4-4CD1-B91E-6ACEB99A6403}"/>
              </a:ext>
            </a:extLst>
          </p:cNvPr>
          <p:cNvSpPr>
            <a:spLocks noGrp="1"/>
          </p:cNvSpPr>
          <p:nvPr>
            <p:ph type="sldNum" sz="quarter" idx="3"/>
          </p:nvPr>
        </p:nvSpPr>
        <p:spPr>
          <a:xfrm>
            <a:off x="3884613" y="6706304"/>
            <a:ext cx="2971800" cy="354253"/>
          </a:xfrm>
          <a:prstGeom prst="rect">
            <a:avLst/>
          </a:prstGeom>
        </p:spPr>
        <p:txBody>
          <a:bodyPr vert="horz" lIns="91440" tIns="45720" rIns="91440" bIns="45720" rtlCol="0" anchor="b"/>
          <a:lstStyle>
            <a:lvl1pPr algn="r">
              <a:defRPr sz="1200"/>
            </a:lvl1pPr>
          </a:lstStyle>
          <a:p>
            <a:fld id="{0B9D9872-0379-4AF4-8E75-C8F3AE722BD5}" type="slidenum">
              <a:rPr lang="en-US" smtClean="0"/>
              <a:t>‹#›</a:t>
            </a:fld>
            <a:endParaRPr lang="en-US" dirty="0"/>
          </a:p>
        </p:txBody>
      </p:sp>
    </p:spTree>
    <p:extLst>
      <p:ext uri="{BB962C8B-B14F-4D97-AF65-F5344CB8AC3E}">
        <p14:creationId xmlns:p14="http://schemas.microsoft.com/office/powerpoint/2010/main" val="6437915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354254"/>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354254"/>
          </a:xfrm>
          <a:prstGeom prst="rect">
            <a:avLst/>
          </a:prstGeom>
        </p:spPr>
        <p:txBody>
          <a:bodyPr vert="horz" lIns="91440" tIns="45720" rIns="91440" bIns="45720" rtlCol="0"/>
          <a:lstStyle>
            <a:lvl1pPr algn="r">
              <a:defRPr sz="1200"/>
            </a:lvl1pPr>
          </a:lstStyle>
          <a:p>
            <a:fld id="{F446CC82-256F-463C-A1D8-A0E18785568B}" type="datetimeFigureOut">
              <a:rPr lang="en-US" smtClean="0"/>
              <a:t>10/4/2022</a:t>
            </a:fld>
            <a:endParaRPr lang="en-US" dirty="0"/>
          </a:p>
        </p:txBody>
      </p:sp>
      <p:sp>
        <p:nvSpPr>
          <p:cNvPr id="4" name="Slide Image Placeholder 3"/>
          <p:cNvSpPr>
            <a:spLocks noGrp="1" noRot="1" noChangeAspect="1"/>
          </p:cNvSpPr>
          <p:nvPr>
            <p:ph type="sldImg" idx="2"/>
          </p:nvPr>
        </p:nvSpPr>
        <p:spPr>
          <a:xfrm>
            <a:off x="1311275" y="882650"/>
            <a:ext cx="4235450" cy="2382838"/>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3397893"/>
            <a:ext cx="5486400" cy="2780094"/>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06304"/>
            <a:ext cx="2971800" cy="354253"/>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6706304"/>
            <a:ext cx="2971800" cy="354253"/>
          </a:xfrm>
          <a:prstGeom prst="rect">
            <a:avLst/>
          </a:prstGeom>
        </p:spPr>
        <p:txBody>
          <a:bodyPr vert="horz" lIns="91440" tIns="45720" rIns="91440" bIns="45720" rtlCol="0" anchor="b"/>
          <a:lstStyle>
            <a:lvl1pPr algn="r">
              <a:defRPr sz="1200"/>
            </a:lvl1pPr>
          </a:lstStyle>
          <a:p>
            <a:fld id="{FC450352-D365-40C6-8345-F254D64D03D4}" type="slidenum">
              <a:rPr lang="en-US" smtClean="0"/>
              <a:t>‹#›</a:t>
            </a:fld>
            <a:endParaRPr lang="en-US" dirty="0"/>
          </a:p>
        </p:txBody>
      </p:sp>
    </p:spTree>
    <p:extLst>
      <p:ext uri="{BB962C8B-B14F-4D97-AF65-F5344CB8AC3E}">
        <p14:creationId xmlns:p14="http://schemas.microsoft.com/office/powerpoint/2010/main" val="3480944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azure.microsoft.com/en-us/blog/azure-sql-database-threat-detection-general-availability-in-spring-2017/"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azure.microsoft.com/en-us/services/security-center/"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azure.microsoft.com/en-us/blog/azure-data-studio-an-open-source-gui-editor-for-postgres/" TargetMode="External"/><Relationship Id="rId2" Type="http://schemas.openxmlformats.org/officeDocument/2006/relationships/slide" Target="../slides/slide52.xml"/><Relationship Id="rId1" Type="http://schemas.openxmlformats.org/officeDocument/2006/relationships/notesMaster" Target="../notesMasters/notesMaster1.xml"/><Relationship Id="rId5" Type="http://schemas.openxmlformats.org/officeDocument/2006/relationships/hyperlink" Target="https://docs.microsoft.com/en-us/azure/postgresql/concepts-extensions" TargetMode="External"/><Relationship Id="rId4" Type="http://schemas.openxmlformats.org/officeDocument/2006/relationships/hyperlink" Target="https://docs.microsoft.com/en-us/sql/azure-data-studio/postgres-extension?view=sql-server-2017"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6EF678-834A-48C3-A149-68FB38FF4B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98058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0" dirty="0">
                <a:latin typeface="Calibri (Body)"/>
              </a:rPr>
              <a:t>You can look at </a:t>
            </a:r>
            <a:r>
              <a:rPr lang="en-US" sz="900" b="0" cap="none" spc="0" dirty="0">
                <a:ln>
                  <a:noFill/>
                </a:ln>
                <a:effectLst/>
                <a:latin typeface="Segoe UI Light" charset="0"/>
                <a:cs typeface="Segoe UI Light" charset="0"/>
              </a:rPr>
              <a:t>SQL data security work as an ongoing l</a:t>
            </a:r>
            <a:r>
              <a:rPr lang="en-US" dirty="0">
                <a:latin typeface="Segoe UI Light (Headings)"/>
                <a:cs typeface="Segoe UI Light" panose="020B0502040204020203" pitchFamily="34" charset="0"/>
              </a:rPr>
              <a:t>ifecycle that starts with: </a:t>
            </a:r>
            <a:endParaRPr lang="en-US" sz="900" b="0" cap="none" spc="0" dirty="0">
              <a:ln>
                <a:noFill/>
              </a:ln>
              <a:effectLst/>
              <a:latin typeface="Segoe UI Light" charset="0"/>
              <a:cs typeface="Segoe UI Light" charset="0"/>
            </a:endParaRPr>
          </a:p>
          <a:p>
            <a:pPr marL="445862" lvl="1" indent="-228600">
              <a:buFont typeface="+mj-lt"/>
              <a:buAutoNum type="arabicPeriod"/>
            </a:pPr>
            <a:r>
              <a:rPr lang="en-US" sz="900" b="1" kern="1200" dirty="0">
                <a:solidFill>
                  <a:schemeClr val="tx1"/>
                </a:solidFill>
                <a:latin typeface="Segoe UI Light" pitchFamily="34" charset="0"/>
                <a:ea typeface="+mn-ea"/>
                <a:cs typeface="+mn-cs"/>
              </a:rPr>
              <a:t>Discovering</a:t>
            </a:r>
            <a:r>
              <a:rPr lang="en-US" sz="900" kern="1200" dirty="0">
                <a:solidFill>
                  <a:schemeClr val="tx1"/>
                </a:solidFill>
                <a:latin typeface="Segoe UI Light" pitchFamily="34" charset="0"/>
                <a:ea typeface="+mn-ea"/>
                <a:cs typeface="+mn-cs"/>
              </a:rPr>
              <a:t> </a:t>
            </a:r>
            <a:r>
              <a:rPr lang="en-US" sz="900" b="1" u="none" kern="1200" dirty="0">
                <a:solidFill>
                  <a:schemeClr val="tx1"/>
                </a:solidFill>
                <a:latin typeface="Segoe UI Light" pitchFamily="34" charset="0"/>
                <a:ea typeface="+mn-ea"/>
                <a:cs typeface="+mn-cs"/>
              </a:rPr>
              <a:t>sensitive data </a:t>
            </a:r>
            <a:r>
              <a:rPr lang="en-US" sz="900" kern="1200" dirty="0">
                <a:solidFill>
                  <a:schemeClr val="tx1"/>
                </a:solidFill>
                <a:latin typeface="Segoe UI Light" pitchFamily="34" charset="0"/>
                <a:ea typeface="+mn-ea"/>
                <a:cs typeface="+mn-cs"/>
              </a:rPr>
              <a:t>and </a:t>
            </a:r>
            <a:r>
              <a:rPr lang="en-US" sz="900" b="1" u="none" kern="1200" dirty="0">
                <a:solidFill>
                  <a:schemeClr val="tx1"/>
                </a:solidFill>
                <a:latin typeface="Segoe UI Light" pitchFamily="34" charset="0"/>
                <a:ea typeface="+mn-ea"/>
                <a:cs typeface="+mn-cs"/>
              </a:rPr>
              <a:t>security </a:t>
            </a:r>
            <a:r>
              <a:rPr lang="en-US" sz="900" b="1" u="none" dirty="0"/>
              <a:t>misconfigurations </a:t>
            </a:r>
            <a:r>
              <a:rPr lang="en-US" sz="900" u="none" dirty="0"/>
              <a:t>using Data Classification </a:t>
            </a:r>
            <a:r>
              <a:rPr lang="en-US" sz="900" u="none" kern="1200" dirty="0">
                <a:solidFill>
                  <a:schemeClr val="tx1"/>
                </a:solidFill>
                <a:latin typeface="Segoe UI Light" pitchFamily="34" charset="0"/>
                <a:ea typeface="+mn-ea"/>
                <a:cs typeface="+mn-cs"/>
              </a:rPr>
              <a:t>and Vulnerability Assessment </a:t>
            </a:r>
          </a:p>
          <a:p>
            <a:pPr marL="445862" lvl="1" indent="-228600">
              <a:buFont typeface="+mj-lt"/>
              <a:buAutoNum type="arabicPeriod"/>
            </a:pPr>
            <a:r>
              <a:rPr lang="en-US" sz="900" b="1" kern="1200" dirty="0">
                <a:solidFill>
                  <a:schemeClr val="tx1"/>
                </a:solidFill>
                <a:latin typeface="Segoe UI Light" pitchFamily="34" charset="0"/>
                <a:ea typeface="+mn-ea"/>
                <a:cs typeface="+mn-cs"/>
              </a:rPr>
              <a:t>Taking proactive actions to </a:t>
            </a:r>
            <a:r>
              <a:rPr lang="en-US" sz="900" b="1" u="none" kern="1200" dirty="0">
                <a:solidFill>
                  <a:schemeClr val="tx1"/>
                </a:solidFill>
                <a:latin typeface="Segoe UI Light" pitchFamily="34" charset="0"/>
                <a:ea typeface="+mn-ea"/>
                <a:cs typeface="+mn-cs"/>
              </a:rPr>
              <a:t>protect the sensitive data </a:t>
            </a:r>
            <a:r>
              <a:rPr lang="en-US" sz="900" b="0" u="none" kern="1200" dirty="0">
                <a:solidFill>
                  <a:schemeClr val="tx1"/>
                </a:solidFill>
                <a:latin typeface="Segoe UI Light" pitchFamily="34" charset="0"/>
                <a:ea typeface="+mn-ea"/>
                <a:cs typeface="+mn-cs"/>
              </a:rPr>
              <a:t>us</a:t>
            </a:r>
            <a:r>
              <a:rPr lang="en-US" sz="900" b="0" kern="1200" dirty="0">
                <a:solidFill>
                  <a:schemeClr val="tx1"/>
                </a:solidFill>
                <a:latin typeface="Segoe UI Light" pitchFamily="34" charset="0"/>
                <a:ea typeface="+mn-ea"/>
                <a:cs typeface="+mn-cs"/>
              </a:rPr>
              <a:t>ing</a:t>
            </a:r>
            <a:r>
              <a:rPr lang="en-US" sz="900" kern="1200" dirty="0">
                <a:solidFill>
                  <a:schemeClr val="tx1"/>
                </a:solidFill>
                <a:latin typeface="Segoe UI Light" pitchFamily="34" charset="0"/>
                <a:ea typeface="+mn-ea"/>
                <a:cs typeface="+mn-cs"/>
              </a:rPr>
              <a:t> </a:t>
            </a:r>
            <a:r>
              <a:rPr lang="en-US" sz="900" b="0" dirty="0">
                <a:solidFill>
                  <a:schemeClr val="tx1"/>
                </a:solidFill>
                <a:latin typeface="Segoe UI Light (Headings)"/>
              </a:rPr>
              <a:t>Encryption and access controls  </a:t>
            </a:r>
            <a:endParaRPr lang="en-US" sz="900" b="0" kern="1200" dirty="0">
              <a:solidFill>
                <a:schemeClr val="tx1"/>
              </a:solidFill>
              <a:latin typeface="Segoe UI Light" pitchFamily="34" charset="0"/>
              <a:ea typeface="+mn-ea"/>
              <a:cs typeface="+mn-cs"/>
            </a:endParaRPr>
          </a:p>
          <a:p>
            <a:pPr marL="445862" lvl="1" indent="-228600">
              <a:buFont typeface="+mj-lt"/>
              <a:buAutoNum type="arabicPeriod"/>
            </a:pPr>
            <a:r>
              <a:rPr lang="en-US" sz="900" b="1" kern="1200" dirty="0">
                <a:solidFill>
                  <a:schemeClr val="tx1"/>
                </a:solidFill>
                <a:latin typeface="Segoe UI Light" pitchFamily="34" charset="0"/>
                <a:ea typeface="+mn-ea"/>
                <a:cs typeface="+mn-cs"/>
              </a:rPr>
              <a:t>Ongoing response to suspicious activities </a:t>
            </a:r>
            <a:r>
              <a:rPr lang="en-US" sz="900" kern="0" dirty="0">
                <a:solidFill>
                  <a:schemeClr val="bg2"/>
                </a:solidFill>
                <a:latin typeface="Segoe UI Light"/>
                <a:ea typeface="+mn-ea"/>
                <a:cs typeface="+mn-cs"/>
              </a:rPr>
              <a:t>data using Threat Detection and Auditing </a:t>
            </a:r>
          </a:p>
          <a:p>
            <a:pPr marL="0" indent="0">
              <a:buFont typeface="+mj-lt"/>
              <a:buNone/>
            </a:pPr>
            <a:endParaRPr lang="en-US" sz="900" kern="0" dirty="0">
              <a:solidFill>
                <a:schemeClr val="bg2"/>
              </a:solidFill>
              <a:latin typeface="Segoe UI Light"/>
              <a:ea typeface="+mn-ea"/>
              <a:cs typeface="+mn-cs"/>
            </a:endParaRPr>
          </a:p>
          <a:p>
            <a:pPr marL="0" indent="0">
              <a:buFont typeface="+mj-lt"/>
              <a:buNone/>
            </a:pPr>
            <a:r>
              <a:rPr lang="en-US" sz="900" kern="0" dirty="0">
                <a:solidFill>
                  <a:schemeClr val="bg2"/>
                </a:solidFill>
                <a:latin typeface="Segoe UI Light"/>
                <a:ea typeface="+mn-ea"/>
                <a:cs typeface="+mn-cs"/>
              </a:rPr>
              <a:t>In this session, I will focus on the </a:t>
            </a:r>
            <a:r>
              <a:rPr lang="en-US" sz="900" b="0" i="0" kern="1200" dirty="0">
                <a:solidFill>
                  <a:schemeClr val="tx1"/>
                </a:solidFill>
                <a:effectLst/>
                <a:latin typeface="Segoe UI Light" pitchFamily="34" charset="0"/>
                <a:ea typeface="+mn-ea"/>
                <a:cs typeface="+mn-cs"/>
              </a:rPr>
              <a:t>security</a:t>
            </a:r>
            <a:r>
              <a:rPr lang="en-US" sz="900" kern="0" dirty="0">
                <a:solidFill>
                  <a:schemeClr val="bg2"/>
                </a:solidFill>
                <a:latin typeface="Segoe UI Light"/>
                <a:ea typeface="+mn-ea"/>
                <a:cs typeface="+mn-cs"/>
              </a:rPr>
              <a:t> intelligent </a:t>
            </a:r>
            <a:r>
              <a:rPr lang="en-US" sz="900" b="0" i="0" kern="1200" dirty="0">
                <a:solidFill>
                  <a:schemeClr val="tx1"/>
                </a:solidFill>
                <a:effectLst/>
                <a:latin typeface="Segoe UI Light" pitchFamily="34" charset="0"/>
                <a:ea typeface="+mn-ea"/>
                <a:cs typeface="+mn-cs"/>
              </a:rPr>
              <a:t>capabilities, which are </a:t>
            </a:r>
            <a:r>
              <a:rPr lang="en-US" sz="900" b="1" i="0" kern="1200" dirty="0">
                <a:solidFill>
                  <a:schemeClr val="tx1"/>
                </a:solidFill>
                <a:effectLst/>
                <a:latin typeface="Segoe UI Light" pitchFamily="34" charset="0"/>
                <a:ea typeface="+mn-ea"/>
                <a:cs typeface="+mn-cs"/>
              </a:rPr>
              <a:t>part of </a:t>
            </a:r>
            <a:r>
              <a:rPr lang="en-US" sz="900" b="1" i="0" kern="0" dirty="0">
                <a:solidFill>
                  <a:schemeClr val="bg2"/>
                </a:solidFill>
                <a:effectLst/>
                <a:latin typeface="Segoe UI Light"/>
                <a:ea typeface="+mn-ea"/>
                <a:cs typeface="+mn-cs"/>
              </a:rPr>
              <a:t>o</a:t>
            </a:r>
            <a:r>
              <a:rPr lang="en-US" sz="900" b="1" i="0" kern="1200" dirty="0">
                <a:solidFill>
                  <a:schemeClr val="tx1"/>
                </a:solidFill>
                <a:effectLst/>
                <a:latin typeface="Segoe UI Light" pitchFamily="34" charset="0"/>
                <a:ea typeface="+mn-ea"/>
                <a:cs typeface="+mn-cs"/>
              </a:rPr>
              <a:t>ur SQL ATP suite </a:t>
            </a:r>
            <a:r>
              <a:rPr lang="en-US" sz="900" b="0" i="0" kern="1200" dirty="0">
                <a:solidFill>
                  <a:schemeClr val="tx1"/>
                </a:solidFill>
                <a:effectLst/>
                <a:latin typeface="Segoe UI Light" pitchFamily="34" charset="0"/>
                <a:ea typeface="+mn-ea"/>
                <a:cs typeface="+mn-cs"/>
              </a:rPr>
              <a:t>and marked in yellow.</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10/4/2022 10:10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1184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12AE36-3FD8-4D4D-A046-BBF9DE5A705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30065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74738" y="530225"/>
            <a:ext cx="4708525" cy="264795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Connectivity is SSL / TLS 1.2</a:t>
            </a:r>
          </a:p>
          <a:p>
            <a:pPr marL="171450" indent="-171450">
              <a:buFont typeface="Arial" panose="020B0604020202020204" pitchFamily="34" charset="0"/>
              <a:buChar char="•"/>
            </a:pPr>
            <a:r>
              <a:rPr lang="en-US" dirty="0"/>
              <a:t>Firewall does not enable any access by default. You must specify IP for access to the database.</a:t>
            </a:r>
          </a:p>
          <a:p>
            <a:pPr marL="171450" indent="-171450">
              <a:buFont typeface="Arial" panose="020B0604020202020204" pitchFamily="34" charset="0"/>
              <a:buChar char="•"/>
            </a:pPr>
            <a:r>
              <a:rPr lang="en-US" dirty="0"/>
              <a:t>Allow Azure Services reduces the need to create many rules and ranges however, opens traffic to all Azure service including other tenants.</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rPr>
              <a:t>Server &amp; Tools Business</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171B3BB-DFF4-43DF-B887-7B1543BC1A74}"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10/4/2022</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2948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74738" y="530225"/>
            <a:ext cx="4708525" cy="264795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Encryption is always on, no way to disable it, AES 256 bit, keys are system managed and heavily defended / monitored. Not publicly or internally accessible. Key rotation is a permissive, logged and monitored internal operation. Firewall rules and activities are logged. Activity logs can be downloaded. Integration with OMS is not available…. yet. However, manually exporting them to OMS Log Analytics is possible and recommended.</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rPr>
              <a:t>Server &amp; Tools Business</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171B3BB-DFF4-43DF-B887-7B1543BC1A74}"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10/4/2022</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4330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574675"/>
            <a:ext cx="5110162" cy="2874963"/>
          </a:xfrm>
          <a:prstGeom prst="rect">
            <a:avLst/>
          </a:prstGeom>
        </p:spPr>
      </p:sp>
      <p:sp>
        <p:nvSpPr>
          <p:cNvPr id="3" name="Notes Placeholder 2"/>
          <p:cNvSpPr>
            <a:spLocks noGrp="1"/>
          </p:cNvSpPr>
          <p:nvPr>
            <p:ph type="body" idx="1"/>
          </p:nvPr>
        </p:nvSpPr>
        <p:spPr>
          <a:xfrm>
            <a:off x="666909" y="3641397"/>
            <a:ext cx="5335270" cy="3449744"/>
          </a:xfrm>
          <a:prstGeom prst="rect">
            <a:avLst/>
          </a:prstGeom>
        </p:spPr>
        <p:txBody>
          <a:bodyPr>
            <a:normAutofit/>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endParaRPr lang="he-IL" sz="900" kern="1200" baseline="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b="0" baseline="0" dirty="0"/>
          </a:p>
        </p:txBody>
      </p:sp>
      <p:sp>
        <p:nvSpPr>
          <p:cNvPr id="4" name="Date Placeholder 3"/>
          <p:cNvSpPr>
            <a:spLocks noGrp="1"/>
          </p:cNvSpPr>
          <p:nvPr>
            <p:ph type="dt" idx="10"/>
          </p:nvPr>
        </p:nvSpPr>
        <p:spPr>
          <a:xfrm>
            <a:off x="3777607" y="0"/>
            <a:ext cx="2889938" cy="383305"/>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10/4/2022 10:10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002178" y="7281463"/>
            <a:ext cx="665366" cy="383305"/>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1152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574675"/>
            <a:ext cx="5110162" cy="2874963"/>
          </a:xfrm>
          <a:prstGeom prst="rect">
            <a:avLst/>
          </a:prstGeom>
        </p:spPr>
      </p:sp>
      <p:sp>
        <p:nvSpPr>
          <p:cNvPr id="3" name="Notes Placeholder 2"/>
          <p:cNvSpPr>
            <a:spLocks noGrp="1"/>
          </p:cNvSpPr>
          <p:nvPr>
            <p:ph type="body" idx="1"/>
          </p:nvPr>
        </p:nvSpPr>
        <p:spPr>
          <a:xfrm>
            <a:off x="666909" y="3641397"/>
            <a:ext cx="5335270" cy="3449744"/>
          </a:xfrm>
          <a:prstGeom prst="rect">
            <a:avLst/>
          </a:prstGeom>
        </p:spPr>
        <p:txBody>
          <a:bodyPr>
            <a:normAutofit fontScale="32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effectLst/>
                <a:latin typeface="Calibri (Body)"/>
                <a:ea typeface="+mn-ea"/>
                <a:cs typeface="+mn-cs"/>
              </a:rPr>
              <a:t>Azure</a:t>
            </a:r>
            <a:r>
              <a:rPr lang="en-US" sz="900" b="0" kern="1200" dirty="0">
                <a:solidFill>
                  <a:schemeClr val="tx1"/>
                </a:solidFill>
                <a:effectLst/>
                <a:latin typeface="Calibri (Body)"/>
                <a:ea typeface="+mn-ea"/>
                <a:cs typeface="+mn-cs"/>
              </a:rPr>
              <a:t> </a:t>
            </a:r>
            <a:r>
              <a:rPr lang="en-US" sz="900" b="1" dirty="0">
                <a:gradFill>
                  <a:gsLst>
                    <a:gs pos="5833">
                      <a:schemeClr val="tx1"/>
                    </a:gs>
                    <a:gs pos="53000">
                      <a:schemeClr val="tx1"/>
                    </a:gs>
                  </a:gsLst>
                  <a:lin ang="5400000" scaled="0"/>
                </a:gradFill>
              </a:rPr>
              <a:t>PostgreSQL</a:t>
            </a:r>
            <a:r>
              <a:rPr lang="en-US" sz="900" b="0" kern="1200" dirty="0">
                <a:solidFill>
                  <a:schemeClr val="tx1"/>
                </a:solidFill>
                <a:effectLst/>
                <a:latin typeface="Calibri (Body)"/>
                <a:ea typeface="+mn-ea"/>
                <a:cs typeface="+mn-cs"/>
              </a:rPr>
              <a:t> </a:t>
            </a:r>
            <a:r>
              <a:rPr lang="en-US" sz="900" b="1" kern="1200" dirty="0">
                <a:solidFill>
                  <a:schemeClr val="tx1"/>
                </a:solidFill>
                <a:effectLst/>
                <a:latin typeface="Calibri (Body)"/>
                <a:ea typeface="+mn-ea"/>
                <a:cs typeface="+mn-cs"/>
              </a:rPr>
              <a:t>threat detection </a:t>
            </a:r>
            <a:r>
              <a:rPr lang="en-US" sz="900" kern="1200" dirty="0">
                <a:solidFill>
                  <a:schemeClr val="tx1"/>
                </a:solidFill>
                <a:effectLst/>
                <a:latin typeface="Calibri (Body)"/>
                <a:ea typeface="+mn-ea"/>
                <a:cs typeface="+mn-cs"/>
              </a:rPr>
              <a:t>provides an additional layer of security intelligence which detects </a:t>
            </a:r>
            <a:r>
              <a:rPr lang="en-US" sz="900" b="0" dirty="0">
                <a:effectLst/>
                <a:latin typeface="Calibri (Body)"/>
              </a:rPr>
              <a:t>suspicious activities</a:t>
            </a:r>
            <a:r>
              <a:rPr lang="en-US" sz="900" dirty="0">
                <a:effectLst/>
                <a:latin typeface="Calibri (Body)"/>
              </a:rPr>
              <a:t> going on in the database.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Calibri (Body)"/>
              <a:ea typeface="+mn-ea"/>
              <a:cs typeface="+mn-cs"/>
            </a:endParaRPr>
          </a:p>
          <a:p>
            <a:pPr marL="228600" lvl="0" indent="-228600">
              <a:buFont typeface="+mj-lt"/>
              <a:buAutoNum type="arabicPeriod"/>
            </a:pPr>
            <a:r>
              <a:rPr lang="en-US" sz="900" b="1" kern="1200" dirty="0">
                <a:solidFill>
                  <a:schemeClr val="tx1"/>
                </a:solidFill>
                <a:effectLst/>
                <a:latin typeface="Calibri (Body)"/>
                <a:ea typeface="+mn-ea"/>
                <a:cs typeface="+mn-cs"/>
              </a:rPr>
              <a:t>A simple way to enable threat detection</a:t>
            </a:r>
            <a:r>
              <a:rPr lang="en-US" sz="900" kern="1200" dirty="0">
                <a:solidFill>
                  <a:schemeClr val="tx1"/>
                </a:solidFill>
                <a:effectLst/>
                <a:latin typeface="Calibri (Body)"/>
                <a:ea typeface="+mn-ea"/>
                <a:cs typeface="+mn-cs"/>
              </a:rPr>
              <a:t> using Azure portal, which requires no modifications to existing application code or client applications.</a:t>
            </a:r>
          </a:p>
          <a:p>
            <a:pPr marL="228600" lvl="0" indent="-228600">
              <a:buFont typeface="+mj-lt"/>
              <a:buAutoNum type="arabicPeriod"/>
            </a:pPr>
            <a:endParaRPr lang="en-US" sz="900" kern="1200" dirty="0">
              <a:solidFill>
                <a:schemeClr val="tx1"/>
              </a:solidFill>
              <a:effectLst/>
              <a:latin typeface="Calibri (Body)"/>
              <a:ea typeface="+mn-ea"/>
              <a:cs typeface="+mn-cs"/>
            </a:endParaRPr>
          </a:p>
          <a:p>
            <a:pPr marL="228600" lvl="0" indent="-228600">
              <a:buFont typeface="+mj-lt"/>
              <a:buAutoNum type="arabicPeriod"/>
            </a:pPr>
            <a:r>
              <a:rPr lang="en-US" sz="900" b="1" kern="1200" dirty="0">
                <a:solidFill>
                  <a:schemeClr val="tx1"/>
                </a:solidFill>
                <a:effectLst/>
                <a:latin typeface="Calibri (Body)"/>
                <a:ea typeface="+mn-ea"/>
                <a:cs typeface="+mn-cs"/>
              </a:rPr>
              <a:t>A proprietary set of algorithms that work around the clock </a:t>
            </a:r>
            <a:r>
              <a:rPr lang="en-US" sz="900" kern="1200" dirty="0">
                <a:solidFill>
                  <a:schemeClr val="tx1"/>
                </a:solidFill>
                <a:effectLst/>
                <a:latin typeface="Calibri (Body)"/>
                <a:ea typeface="+mn-ea"/>
                <a:cs typeface="+mn-cs"/>
              </a:rPr>
              <a:t>to </a:t>
            </a:r>
            <a:r>
              <a:rPr lang="en-US" sz="900" b="1" kern="1200" dirty="0">
                <a:solidFill>
                  <a:schemeClr val="tx1"/>
                </a:solidFill>
                <a:effectLst/>
                <a:latin typeface="Calibri (Body)"/>
                <a:ea typeface="+mn-ea"/>
                <a:cs typeface="+mn-cs"/>
              </a:rPr>
              <a:t>learn</a:t>
            </a:r>
            <a:r>
              <a:rPr lang="en-US" sz="900" kern="1200" dirty="0">
                <a:solidFill>
                  <a:schemeClr val="tx1"/>
                </a:solidFill>
                <a:effectLst/>
                <a:latin typeface="Calibri (Body)"/>
                <a:ea typeface="+mn-ea"/>
                <a:cs typeface="+mn-cs"/>
              </a:rPr>
              <a:t>, </a:t>
            </a:r>
            <a:r>
              <a:rPr lang="en-US" sz="900" b="1" kern="1200" dirty="0">
                <a:solidFill>
                  <a:schemeClr val="tx1"/>
                </a:solidFill>
                <a:effectLst/>
                <a:latin typeface="Calibri (Body)"/>
                <a:ea typeface="+mn-ea"/>
                <a:cs typeface="+mn-cs"/>
              </a:rPr>
              <a:t>profile</a:t>
            </a:r>
            <a:r>
              <a:rPr lang="en-US" sz="900" kern="1200" dirty="0">
                <a:solidFill>
                  <a:schemeClr val="tx1"/>
                </a:solidFill>
                <a:effectLst/>
                <a:latin typeface="Calibri (Body)"/>
                <a:ea typeface="+mn-ea"/>
                <a:cs typeface="+mn-cs"/>
              </a:rPr>
              <a:t> and </a:t>
            </a:r>
            <a:r>
              <a:rPr lang="en-US" sz="900" b="1" kern="1200" dirty="0">
                <a:solidFill>
                  <a:schemeClr val="tx1"/>
                </a:solidFill>
                <a:effectLst/>
                <a:latin typeface="Calibri (Body)"/>
                <a:ea typeface="+mn-ea"/>
                <a:cs typeface="+mn-cs"/>
              </a:rPr>
              <a:t>detect</a:t>
            </a:r>
            <a:r>
              <a:rPr lang="en-US" sz="900" kern="1200" dirty="0">
                <a:solidFill>
                  <a:schemeClr val="tx1"/>
                </a:solidFill>
                <a:effectLst/>
                <a:latin typeface="Calibri (Body)"/>
                <a:ea typeface="+mn-ea"/>
                <a:cs typeface="+mn-cs"/>
              </a:rPr>
              <a:t> suspicious databases activities, indicating a </a:t>
            </a:r>
            <a:r>
              <a:rPr lang="en-US" sz="900" i="1" kern="0" dirty="0">
                <a:solidFill>
                  <a:srgbClr val="FFFFFF"/>
                </a:solidFill>
                <a:latin typeface="Calibri (Body)"/>
              </a:rPr>
              <a:t>potentially harmful attempts to access or exploit data in the database.</a:t>
            </a:r>
          </a:p>
          <a:p>
            <a:pPr marL="0" lvl="0" indent="0">
              <a:buFont typeface="+mj-lt"/>
              <a:buNone/>
            </a:pPr>
            <a:endParaRPr lang="en-US" sz="900" i="1" kern="0" dirty="0">
              <a:solidFill>
                <a:srgbClr val="FFFFFF"/>
              </a:solidFill>
              <a:latin typeface="Calibri (Body)"/>
            </a:endParaRPr>
          </a:p>
          <a:p>
            <a:pPr marL="626100" lvl="2" indent="-291436" defTabSz="932418">
              <a:lnSpc>
                <a:spcPts val="2448"/>
              </a:lnSpc>
              <a:spcBef>
                <a:spcPts val="1020"/>
              </a:spcBef>
              <a:buFont typeface="Arial" panose="020B0604020202020204" pitchFamily="34" charset="0"/>
              <a:buChar char="•"/>
              <a:defRPr/>
            </a:pPr>
            <a:r>
              <a:rPr lang="en-US" sz="900" b="0" dirty="0">
                <a:solidFill>
                  <a:srgbClr val="505050"/>
                </a:solidFill>
                <a:latin typeface="Segoe UI Light (Headings)"/>
              </a:rPr>
              <a:t>Someone has logged from an unusual location - change in the access pattern from an unusual geographical location </a:t>
            </a:r>
          </a:p>
          <a:p>
            <a:pPr marL="626100" lvl="2" indent="-291436" defTabSz="932418">
              <a:lnSpc>
                <a:spcPts val="2448"/>
              </a:lnSpc>
              <a:spcBef>
                <a:spcPts val="1020"/>
              </a:spcBef>
              <a:buFont typeface="Arial" panose="020B0604020202020204" pitchFamily="34" charset="0"/>
              <a:buChar char="•"/>
              <a:defRPr/>
            </a:pPr>
            <a:r>
              <a:rPr lang="en-US" sz="900" b="0" dirty="0">
                <a:solidFill>
                  <a:srgbClr val="505050"/>
                </a:solidFill>
                <a:latin typeface="Segoe UI Light (Headings)"/>
              </a:rPr>
              <a:t>An unfamiliar principal successfully logged- - change in the access pattern using an unusual SQL user.</a:t>
            </a:r>
          </a:p>
          <a:p>
            <a:pPr marL="626100" lvl="2" indent="-291436" defTabSz="932418">
              <a:lnSpc>
                <a:spcPts val="2448"/>
              </a:lnSpc>
              <a:spcBef>
                <a:spcPts val="1020"/>
              </a:spcBef>
              <a:buFont typeface="Arial" panose="020B0604020202020204" pitchFamily="34" charset="0"/>
              <a:buChar char="•"/>
              <a:defRPr/>
            </a:pPr>
            <a:r>
              <a:rPr lang="en-US" sz="900" b="0" dirty="0">
                <a:solidFill>
                  <a:srgbClr val="505050"/>
                </a:solidFill>
                <a:latin typeface="Segoe UI Light (Headings)"/>
              </a:rPr>
              <a:t>Someone is attempting to brute force SQL credentials abnormally high number of failed logins with different credentials. </a:t>
            </a:r>
          </a:p>
          <a:p>
            <a:pPr marL="626100" lvl="2" indent="-291436" defTabSz="932418">
              <a:lnSpc>
                <a:spcPts val="2448"/>
              </a:lnSpc>
              <a:spcBef>
                <a:spcPts val="1020"/>
              </a:spcBef>
              <a:buFont typeface="Arial" panose="020B0604020202020204" pitchFamily="34" charset="0"/>
              <a:buChar char="•"/>
              <a:defRPr/>
            </a:pPr>
            <a:r>
              <a:rPr lang="en-US" sz="900" b="0" dirty="0">
                <a:solidFill>
                  <a:srgbClr val="505050"/>
                </a:solidFill>
                <a:latin typeface="Segoe UI Light (Headings)"/>
              </a:rPr>
              <a:t>Someone has logged from a potentially harmful application</a:t>
            </a:r>
            <a:endParaRPr lang="en-US" sz="900" b="0" dirty="0">
              <a:solidFill>
                <a:srgbClr val="505050">
                  <a:lumMod val="85000"/>
                </a:srgbClr>
              </a:solidFill>
              <a:latin typeface="Segoe UI Light (Headings)"/>
            </a:endParaRPr>
          </a:p>
          <a:p>
            <a:pPr marL="228600" lvl="0" indent="-228600">
              <a:buFont typeface="+mj-lt"/>
              <a:buAutoNum type="arabicPeriod"/>
            </a:pPr>
            <a:endParaRPr lang="en-US" sz="900" i="1" kern="0" dirty="0">
              <a:solidFill>
                <a:srgbClr val="FFFFFF"/>
              </a:solidFill>
              <a:latin typeface="Calibri (Body)"/>
            </a:endParaRPr>
          </a:p>
          <a:p>
            <a:r>
              <a:rPr lang="en-US" sz="900" kern="1200" dirty="0">
                <a:solidFill>
                  <a:schemeClr val="tx1"/>
                </a:solidFill>
                <a:effectLst/>
                <a:latin typeface="Calibri (Body)"/>
                <a:ea typeface="+mn-ea"/>
                <a:cs typeface="+mn-cs"/>
              </a:rPr>
              <a:t>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3"/>
              <a:tabLst/>
              <a:defRPr/>
            </a:pPr>
            <a:r>
              <a:rPr lang="en-US" sz="900" kern="1200" dirty="0">
                <a:solidFill>
                  <a:schemeClr val="tx1"/>
                </a:solidFill>
                <a:effectLst/>
                <a:latin typeface="Calibri (Body)"/>
                <a:ea typeface="+mn-ea"/>
                <a:cs typeface="+mn-cs"/>
              </a:rPr>
              <a:t>It provides </a:t>
            </a:r>
            <a:r>
              <a:rPr lang="en-US" sz="900" b="1" kern="1200" dirty="0">
                <a:solidFill>
                  <a:schemeClr val="tx1"/>
                </a:solidFill>
                <a:effectLst/>
                <a:latin typeface="Calibri (Body)"/>
                <a:ea typeface="+mn-ea"/>
                <a:cs typeface="+mn-cs"/>
              </a:rPr>
              <a:t>actionable alerts over email</a:t>
            </a:r>
            <a:r>
              <a:rPr lang="en-US" sz="900" b="1" kern="1200" baseline="0" dirty="0">
                <a:solidFill>
                  <a:schemeClr val="tx1"/>
                </a:solidFill>
                <a:effectLst/>
                <a:latin typeface="Calibri (Body)"/>
                <a:ea typeface="+mn-ea"/>
                <a:cs typeface="+mn-cs"/>
              </a:rPr>
              <a:t> and in Azure portal </a:t>
            </a:r>
            <a:r>
              <a:rPr lang="en-US" sz="900" b="0" kern="1200" baseline="0" dirty="0">
                <a:solidFill>
                  <a:schemeClr val="tx1"/>
                </a:solidFill>
                <a:effectLst/>
                <a:latin typeface="Calibri (Body)"/>
                <a:ea typeface="+mn-ea"/>
                <a:cs typeface="+mn-cs"/>
              </a:rPr>
              <a:t>which</a:t>
            </a:r>
            <a:r>
              <a:rPr lang="en-US" sz="900" b="1" kern="1200" baseline="0" dirty="0">
                <a:solidFill>
                  <a:schemeClr val="tx1"/>
                </a:solidFill>
                <a:effectLst/>
                <a:latin typeface="Calibri (Body)"/>
                <a:ea typeface="+mn-ea"/>
                <a:cs typeface="+mn-cs"/>
              </a:rPr>
              <a:t> </a:t>
            </a:r>
            <a:r>
              <a:rPr lang="en-US" sz="900" dirty="0">
                <a:effectLst/>
                <a:latin typeface="Calibri (Body)"/>
              </a:rPr>
              <a:t>provides </a:t>
            </a:r>
            <a:r>
              <a:rPr lang="en-US" sz="900" b="1" dirty="0">
                <a:effectLst/>
                <a:latin typeface="Calibri (Body)"/>
              </a:rPr>
              <a:t>details of the suspicious activity </a:t>
            </a:r>
            <a:r>
              <a:rPr lang="en-US" sz="900" dirty="0">
                <a:effectLst/>
                <a:latin typeface="Calibri (Body)"/>
              </a:rPr>
              <a:t>and </a:t>
            </a:r>
            <a:r>
              <a:rPr lang="en-US" sz="900" b="1" dirty="0">
                <a:effectLst/>
                <a:latin typeface="Calibri (Body)"/>
              </a:rPr>
              <a:t>recommends how to further investigate and mitigate the threat</a:t>
            </a:r>
            <a:r>
              <a:rPr lang="en-US" sz="900" dirty="0">
                <a:effectLst/>
                <a:latin typeface="Calibri (Body)"/>
              </a:rPr>
              <a: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3"/>
              <a:tabLst/>
              <a:defRPr/>
            </a:pPr>
            <a:endParaRPr lang="en-US" sz="900" dirty="0">
              <a:effectLst/>
              <a:latin typeface="Calibri (Body)"/>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3"/>
              <a:tabLst/>
              <a:defRPr/>
            </a:pPr>
            <a:endParaRPr lang="en-US" sz="900" dirty="0">
              <a:effectLst/>
              <a:latin typeface="Calibri (Body)"/>
            </a:endParaRPr>
          </a:p>
          <a:p>
            <a:pPr marL="0" lvl="0" indent="0">
              <a:buFont typeface="+mj-lt"/>
              <a:buNone/>
            </a:pPr>
            <a:r>
              <a:rPr lang="en-US" sz="900" dirty="0">
                <a:effectLst/>
                <a:latin typeface="Calibri (Body)"/>
              </a:rPr>
              <a:t>     </a:t>
            </a:r>
            <a:endParaRPr lang="en-US" sz="900" i="1" kern="0" dirty="0">
              <a:solidFill>
                <a:srgbClr val="FFFFFF"/>
              </a:solidFill>
              <a:latin typeface="Calibri (Body)"/>
            </a:endParaRPr>
          </a:p>
          <a:p>
            <a:pPr marL="228600" lvl="0" indent="-228600">
              <a:buFont typeface="+mj-lt"/>
              <a:buAutoNum type="arabicPeriod"/>
            </a:pPr>
            <a:endParaRPr lang="en-US" sz="900" i="1" kern="0" dirty="0">
              <a:solidFill>
                <a:srgbClr val="FFFFFF"/>
              </a:solidFill>
              <a:latin typeface="Calibri (Body)"/>
            </a:endParaRPr>
          </a:p>
          <a:p>
            <a:pPr marL="228600" lvl="0" indent="-228600">
              <a:buFont typeface="+mj-lt"/>
              <a:buAutoNum type="arabicPeriod"/>
            </a:pPr>
            <a:endParaRPr lang="en-US" sz="900" i="1" kern="0" dirty="0">
              <a:solidFill>
                <a:srgbClr val="FFFFFF"/>
              </a:solidFill>
              <a:latin typeface="Calibri (Body)"/>
            </a:endParaRPr>
          </a:p>
          <a:p>
            <a:pPr marL="228600" lvl="0" indent="-228600">
              <a:buFont typeface="+mj-lt"/>
              <a:buAutoNum type="arabicPeriod"/>
            </a:pPr>
            <a:endParaRPr lang="en-US" sz="900" i="1" kern="0" dirty="0">
              <a:solidFill>
                <a:srgbClr val="FFFFFF"/>
              </a:solidFill>
              <a:latin typeface="Calibri (Body)"/>
            </a:endParaRPr>
          </a:p>
          <a:p>
            <a:pPr marL="228600" lvl="0" indent="-228600">
              <a:buFont typeface="+mj-lt"/>
              <a:buAutoNum type="arabicPeriod"/>
            </a:pPr>
            <a:endParaRPr lang="en-US" sz="900" i="1" kern="0" dirty="0">
              <a:solidFill>
                <a:srgbClr val="FFFFFF"/>
              </a:solidFill>
              <a:latin typeface="Calibri (Body)"/>
            </a:endParaRPr>
          </a:p>
          <a:p>
            <a:pPr marL="228600" lvl="0" indent="-228600">
              <a:buFont typeface="+mj-lt"/>
              <a:buAutoNum type="arabicPeriod"/>
            </a:pPr>
            <a:endParaRPr lang="en-US" sz="900" i="1" kern="0" dirty="0">
              <a:solidFill>
                <a:srgbClr val="FFFFFF"/>
              </a:solidFill>
              <a:latin typeface="Calibri (Body)"/>
            </a:endParaRPr>
          </a:p>
          <a:p>
            <a:pPr marL="228600" lvl="0" indent="-228600">
              <a:buFont typeface="+mj-lt"/>
              <a:buAutoNum type="arabicPeriod"/>
            </a:pPr>
            <a:endParaRPr lang="en-US" sz="900" i="1" kern="0" dirty="0">
              <a:solidFill>
                <a:srgbClr val="FFFFFF"/>
              </a:solidFill>
              <a:latin typeface="Calibri (Body)"/>
            </a:endParaRPr>
          </a:p>
          <a:p>
            <a:pPr marL="228600" lvl="0" indent="-228600">
              <a:buFont typeface="+mj-lt"/>
              <a:buAutoNum type="arabicPeriod"/>
            </a:pPr>
            <a:endParaRPr lang="en-US" sz="900" i="1" kern="0" dirty="0">
              <a:solidFill>
                <a:srgbClr val="FFFFFF"/>
              </a:solidFill>
              <a:latin typeface="Calibri (Body)"/>
            </a:endParaRPr>
          </a:p>
          <a:p>
            <a:r>
              <a:rPr lang="en-US" sz="900" dirty="0">
                <a:latin typeface="Calibri (Body)"/>
              </a:rPr>
              <a:t>----------------------------------------------------------</a:t>
            </a:r>
          </a:p>
          <a:p>
            <a:endParaRPr lang="en-US" sz="900" kern="1200" dirty="0">
              <a:solidFill>
                <a:schemeClr val="tx1"/>
              </a:solidFill>
              <a:effectLst/>
              <a:latin typeface="Calibri (Body)"/>
              <a:ea typeface="+mn-ea"/>
              <a:cs typeface="+mn-cs"/>
            </a:endParaRPr>
          </a:p>
          <a:p>
            <a:r>
              <a:rPr lang="en-US" sz="900" kern="1200" dirty="0">
                <a:solidFill>
                  <a:schemeClr val="tx1"/>
                </a:solidFill>
                <a:effectLst/>
                <a:latin typeface="Calibri (Body)"/>
                <a:ea typeface="+mn-ea"/>
                <a:cs typeface="+mn-cs"/>
              </a:rPr>
              <a:t>We are embedding machine learning directly into our cloud services to deliver intelligent data services that keep your data safe.  For example, consider the security features in Azure SQL DB</a:t>
            </a:r>
          </a:p>
          <a:p>
            <a:r>
              <a:rPr lang="en-US" sz="900" kern="1200" dirty="0">
                <a:solidFill>
                  <a:schemeClr val="tx1"/>
                </a:solidFill>
                <a:effectLst/>
                <a:latin typeface="Calibri (Body)"/>
                <a:ea typeface="+mn-ea"/>
                <a:cs typeface="+mn-cs"/>
              </a:rPr>
              <a:t> Our ML systems analyze </a:t>
            </a:r>
            <a:r>
              <a:rPr lang="en-US" sz="900" b="1" kern="1200" dirty="0">
                <a:solidFill>
                  <a:schemeClr val="tx1"/>
                </a:solidFill>
                <a:effectLst/>
                <a:latin typeface="Calibri (Body)"/>
                <a:ea typeface="+mn-ea"/>
                <a:cs typeface="+mn-cs"/>
              </a:rPr>
              <a:t>and learn from over 700 TB data/per day to ensure we keep your applications highly efficient and data safe</a:t>
            </a:r>
            <a:r>
              <a:rPr lang="en-US" sz="900" kern="1200" dirty="0">
                <a:solidFill>
                  <a:schemeClr val="tx1"/>
                </a:solidFill>
                <a:effectLst/>
                <a:latin typeface="Calibri (Body)"/>
                <a:ea typeface="+mn-ea"/>
                <a:cs typeface="+mn-cs"/>
              </a:rPr>
              <a:t> – </a:t>
            </a:r>
            <a:r>
              <a:rPr lang="en-US" sz="900" b="1" kern="1200" dirty="0">
                <a:solidFill>
                  <a:schemeClr val="tx1"/>
                </a:solidFill>
                <a:effectLst/>
                <a:latin typeface="Calibri (Body)"/>
                <a:ea typeface="+mn-ea"/>
                <a:cs typeface="+mn-cs"/>
              </a:rPr>
              <a:t>through automatic auditing</a:t>
            </a:r>
            <a:r>
              <a:rPr lang="en-US" sz="900" kern="1200" dirty="0">
                <a:solidFill>
                  <a:schemeClr val="tx1"/>
                </a:solidFill>
                <a:effectLst/>
                <a:latin typeface="Calibri (Body)"/>
                <a:ea typeface="+mn-ea"/>
                <a:cs typeface="+mn-cs"/>
              </a:rPr>
              <a:t> </a:t>
            </a:r>
            <a:r>
              <a:rPr lang="en-US" sz="900" b="1" kern="1200" dirty="0">
                <a:solidFill>
                  <a:schemeClr val="tx1"/>
                </a:solidFill>
                <a:effectLst/>
                <a:latin typeface="Calibri (Body)"/>
                <a:ea typeface="+mn-ea"/>
                <a:cs typeface="+mn-cs"/>
              </a:rPr>
              <a:t>and threat detection. </a:t>
            </a:r>
            <a:r>
              <a:rPr lang="en-US" sz="900" kern="1200" dirty="0">
                <a:solidFill>
                  <a:schemeClr val="tx1"/>
                </a:solidFill>
                <a:effectLst/>
                <a:latin typeface="Calibri (Body)"/>
                <a:ea typeface="+mn-ea"/>
                <a:cs typeface="+mn-cs"/>
              </a:rPr>
              <a:t>With active Threat Detection, the service can identify anomalies in your workload and alert you of a potential attack like SQL injection. The service does the hard work so you don’t have to – so you can focus on the business problems you’re solving and creating breakthrough applications. </a:t>
            </a:r>
          </a:p>
          <a:p>
            <a:endParaRPr lang="en-US" sz="900" kern="1200" dirty="0">
              <a:solidFill>
                <a:schemeClr val="tx1"/>
              </a:solidFill>
              <a:effectLst/>
              <a:latin typeface="Calibri (Body)"/>
              <a:ea typeface="+mn-ea"/>
              <a:cs typeface="+mn-cs"/>
            </a:endParaRPr>
          </a:p>
          <a:p>
            <a:r>
              <a:rPr lang="en-US" sz="900" kern="1200" dirty="0">
                <a:solidFill>
                  <a:schemeClr val="tx1"/>
                </a:solidFill>
                <a:effectLst/>
                <a:latin typeface="Calibri (Body)"/>
                <a:ea typeface="+mn-ea"/>
                <a:cs typeface="+mn-cs"/>
              </a:rPr>
              <a:t>---------------------------------------------------------------------------------------------------</a:t>
            </a:r>
          </a:p>
          <a:p>
            <a:endParaRPr lang="en-US" sz="900" kern="1200" dirty="0">
              <a:solidFill>
                <a:schemeClr val="tx1"/>
              </a:solidFill>
              <a:effectLst/>
              <a:latin typeface="Calibri (Body)"/>
              <a:ea typeface="+mn-ea"/>
              <a:cs typeface="+mn-cs"/>
            </a:endParaRPr>
          </a:p>
          <a:p>
            <a:pPr lvl="0"/>
            <a:r>
              <a:rPr lang="en-US" sz="900" b="1" u="sng" kern="1200" dirty="0">
                <a:solidFill>
                  <a:schemeClr val="tx1"/>
                </a:solidFill>
                <a:effectLst/>
                <a:latin typeface="Calibri (Body)"/>
                <a:ea typeface="+mn-ea"/>
                <a:cs typeface="+mn-cs"/>
                <a:hlinkClick r:id="rId3"/>
              </a:rPr>
              <a:t>SQL Threat Detection</a:t>
            </a:r>
            <a:r>
              <a:rPr lang="en-US" sz="900" u="sng" kern="1200" dirty="0">
                <a:solidFill>
                  <a:schemeClr val="tx1"/>
                </a:solidFill>
                <a:effectLst/>
                <a:latin typeface="Calibri (Body)"/>
                <a:ea typeface="+mn-ea"/>
                <a:cs typeface="+mn-cs"/>
              </a:rPr>
              <a:t> </a:t>
            </a:r>
            <a:r>
              <a:rPr lang="en-US" sz="900" kern="1200" dirty="0">
                <a:solidFill>
                  <a:schemeClr val="tx1"/>
                </a:solidFill>
                <a:effectLst/>
                <a:latin typeface="Calibri (Body)"/>
                <a:ea typeface="+mn-ea"/>
                <a:cs typeface="+mn-cs"/>
              </a:rPr>
              <a:t>allows you to detect suspicious activities indicating a possible malicious intent to access, breach or exploit data in the database. SQL Database Threat Detection runs multiple sets of algorithms which detect potential vulnerabilities and SQL injection attacks, as well as anomalous database access patterns (such as access from an unusual location or by an unfamiliar principal). Security officers or other designated administrators get email notification once a threat is detected on the database. Each notification provides details of the suspicious activity and recommends how to further investigate and mitigate the threat. </a:t>
            </a:r>
          </a:p>
          <a:p>
            <a:pPr lvl="0"/>
            <a:endParaRPr lang="en-US" sz="900" kern="1200" dirty="0">
              <a:solidFill>
                <a:schemeClr val="tx1"/>
              </a:solidFill>
              <a:effectLst/>
              <a:latin typeface="Calibri (Body)"/>
              <a:ea typeface="+mn-ea"/>
              <a:cs typeface="+mn-cs"/>
            </a:endParaRPr>
          </a:p>
          <a:p>
            <a:r>
              <a:rPr lang="en-US" sz="900" kern="1200" dirty="0">
                <a:solidFill>
                  <a:schemeClr val="tx1"/>
                </a:solidFill>
                <a:effectLst/>
                <a:latin typeface="Calibri (Body)"/>
                <a:ea typeface="+mn-ea"/>
                <a:cs typeface="+mn-cs"/>
              </a:rPr>
              <a:t>“</a:t>
            </a:r>
            <a:r>
              <a:rPr lang="en-US" sz="900" b="1" kern="1200" dirty="0">
                <a:solidFill>
                  <a:schemeClr val="tx1"/>
                </a:solidFill>
                <a:effectLst/>
                <a:latin typeface="Calibri (Body)"/>
                <a:ea typeface="+mn-ea"/>
                <a:cs typeface="+mn-cs"/>
              </a:rPr>
              <a:t>Azure SQL Database Threat Detection is now generally available</a:t>
            </a:r>
            <a:br>
              <a:rPr lang="en-US" sz="900" kern="1200" dirty="0">
                <a:solidFill>
                  <a:schemeClr val="tx1"/>
                </a:solidFill>
                <a:effectLst/>
                <a:latin typeface="Calibri (Body)"/>
                <a:ea typeface="+mn-ea"/>
                <a:cs typeface="+mn-cs"/>
              </a:rPr>
            </a:br>
            <a:r>
              <a:rPr lang="en-US" sz="900" kern="1200" dirty="0">
                <a:solidFill>
                  <a:schemeClr val="tx1"/>
                </a:solidFill>
                <a:effectLst/>
                <a:latin typeface="Calibri (Body)"/>
                <a:ea typeface="+mn-ea"/>
                <a:cs typeface="+mn-cs"/>
              </a:rPr>
              <a:t>Threat Detection leverages machine learning to provide an additional layer of security built into the SQL Database service, enabling SQL Database customers to protect their databases within minutes without needing to be an expert in database security. It works around the clock to profile and alert you of anomalous activities on your databases. Threat detection alerts can be viewed from </a:t>
            </a:r>
            <a:r>
              <a:rPr lang="en-US" sz="900" u="sng" kern="1200" dirty="0">
                <a:solidFill>
                  <a:schemeClr val="tx1"/>
                </a:solidFill>
                <a:effectLst/>
                <a:latin typeface="Calibri (Body)"/>
                <a:ea typeface="+mn-ea"/>
                <a:cs typeface="+mn-cs"/>
                <a:hlinkClick r:id="rId4"/>
              </a:rPr>
              <a:t>Azure Security Center</a:t>
            </a:r>
            <a:r>
              <a:rPr lang="en-US" sz="900" kern="1200" dirty="0">
                <a:solidFill>
                  <a:schemeClr val="tx1"/>
                </a:solidFill>
                <a:effectLst/>
                <a:latin typeface="Calibri (Body)"/>
                <a:ea typeface="+mn-ea"/>
                <a:cs typeface="+mn-cs"/>
              </a:rPr>
              <a:t> and provide details of suspicious activity and recommend action on how to investigate and mitigate the threat. To learn more about Threat Detection, including pricing, visit the </a:t>
            </a:r>
            <a:r>
              <a:rPr lang="en-US" sz="900" u="sng" kern="1200" dirty="0">
                <a:solidFill>
                  <a:schemeClr val="tx1"/>
                </a:solidFill>
                <a:effectLst/>
                <a:latin typeface="Calibri (Body)"/>
                <a:ea typeface="+mn-ea"/>
                <a:cs typeface="+mn-cs"/>
                <a:hlinkClick r:id="rId3"/>
              </a:rPr>
              <a:t>Azure blog</a:t>
            </a:r>
            <a:r>
              <a:rPr lang="en-US" sz="900" kern="1200" dirty="0">
                <a:solidFill>
                  <a:schemeClr val="tx1"/>
                </a:solidFill>
                <a:effectLst/>
                <a:latin typeface="Calibri (Body)"/>
                <a:ea typeface="+mn-ea"/>
                <a:cs typeface="+mn-cs"/>
              </a:rPr>
              <a:t>. </a:t>
            </a:r>
          </a:p>
          <a:p>
            <a:r>
              <a:rPr lang="en-US" sz="900" kern="1200" dirty="0">
                <a:solidFill>
                  <a:schemeClr val="tx1"/>
                </a:solidFill>
                <a:effectLst/>
                <a:latin typeface="Calibri (Body)"/>
                <a:ea typeface="+mn-ea"/>
                <a:cs typeface="+mn-cs"/>
              </a:rPr>
              <a:t> </a:t>
            </a:r>
          </a:p>
          <a:p>
            <a:pPr lvl="0"/>
            <a:endParaRPr lang="en-US" sz="900" kern="1200" dirty="0">
              <a:solidFill>
                <a:schemeClr val="tx1"/>
              </a:solidFill>
              <a:effectLst/>
              <a:latin typeface="Calibri (Body)"/>
              <a:ea typeface="+mn-ea"/>
              <a:cs typeface="+mn-cs"/>
            </a:endParaRPr>
          </a:p>
          <a:p>
            <a:r>
              <a:rPr lang="en-US" sz="900" kern="1200" dirty="0">
                <a:solidFill>
                  <a:schemeClr val="tx1"/>
                </a:solidFill>
                <a:effectLst/>
                <a:latin typeface="Calibri (Body)"/>
                <a:ea typeface="+mn-ea"/>
                <a:cs typeface="+mn-cs"/>
              </a:rPr>
              <a:t> </a:t>
            </a:r>
          </a:p>
          <a:p>
            <a:endParaRPr lang="en-US" sz="900" dirty="0">
              <a:latin typeface="Calibri (Body)"/>
            </a:endParaRPr>
          </a:p>
          <a:p>
            <a:pPr marL="0" marR="0" lvl="0" indent="0" algn="l" defTabSz="932742" rtl="0" eaLnBrk="1" fontAlgn="auto" latinLnBrk="0" hangingPunct="1">
              <a:lnSpc>
                <a:spcPct val="90000"/>
              </a:lnSpc>
              <a:spcBef>
                <a:spcPts val="0"/>
              </a:spcBef>
              <a:spcAft>
                <a:spcPts val="340"/>
              </a:spcAft>
              <a:buClrTx/>
              <a:buSzTx/>
              <a:buFont typeface="+mj-lt"/>
              <a:buNone/>
              <a:tabLst/>
              <a:defRPr/>
            </a:pPr>
            <a:endParaRPr lang="en-US" sz="900" b="0" baseline="0" dirty="0">
              <a:solidFill>
                <a:srgbClr val="FFFFFF"/>
              </a:solidFill>
            </a:endParaRPr>
          </a:p>
          <a:p>
            <a:pPr marL="0" marR="0" lvl="0" indent="0" algn="l" defTabSz="932742" rtl="0" eaLnBrk="1" fontAlgn="auto" latinLnBrk="0" hangingPunct="1">
              <a:lnSpc>
                <a:spcPct val="90000"/>
              </a:lnSpc>
              <a:spcBef>
                <a:spcPts val="0"/>
              </a:spcBef>
              <a:spcAft>
                <a:spcPts val="340"/>
              </a:spcAft>
              <a:buClrTx/>
              <a:buSzTx/>
              <a:buFont typeface="+mj-lt"/>
              <a:buNone/>
              <a:tabLst/>
              <a:defRPr/>
            </a:pPr>
            <a:endParaRPr lang="en-US" sz="900" b="0" baseline="0" dirty="0">
              <a:solidFill>
                <a:srgbClr val="FFFFFF"/>
              </a:solidFill>
            </a:endParaRPr>
          </a:p>
        </p:txBody>
      </p:sp>
      <p:sp>
        <p:nvSpPr>
          <p:cNvPr id="4" name="Date Placeholder 3"/>
          <p:cNvSpPr>
            <a:spLocks noGrp="1"/>
          </p:cNvSpPr>
          <p:nvPr>
            <p:ph type="dt" idx="10"/>
          </p:nvPr>
        </p:nvSpPr>
        <p:spPr>
          <a:xfrm>
            <a:off x="3777607" y="0"/>
            <a:ext cx="2889938" cy="38330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10/4/2022 10:10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002178" y="7281463"/>
            <a:ext cx="665366" cy="38330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9162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Protecting your innovation in the cloud: </a:t>
            </a:r>
            <a:r>
              <a:rPr lang="en-US" sz="1200" b="0" i="0" u="none" strike="noStrike" kern="1200" dirty="0">
                <a:solidFill>
                  <a:schemeClr val="tx1"/>
                </a:solidFill>
                <a:effectLst/>
                <a:latin typeface="+mn-lt"/>
                <a:ea typeface="+mn-ea"/>
                <a:cs typeface="+mn-cs"/>
              </a:rPr>
              <a:t>Reduce risk, innovate with confidence, and operate with freedom in the cloud. </a:t>
            </a:r>
            <a:r>
              <a:rPr lang="en-US" sz="1200" b="1" i="0" u="none" strike="noStrike" kern="1200" dirty="0">
                <a:solidFill>
                  <a:schemeClr val="tx1"/>
                </a:solidFill>
                <a:effectLst/>
                <a:latin typeface="+mn-lt"/>
                <a:ea typeface="+mn-ea"/>
                <a:cs typeface="+mn-cs"/>
              </a:rPr>
              <a:t>Azure IP Advantage provides the industry’s most comprehensive protection against intellectual property (IP) risks.</a:t>
            </a:r>
          </a:p>
          <a:p>
            <a:r>
              <a:rPr lang="en-US" dirty="0"/>
              <a:t>-</a:t>
            </a:r>
            <a:r>
              <a:rPr lang="en-US" b="1" dirty="0"/>
              <a:t>Best-in-industry intellectual property protection</a:t>
            </a:r>
          </a:p>
          <a:p>
            <a:r>
              <a:rPr lang="en-US" b="1" dirty="0"/>
              <a:t>-Build confidently with uncapped indemnification</a:t>
            </a:r>
          </a:p>
          <a:p>
            <a:r>
              <a:rPr lang="en-US" dirty="0"/>
              <a:t>-Deter and defend lawsuits with patent pick</a:t>
            </a:r>
          </a:p>
          <a:p>
            <a:r>
              <a:rPr lang="en-US" dirty="0"/>
              <a:t>-Get broad protection with a springing license</a:t>
            </a:r>
          </a:p>
          <a:p>
            <a:endParaRPr lang="en-US" dirty="0"/>
          </a:p>
          <a:p>
            <a:r>
              <a:rPr lang="en-US" b="1" dirty="0"/>
              <a:t>Based on customer demand from various industry verticals</a:t>
            </a:r>
          </a:p>
          <a:p>
            <a:r>
              <a:rPr lang="en-US" dirty="0"/>
              <a:t>SOC2 - Service Organization Controls standards for operational security</a:t>
            </a:r>
          </a:p>
          <a:p>
            <a:r>
              <a:rPr lang="en-US" dirty="0"/>
              <a:t>ISO 27001 - Information Security Management Standards</a:t>
            </a:r>
          </a:p>
          <a:p>
            <a:r>
              <a:rPr lang="en-US" dirty="0"/>
              <a:t>ISO 27018 - Code of Practice for Protecting Personal Data in the Cloud</a:t>
            </a:r>
          </a:p>
          <a:p>
            <a:r>
              <a:rPr lang="en-US" dirty="0"/>
              <a:t>CSA STAR -  Cloud Security Alliance: Security, Trust &amp; Assurance Registry (STAR)</a:t>
            </a:r>
          </a:p>
          <a:p>
            <a:r>
              <a:rPr lang="en-US" dirty="0"/>
              <a:t>PCI DSS Level 1 - Payment Card Industry (PCI) Data Security Standard (DSS) Level 1 Service Provider</a:t>
            </a:r>
          </a:p>
          <a:p>
            <a:r>
              <a:rPr lang="en-US" dirty="0"/>
              <a:t>HIPAA / HITECH Act - Health Insurance Portability and Accountability Act / Health Information Technology for Economic and Clinical Health Act</a:t>
            </a:r>
          </a:p>
          <a:p>
            <a:r>
              <a:rPr lang="en-US" dirty="0"/>
              <a:t>ISO 27017:2015 - Code of Practice for Information Security Controls</a:t>
            </a:r>
          </a:p>
          <a:p>
            <a:r>
              <a:rPr lang="en-US" dirty="0"/>
              <a:t>ISO 9001:2015 Quality Management Systems Standards</a:t>
            </a:r>
          </a:p>
          <a:p>
            <a:r>
              <a:rPr lang="en-US" dirty="0"/>
              <a:t>ISO 22301:2012 Business Continuity Management Standard</a:t>
            </a:r>
          </a:p>
          <a:p>
            <a:r>
              <a:rPr lang="en-US" dirty="0"/>
              <a:t>ISO/IEC 20000-1:2011 Information Technology Service Management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76168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10/4/2022 10:10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3272232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EF1CA83-950B-47E6-BA4C-19FAC4332D1D}" type="datetime8">
              <a:rPr lang="en-US" smtClean="0"/>
              <a:t>10/4/2022 10:10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8999448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aseline="0" dirty="0"/>
              <a:t>There are a number of different factors that can lead to database performance issues, and some of them happen regularly during application lifecycle – changes to the application, changes to the data size and distributions, etc. </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0" baseline="0" dirty="0"/>
          </a:p>
          <a:p>
            <a:pPr marL="0" marR="0" lvl="1" indent="0" algn="l" defTabSz="932742" rtl="0" eaLnBrk="1" fontAlgn="auto" latinLnBrk="0" hangingPunct="1">
              <a:lnSpc>
                <a:spcPct val="90000"/>
              </a:lnSpc>
              <a:spcBef>
                <a:spcPts val="0"/>
              </a:spcBef>
              <a:spcAft>
                <a:spcPts val="340"/>
              </a:spcAft>
              <a:buClrTx/>
              <a:buSzTx/>
              <a:buFontTx/>
              <a:buNone/>
              <a:tabLst/>
              <a:defRPr/>
            </a:pPr>
            <a:r>
              <a:rPr lang="en-US" b="0" baseline="0" dirty="0"/>
              <a:t>DB Performance management is one the hardest challenges when running a DB application, for the following reasons:</a:t>
            </a:r>
          </a:p>
          <a:p>
            <a:pPr marL="171450" marR="0" lvl="1" indent="-171450" algn="l" defTabSz="932742" rtl="0" eaLnBrk="1" fontAlgn="auto" latinLnBrk="0" hangingPunct="1">
              <a:lnSpc>
                <a:spcPct val="90000"/>
              </a:lnSpc>
              <a:spcBef>
                <a:spcPts val="0"/>
              </a:spcBef>
              <a:spcAft>
                <a:spcPts val="340"/>
              </a:spcAft>
              <a:buClrTx/>
              <a:buSzTx/>
              <a:buFontTx/>
              <a:buChar char="-"/>
              <a:tabLst/>
              <a:defRPr/>
            </a:pPr>
            <a:r>
              <a:rPr lang="en-US" b="0" baseline="0" dirty="0"/>
              <a:t>It can have </a:t>
            </a:r>
            <a:r>
              <a:rPr lang="en-US" b="1" baseline="0" dirty="0"/>
              <a:t>huge impact to the application/business </a:t>
            </a:r>
            <a:r>
              <a:rPr lang="en-US" b="0" baseline="0" dirty="0"/>
              <a:t>- </a:t>
            </a:r>
            <a:r>
              <a:rPr lang="en-US" baseline="0" dirty="0"/>
              <a:t>in the most critical case entire app or website is </a:t>
            </a:r>
            <a:r>
              <a:rPr lang="en-US" b="0" baseline="0" dirty="0"/>
              <a:t>down </a:t>
            </a:r>
            <a:r>
              <a:rPr lang="en-US" baseline="0" dirty="0"/>
              <a:t>because of slow or unresponsive database. In that case business losses can be huge and problem must be fixed </a:t>
            </a:r>
            <a:r>
              <a:rPr lang="en-US" b="0" baseline="0" dirty="0"/>
              <a:t>ASAP.</a:t>
            </a:r>
          </a:p>
          <a:p>
            <a:pPr marL="171450" marR="0" lvl="1" indent="-171450" algn="l" defTabSz="932742" rtl="0" eaLnBrk="1" fontAlgn="auto" latinLnBrk="0" hangingPunct="1">
              <a:lnSpc>
                <a:spcPct val="90000"/>
              </a:lnSpc>
              <a:spcBef>
                <a:spcPts val="0"/>
              </a:spcBef>
              <a:spcAft>
                <a:spcPts val="340"/>
              </a:spcAft>
              <a:buClrTx/>
              <a:buSzTx/>
              <a:buFontTx/>
              <a:buChar char="-"/>
              <a:tabLst/>
              <a:defRPr/>
            </a:pPr>
            <a:r>
              <a:rPr lang="en-US" b="1" baseline="0" dirty="0"/>
              <a:t>It’s a very complex problem space </a:t>
            </a:r>
            <a:r>
              <a:rPr lang="en-US" b="0" baseline="0" dirty="0"/>
              <a:t>- requires deep understanding of how the database engine works.</a:t>
            </a:r>
          </a:p>
          <a:p>
            <a:pPr marL="171450" marR="0" lvl="1" indent="-171450" algn="l" defTabSz="932742" rtl="0" eaLnBrk="1" fontAlgn="auto" latinLnBrk="0" hangingPunct="1">
              <a:lnSpc>
                <a:spcPct val="90000"/>
              </a:lnSpc>
              <a:spcBef>
                <a:spcPts val="0"/>
              </a:spcBef>
              <a:spcAft>
                <a:spcPts val="340"/>
              </a:spcAft>
              <a:buClrTx/>
              <a:buSzTx/>
              <a:buFontTx/>
              <a:buChar char="-"/>
              <a:tabLst/>
              <a:defRPr/>
            </a:pPr>
            <a:r>
              <a:rPr lang="en-US" dirty="0"/>
              <a:t>Today performance</a:t>
            </a:r>
            <a:r>
              <a:rPr lang="en-US" baseline="0" dirty="0"/>
              <a:t> management is </a:t>
            </a:r>
            <a:r>
              <a:rPr lang="en-US" b="1" baseline="0" dirty="0"/>
              <a:t>largely reactive </a:t>
            </a:r>
            <a:r>
              <a:rPr lang="en-US" baseline="0" dirty="0"/>
              <a:t>since </a:t>
            </a:r>
            <a:r>
              <a:rPr lang="en-US" b="1" baseline="0" dirty="0"/>
              <a:t>most of the SQL DB customers are developers. They typically do not have the expertise required</a:t>
            </a:r>
            <a:r>
              <a:rPr lang="en-US" baseline="0" dirty="0"/>
              <a:t> to find and fix the DB performance issues before they escalate, or to proactively tune the performance on their DBs</a:t>
            </a:r>
          </a:p>
          <a:p>
            <a:endParaRPr lang="en-US" baseline="0" dirty="0"/>
          </a:p>
          <a:p>
            <a:pPr marL="0" marR="0" lvl="1" indent="0" algn="l" defTabSz="932742" rtl="0" eaLnBrk="1" fontAlgn="auto" latinLnBrk="0" hangingPunct="1">
              <a:lnSpc>
                <a:spcPct val="90000"/>
              </a:lnSpc>
              <a:spcBef>
                <a:spcPts val="0"/>
              </a:spcBef>
              <a:spcAft>
                <a:spcPts val="340"/>
              </a:spcAft>
              <a:buClrTx/>
              <a:buSzTx/>
              <a:buFontTx/>
              <a:buNone/>
              <a:tabLst/>
              <a:defRPr/>
            </a:pPr>
            <a:r>
              <a:rPr lang="en-US" b="1" dirty="0"/>
              <a:t>This leads</a:t>
            </a:r>
            <a:r>
              <a:rPr lang="en-US" b="1" baseline="0" dirty="0"/>
              <a:t> to lots of anxiety, both for the Users and for the Developers</a:t>
            </a:r>
            <a:endParaRPr lang="en-US" baseline="0" dirty="0"/>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lvl="1" indent="0" algn="l" defTabSz="932742" rtl="0" eaLnBrk="1" fontAlgn="auto" latinLnBrk="0" hangingPunct="1">
              <a:lnSpc>
                <a:spcPct val="90000"/>
              </a:lnSpc>
              <a:spcBef>
                <a:spcPts val="0"/>
              </a:spcBef>
              <a:spcAft>
                <a:spcPts val="340"/>
              </a:spcAft>
              <a:buClrTx/>
              <a:buSzTx/>
              <a:buFontTx/>
              <a:buNone/>
              <a:tabLst/>
              <a:defRPr/>
            </a:pPr>
            <a:r>
              <a:rPr lang="en-US" baseline="0" dirty="0"/>
              <a:t>So how do we make achieving great performance easy for the customers?</a:t>
            </a:r>
          </a:p>
        </p:txBody>
      </p:sp>
      <p:sp>
        <p:nvSpPr>
          <p:cNvPr id="6" name="Date Placeholder 5"/>
          <p:cNvSpPr>
            <a:spLocks noGrp="1"/>
          </p:cNvSpPr>
          <p:nvPr>
            <p:ph type="dt" idx="12"/>
          </p:nvPr>
        </p:nvSpPr>
        <p:spPr/>
        <p:txBody>
          <a:bodyPr/>
          <a:lstStyle/>
          <a:p>
            <a:fld id="{70C7DD1B-F37C-4560-8AF2-E71C76F14CED}" type="datetime1">
              <a:rPr lang="en-US" smtClean="0">
                <a:solidFill>
                  <a:prstClr val="black"/>
                </a:solidFill>
              </a:rPr>
              <a:pPr/>
              <a:t>10/4/2022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64634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Operating a managed Open Source database on Azure</a:t>
            </a:r>
          </a:p>
          <a:p>
            <a:pPr>
              <a:lnSpc>
                <a:spcPct val="114000"/>
              </a:lnSpc>
              <a:spcBef>
                <a:spcPts val="0"/>
              </a:spcBef>
            </a:pPr>
            <a:r>
              <a:rPr lang="en-US" sz="2800" dirty="0">
                <a:solidFill>
                  <a:srgbClr val="353535"/>
                </a:solidFill>
                <a:cs typeface="Segoe UI Semibold" panose="020B0702040204020203" pitchFamily="34" charset="0"/>
              </a:rPr>
              <a:t>Is my database compliant?</a:t>
            </a:r>
          </a:p>
          <a:p>
            <a:pPr>
              <a:lnSpc>
                <a:spcPct val="114000"/>
              </a:lnSpc>
              <a:spcBef>
                <a:spcPts val="0"/>
              </a:spcBef>
            </a:pPr>
            <a:r>
              <a:rPr lang="en-US" sz="2800" dirty="0">
                <a:solidFill>
                  <a:srgbClr val="353535"/>
                </a:solidFill>
                <a:cs typeface="Segoe UI Semibold" panose="020B0702040204020203" pitchFamily="34" charset="0"/>
              </a:rPr>
              <a:t>How do I:</a:t>
            </a:r>
          </a:p>
          <a:p>
            <a:pPr marL="914400" lvl="1" indent="-344488">
              <a:lnSpc>
                <a:spcPct val="114000"/>
              </a:lnSpc>
              <a:buSzPct val="70000"/>
              <a:buFont typeface="Courier New" panose="02070309020205020404" pitchFamily="49" charset="0"/>
              <a:buChar char="o"/>
            </a:pPr>
            <a:r>
              <a:rPr lang="en-US" sz="2200" kern="1200" dirty="0">
                <a:solidFill>
                  <a:schemeClr val="tx1"/>
                </a:solidFill>
                <a:latin typeface="+mn-lt"/>
                <a:ea typeface="+mn-ea"/>
                <a:cs typeface="+mn-cs"/>
              </a:rPr>
              <a:t>Manage hardware purchasing and management?</a:t>
            </a:r>
          </a:p>
          <a:p>
            <a:pPr marL="914400" lvl="1" indent="-344488">
              <a:lnSpc>
                <a:spcPct val="114000"/>
              </a:lnSpc>
              <a:buSzPct val="70000"/>
              <a:buFont typeface="Courier New" panose="02070309020205020404" pitchFamily="49" charset="0"/>
              <a:buChar char="o"/>
            </a:pPr>
            <a:r>
              <a:rPr lang="en-US" sz="2200" kern="1200" dirty="0">
                <a:solidFill>
                  <a:schemeClr val="tx1"/>
                </a:solidFill>
                <a:latin typeface="+mn-lt"/>
                <a:ea typeface="+mn-ea"/>
                <a:cs typeface="+mn-cs"/>
              </a:rPr>
              <a:t>Protect my data?</a:t>
            </a:r>
          </a:p>
          <a:p>
            <a:pPr marL="914400" lvl="1" indent="-344488">
              <a:lnSpc>
                <a:spcPct val="114000"/>
              </a:lnSpc>
              <a:buSzPct val="70000"/>
              <a:buFont typeface="Courier New" panose="02070309020205020404" pitchFamily="49" charset="0"/>
              <a:buChar char="o"/>
            </a:pPr>
            <a:r>
              <a:rPr lang="en-US" sz="2200" kern="1200" dirty="0">
                <a:solidFill>
                  <a:schemeClr val="tx1"/>
                </a:solidFill>
                <a:latin typeface="+mn-lt"/>
                <a:ea typeface="+mn-ea"/>
                <a:cs typeface="+mn-cs"/>
              </a:rPr>
              <a:t>Make sure that my database is always available?</a:t>
            </a:r>
          </a:p>
          <a:p>
            <a:pPr marL="914400" lvl="1" indent="-344488">
              <a:lnSpc>
                <a:spcPct val="114000"/>
              </a:lnSpc>
              <a:buSzPct val="70000"/>
              <a:buFont typeface="Courier New" panose="02070309020205020404" pitchFamily="49" charset="0"/>
              <a:buChar char="o"/>
            </a:pPr>
            <a:r>
              <a:rPr lang="en-US" sz="2200" kern="1200" dirty="0">
                <a:solidFill>
                  <a:schemeClr val="tx1"/>
                </a:solidFill>
                <a:latin typeface="+mn-lt"/>
                <a:ea typeface="+mn-ea"/>
                <a:cs typeface="+mn-cs"/>
              </a:rPr>
              <a:t>Protect my customers against DR scenarios?</a:t>
            </a:r>
          </a:p>
          <a:p>
            <a:pPr marL="914400" lvl="1" indent="-344488">
              <a:lnSpc>
                <a:spcPct val="114000"/>
              </a:lnSpc>
              <a:buSzPct val="70000"/>
              <a:buFont typeface="Courier New" panose="02070309020205020404" pitchFamily="49" charset="0"/>
              <a:buChar char="o"/>
            </a:pPr>
            <a:r>
              <a:rPr lang="en-US" sz="2200" kern="1200" dirty="0">
                <a:solidFill>
                  <a:schemeClr val="tx1"/>
                </a:solidFill>
                <a:latin typeface="+mn-lt"/>
                <a:ea typeface="+mn-ea"/>
                <a:cs typeface="+mn-cs"/>
              </a:rPr>
              <a:t>Secure my customers’ data against malicious users and mistakes?</a:t>
            </a:r>
          </a:p>
          <a:p>
            <a:pPr marL="914400" lvl="1" indent="-344488">
              <a:lnSpc>
                <a:spcPct val="114000"/>
              </a:lnSpc>
              <a:buSzPct val="70000"/>
              <a:buFont typeface="Courier New" panose="02070309020205020404" pitchFamily="49" charset="0"/>
              <a:buChar char="o"/>
            </a:pPr>
            <a:r>
              <a:rPr lang="en-US" sz="2200" kern="1200" dirty="0">
                <a:solidFill>
                  <a:schemeClr val="tx1"/>
                </a:solidFill>
                <a:latin typeface="+mn-lt"/>
                <a:ea typeface="+mn-ea"/>
                <a:cs typeface="+mn-cs"/>
              </a:rPr>
              <a:t>Roll out updates, upgrades, and security patches?</a:t>
            </a:r>
          </a:p>
          <a:p>
            <a:pPr marL="914400" lvl="1" indent="-344488">
              <a:lnSpc>
                <a:spcPct val="114000"/>
              </a:lnSpc>
              <a:buSzPct val="70000"/>
              <a:buFont typeface="Courier New" panose="02070309020205020404" pitchFamily="49" charset="0"/>
              <a:buChar char="o"/>
            </a:pPr>
            <a:r>
              <a:rPr lang="en-US" sz="2200" kern="1200" dirty="0">
                <a:solidFill>
                  <a:schemeClr val="tx1"/>
                </a:solidFill>
                <a:latin typeface="+mn-lt"/>
                <a:ea typeface="+mn-ea"/>
                <a:cs typeface="+mn-cs"/>
              </a:rPr>
              <a:t>Monitor, troubleshoot, and manage at scale?</a:t>
            </a:r>
          </a:p>
          <a:p>
            <a:pPr marL="914400" lvl="1" indent="-344488">
              <a:lnSpc>
                <a:spcPct val="114000"/>
              </a:lnSpc>
              <a:buSzPct val="70000"/>
              <a:buFont typeface="Courier New" panose="02070309020205020404" pitchFamily="49" charset="0"/>
              <a:buChar char="o"/>
            </a:pPr>
            <a:r>
              <a:rPr lang="en-US" sz="2200" kern="1200" dirty="0">
                <a:solidFill>
                  <a:schemeClr val="tx1"/>
                </a:solidFill>
                <a:latin typeface="+mn-lt"/>
                <a:ea typeface="+mn-ea"/>
                <a:cs typeface="+mn-cs"/>
              </a:rPr>
              <a:t>Tune and maintain my database for predictable performance?</a:t>
            </a:r>
          </a:p>
          <a:p>
            <a:endParaRPr lang="en-US" dirty="0"/>
          </a:p>
        </p:txBody>
      </p:sp>
      <p:sp>
        <p:nvSpPr>
          <p:cNvPr id="4" name="Slide Number Placeholder 3"/>
          <p:cNvSpPr>
            <a:spLocks noGrp="1"/>
          </p:cNvSpPr>
          <p:nvPr>
            <p:ph type="sldNum" sz="quarter" idx="5"/>
          </p:nvPr>
        </p:nvSpPr>
        <p:spPr/>
        <p:txBody>
          <a:bodyPr/>
          <a:lstStyle/>
          <a:p>
            <a:fld id="{FC450352-D365-40C6-8345-F254D64D03D4}" type="slidenum">
              <a:rPr lang="en-US" smtClean="0"/>
              <a:t>3</a:t>
            </a:fld>
            <a:endParaRPr lang="en-US" dirty="0"/>
          </a:p>
        </p:txBody>
      </p:sp>
    </p:spTree>
    <p:extLst>
      <p:ext uri="{BB962C8B-B14F-4D97-AF65-F5344CB8AC3E}">
        <p14:creationId xmlns:p14="http://schemas.microsoft.com/office/powerpoint/2010/main" val="12774793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10/4/2022 10:10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3984424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Bringing SQL Server IP to OSS</a:t>
            </a:r>
          </a:p>
          <a:p>
            <a:endParaRPr lang="en-US" dirty="0"/>
          </a:p>
          <a:p>
            <a:r>
              <a:rPr lang="en-US" dirty="0"/>
              <a:t>New DB in server (azure_sys)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Server Wide</a:t>
            </a:r>
          </a:p>
          <a:p>
            <a:endParaRPr lang="en-US" dirty="0"/>
          </a:p>
          <a:p>
            <a:r>
              <a:rPr lang="en-US" dirty="0"/>
              <a:t>When processing is happening</a:t>
            </a:r>
          </a:p>
          <a:p>
            <a:pPr lvl="1"/>
            <a:r>
              <a:rPr lang="en-US" dirty="0"/>
              <a:t>Bucketize queries based on structure (‘no values’)</a:t>
            </a:r>
          </a:p>
          <a:p>
            <a:pPr lvl="1"/>
            <a:r>
              <a:rPr lang="en-US" dirty="0"/>
              <a:t>Gathering stats/aggregation on each execution of query bucked in mem</a:t>
            </a:r>
          </a:p>
          <a:p>
            <a:pPr lvl="2"/>
            <a:r>
              <a:rPr lang="en-US" dirty="0"/>
              <a:t>Low in overhead (in mem vs on disk)</a:t>
            </a:r>
          </a:p>
          <a:p>
            <a:pPr lvl="2"/>
            <a:r>
              <a:rPr lang="en-US" dirty="0"/>
              <a:t>Flushed to disk (customer DB) every 15mins -&gt; time series data</a:t>
            </a:r>
          </a:p>
          <a:p>
            <a:pPr lvl="1"/>
            <a:r>
              <a:rPr lang="en-US" dirty="0"/>
              <a:t>Total duration configurable (7 days default, min 1, max 30)</a:t>
            </a:r>
          </a:p>
          <a:p>
            <a:r>
              <a:rPr lang="en-US" dirty="0"/>
              <a:t>Gathers wait stats per query and stores it in mem as well</a:t>
            </a:r>
          </a:p>
          <a:p>
            <a:r>
              <a:rPr lang="en-US" dirty="0"/>
              <a:t>PG wait sampling (modified that – took learnings from)</a:t>
            </a:r>
          </a:p>
          <a:p>
            <a:r>
              <a:rPr lang="en-US" dirty="0"/>
              <a:t>Turned off by default (can be configured through server parameters)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10/4/2022 10:10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6245989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10/4/2022 10:10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4895813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10/4/2022 10:10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40531065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Step 1:</a:t>
            </a:r>
          </a:p>
          <a:p>
            <a:pPr lvl="2"/>
            <a:r>
              <a:rPr lang="en-US" dirty="0"/>
              <a:t>Finds query with high I/O footprint</a:t>
            </a:r>
          </a:p>
          <a:p>
            <a:pPr lvl="2"/>
            <a:r>
              <a:rPr lang="en-US" dirty="0"/>
              <a:t>Uses hypopg to estimate is indexes can help</a:t>
            </a:r>
          </a:p>
          <a:p>
            <a:pPr lvl="2"/>
            <a:r>
              <a:rPr lang="en-US" dirty="0"/>
              <a:t>Considers impact of write operations, size of index and impact on other queries</a:t>
            </a:r>
          </a:p>
          <a:p>
            <a:endParaRPr lang="en-US" dirty="0"/>
          </a:p>
          <a:p>
            <a:r>
              <a:rPr lang="en-US" dirty="0"/>
              <a:t>Query performance insights (visualization of query store)</a:t>
            </a:r>
          </a:p>
          <a:p>
            <a:pPr lvl="1"/>
            <a:r>
              <a:rPr lang="en-US" dirty="0"/>
              <a:t>Entry level </a:t>
            </a:r>
          </a:p>
          <a:p>
            <a:pPr lvl="1"/>
            <a:r>
              <a:rPr lang="en-US" dirty="0"/>
              <a:t>Execution time per query over time (long running queries)</a:t>
            </a:r>
          </a:p>
          <a:p>
            <a:pPr lvl="1"/>
            <a:r>
              <a:rPr lang="en-US" dirty="0"/>
              <a:t>Wait stats over time per query</a:t>
            </a:r>
          </a:p>
          <a:p>
            <a:pPr lvl="1"/>
            <a:endParaRPr lang="en-US" dirty="0"/>
          </a:p>
          <a:p>
            <a:r>
              <a:rPr lang="en-US" dirty="0"/>
              <a:t>Performance Recommendations</a:t>
            </a:r>
          </a:p>
          <a:p>
            <a:pPr lvl="1"/>
            <a:r>
              <a:rPr lang="en-US" dirty="0"/>
              <a:t>Per database analysis</a:t>
            </a:r>
          </a:p>
          <a:p>
            <a:pPr lvl="1"/>
            <a:r>
              <a:rPr lang="en-US" dirty="0"/>
              <a:t>Checks all queries and tries to identify what queries needs indexes</a:t>
            </a:r>
          </a:p>
          <a:p>
            <a:pPr lvl="2"/>
            <a:r>
              <a:rPr lang="en-US" dirty="0"/>
              <a:t>Analyzes what if there was an index vs not (estimates)</a:t>
            </a:r>
          </a:p>
          <a:p>
            <a:pPr lvl="3"/>
            <a:r>
              <a:rPr lang="en-US" dirty="0"/>
              <a:t>‘EXPLAIN statement’ for baseline</a:t>
            </a:r>
          </a:p>
          <a:p>
            <a:pPr lvl="3"/>
            <a:r>
              <a:rPr lang="en-US" dirty="0"/>
              <a:t>Using hypopg to generate a plan as if there was an index and then run explain again to compare</a:t>
            </a:r>
          </a:p>
          <a:p>
            <a:pPr lvl="2"/>
            <a:r>
              <a:rPr lang="en-US" dirty="0"/>
              <a:t>Considers additional cost of having index</a:t>
            </a:r>
          </a:p>
          <a:p>
            <a:pPr lvl="1"/>
            <a:r>
              <a:rPr lang="en-US" dirty="0"/>
              <a:t>Smart search to make sure all queries are considered and analyzed for impact</a:t>
            </a:r>
          </a:p>
          <a:p>
            <a:pPr lvl="1"/>
            <a:r>
              <a:rPr lang="en-US" dirty="0"/>
              <a:t>Also estimates the additional size needed on storage</a:t>
            </a:r>
          </a:p>
          <a:p>
            <a:pPr lvl="1"/>
            <a:r>
              <a:rPr lang="en-US" dirty="0"/>
              <a:t>Will also output impact due to index (high, med, low – in October)</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10/4/2022 10:10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587145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4847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https://azure.microsoft.com/en-us/global-infrastructure/services/?products=postgresql</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10/4/2022 10:10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22441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Data Studio: An Open Source GUI Editor for Postgres: </a:t>
            </a:r>
            <a:r>
              <a:rPr lang="en-US" dirty="0">
                <a:hlinkClick r:id="rId3"/>
              </a:rPr>
              <a:t>https://azure.microsoft.com/en-us/blog/azure-data-studio-an-open-source-gui-editor-for-postgres/</a:t>
            </a:r>
            <a:endParaRPr lang="en-US" dirty="0"/>
          </a:p>
          <a:p>
            <a:endParaRPr lang="en-US" dirty="0"/>
          </a:p>
          <a:p>
            <a:r>
              <a:rPr lang="en-US" dirty="0"/>
              <a:t>PostgreSQL extension (preview): </a:t>
            </a:r>
            <a:r>
              <a:rPr lang="en-US" dirty="0">
                <a:hlinkClick r:id="rId4"/>
              </a:rPr>
              <a:t>https://docs.microsoft.com/en-us/sql/azure-data-studio/postgres-extension?view=sql-server-2017</a:t>
            </a:r>
            <a:endParaRPr lang="en-US" dirty="0"/>
          </a:p>
          <a:p>
            <a:endParaRPr lang="en-US" dirty="0"/>
          </a:p>
          <a:p>
            <a:r>
              <a:rPr lang="en-US" dirty="0"/>
              <a:t>PostgreSQL extensions in Azure Database for PostgreSQL – Single Server: </a:t>
            </a:r>
            <a:r>
              <a:rPr lang="en-US" dirty="0">
                <a:hlinkClick r:id="rId5"/>
              </a:rPr>
              <a:t>https://docs.microsoft.com/en-us/azure/postgresql/concepts-extensions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76865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10/4/2022 10:10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9506790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 are 35% more expensive than</a:t>
            </a:r>
            <a:r>
              <a:rPr lang="en-US" baseline="0" dirty="0"/>
              <a:t> GP SKUs. If you workload needs more user concurrency, but not all these connections are active, then MO offers better price/performance and TCO. For most micro-services based architecture MO offers the best TCO.</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10/4/2022 10:10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2371739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60074-8563-4F84-946D-F1435DF22C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0909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¹https://azure.microsoft.com/</a:t>
            </a:r>
            <a:r>
              <a:rPr lang="en-US" dirty="0" err="1"/>
              <a:t>en</a:t>
            </a:r>
            <a:r>
              <a:rPr lang="en-US" dirty="0"/>
              <a:t>-us/resources/analyzing-the-economic-benefit-of-migrating-from-on-premises-instances-to-azure-database-for-postgresql/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FF633C-CD86-4217-88C2-9513EC7C93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6288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We partnered with the Enterprise Strategy Group to validate the cost savings, operational efficiency, and improved business agility that customers reported when migrating their on-premises MySQL instances to Azure Database for MySQL Flexible Server and the TOP-LEVEL FINDINGS from ESG’s model FOUND THAT Azure Database for MySQL provided UP TO a 48% LOWER TOTAL COST over a three-year period to deliver the services to host, secure, and protect MySQL instances.</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This included an enormous 93% reduction in the operational cost to deploy, manage, and maintain MySQL instances on an on-premises environment. Azure Database for MySQL offloads the majority of the work currently performed by developers, which reduces the EXPECTED cost to administer, tune, secure, protect, and maintain the MySQL databases by UP TO 86%. </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These savings equate to roughly 4 full-time developers’ worth of PRODUCTIVITY SAVED, which equates to a 20% increase in development capacity, resulting in $15.5M dollars in additional expected revenue for the organization.</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This is a perfect example of how Azure managed open source databases can reduce your total cost of ownership when migrating your workloads to Azure. </a:t>
            </a:r>
          </a:p>
          <a:p>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1851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10/4/2022 10:10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8811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Table schema and DDL</a:t>
            </a:r>
            <a:endParaRPr lang="en-US"/>
          </a:p>
          <a:p>
            <a:r>
              <a:rPr lang="en-US"/>
              <a:t>pglogical can copy initial schema of the database while when using built-in logical replication, it’s necessary to create the tables beforehand manually. Also, pglogical provides pglogical.replicate_ddl_command function to ensure that DDL statement is replicated to the subscribers at correct place in replication stream (so that the DDL does not break replication).</a:t>
            </a:r>
          </a:p>
          <a:p>
            <a:r>
              <a:rPr lang="en-US"/>
              <a:t>The built-in PosgreSQL logical replication does not have any provisions to help maintaining the database schema.</a:t>
            </a: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0C16D-B536-42D5-8277-ACB1BB0936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7582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Reference: </a:t>
            </a:r>
          </a:p>
          <a:p>
            <a:r>
              <a:rPr lang="en-US" dirty="0"/>
              <a:t>https://docs.microsoft.com/en-us/azure/postgresql/concepts-read-replicas</a:t>
            </a:r>
          </a:p>
          <a:p>
            <a:r>
              <a:rPr lang="en-US" dirty="0"/>
              <a:t>https://docs.microsoft.com/en-us/azure/postgresql/howto-read-replicas-portal</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10/4/2022 10:10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728806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statistics come from the latest Verizon Breach Investigations Report.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we all know, attacks are getting more frequent and sophisticated. Most breaches are perpetrated by outsiders (72%), but that means 28% come from internal sources.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Protecting personal data requires a combination of strong privacy policies and strong security measures, which are necessary to counter malicious, as well as inadvertent behavior.</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E919EC-7741-4402-9AD5-2F829C0A29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222130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3.emf"/></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emf"/><Relationship Id="rId1" Type="http://schemas.openxmlformats.org/officeDocument/2006/relationships/slideMaster" Target="../slideMasters/slideMaster7.xml"/><Relationship Id="rId4" Type="http://schemas.openxmlformats.org/officeDocument/2006/relationships/image" Target="../media/image16.jpeg"/></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3.emf"/></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78C7310-4529-4AB8-8EE2-812BEA30F2F4}"/>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10000"/>
                    </a14:imgEffect>
                  </a14:imgLayer>
                </a14:imgProps>
              </a:ext>
              <a:ext uri="{28A0092B-C50C-407E-A947-70E740481C1C}">
                <a14:useLocalDpi xmlns:a14="http://schemas.microsoft.com/office/drawing/2010/main" val="0"/>
              </a:ext>
            </a:extLst>
          </a:blip>
          <a:srcRect r="-1"/>
          <a:stretch/>
        </p:blipFill>
        <p:spPr>
          <a:xfrm flipH="1">
            <a:off x="-1" y="0"/>
            <a:ext cx="12191999" cy="6858000"/>
          </a:xfrm>
          <a:prstGeom prst="rect">
            <a:avLst/>
          </a:prstGeom>
        </p:spPr>
      </p:pic>
      <p:sp>
        <p:nvSpPr>
          <p:cNvPr id="7" name="Rectangle 6">
            <a:extLst>
              <a:ext uri="{FF2B5EF4-FFF2-40B4-BE49-F238E27FC236}">
                <a16:creationId xmlns:a16="http://schemas.microsoft.com/office/drawing/2014/main" id="{C546FC66-C87A-4D82-9C19-7B99DC8D369A}"/>
              </a:ext>
            </a:extLst>
          </p:cNvPr>
          <p:cNvSpPr/>
          <p:nvPr userDrawn="1"/>
        </p:nvSpPr>
        <p:spPr>
          <a:xfrm>
            <a:off x="0" y="0"/>
            <a:ext cx="9398000" cy="6858000"/>
          </a:xfrm>
          <a:prstGeom prst="rect">
            <a:avLst/>
          </a:prstGeom>
          <a:gradFill>
            <a:gsLst>
              <a:gs pos="0">
                <a:srgbClr val="000000">
                  <a:alpha val="52000"/>
                </a:srgbClr>
              </a:gs>
              <a:gs pos="100000">
                <a:srgbClr val="00000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 name="Title 1"/>
          <p:cNvSpPr>
            <a:spLocks noGrp="1"/>
          </p:cNvSpPr>
          <p:nvPr>
            <p:ph type="title" hasCustomPrompt="1"/>
          </p:nvPr>
        </p:nvSpPr>
        <p:spPr bwMode="gray">
          <a:xfrm>
            <a:off x="451633" y="2374720"/>
            <a:ext cx="8736271" cy="1793090"/>
          </a:xfrm>
          <a:noFill/>
        </p:spPr>
        <p:txBody>
          <a:bodyPr lIns="146304" tIns="91440" rIns="146304" bIns="91440" anchor="b" anchorCtr="0"/>
          <a:lstStyle>
            <a:lvl1pPr>
              <a:defRPr sz="4400" cap="none" spc="0" baseline="0">
                <a:solidFill>
                  <a:schemeClr val="tx1"/>
                </a:solidFill>
                <a:latin typeface="Segoe UI Semilight" panose="020B0402040204020203" pitchFamily="34" charset="0"/>
                <a:cs typeface="Segoe UI Semilight" panose="020B0402040204020203" pitchFamily="34" charset="0"/>
              </a:defRPr>
            </a:lvl1pPr>
          </a:lstStyle>
          <a:p>
            <a:r>
              <a:rPr lang="en-US"/>
              <a:t>Presentation title</a:t>
            </a:r>
          </a:p>
        </p:txBody>
      </p:sp>
      <p:sp>
        <p:nvSpPr>
          <p:cNvPr id="5" name="Text Placeholder 4"/>
          <p:cNvSpPr>
            <a:spLocks noGrp="1"/>
          </p:cNvSpPr>
          <p:nvPr>
            <p:ph type="body" sz="quarter" idx="12" hasCustomPrompt="1"/>
          </p:nvPr>
        </p:nvSpPr>
        <p:spPr bwMode="gray">
          <a:xfrm>
            <a:off x="451632" y="4376019"/>
            <a:ext cx="6989006" cy="1528392"/>
          </a:xfrm>
          <a:noFill/>
        </p:spPr>
        <p:txBody>
          <a:bodyPr lIns="146304" tIns="109728" rIns="146304" bIns="109728">
            <a:noAutofit/>
          </a:bodyPr>
          <a:lstStyle>
            <a:lvl1pPr marL="0" indent="0">
              <a:spcBef>
                <a:spcPts val="0"/>
              </a:spcBef>
              <a:buNone/>
              <a:defRPr sz="2000" b="1" spc="0" baseline="0">
                <a:gradFill>
                  <a:gsLst>
                    <a:gs pos="91000">
                      <a:schemeClr val="tx1"/>
                    </a:gs>
                    <a:gs pos="0">
                      <a:schemeClr val="tx1"/>
                    </a:gs>
                  </a:gsLst>
                  <a:lin ang="5400000" scaled="0"/>
                </a:gradFill>
                <a:latin typeface="+mn-lt"/>
                <a:cs typeface="Segoe UI Semibold" panose="020B0702040204020203" pitchFamily="34" charset="0"/>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4"/>
          <a:stretch>
            <a:fillRect/>
          </a:stretch>
        </p:blipFill>
        <p:spPr bwMode="black">
          <a:xfrm>
            <a:off x="451633" y="470067"/>
            <a:ext cx="1423303" cy="304828"/>
          </a:xfrm>
          <a:prstGeom prst="rect">
            <a:avLst/>
          </a:prstGeom>
        </p:spPr>
      </p:pic>
      <p:sp>
        <p:nvSpPr>
          <p:cNvPr id="10" name="TextBox 9">
            <a:extLst>
              <a:ext uri="{FF2B5EF4-FFF2-40B4-BE49-F238E27FC236}">
                <a16:creationId xmlns:a16="http://schemas.microsoft.com/office/drawing/2014/main" id="{19BF73E2-C7B6-4249-9136-6F366EBD25D6}"/>
              </a:ext>
            </a:extLst>
          </p:cNvPr>
          <p:cNvSpPr txBox="1"/>
          <p:nvPr userDrawn="1"/>
        </p:nvSpPr>
        <p:spPr bwMode="black">
          <a:xfrm>
            <a:off x="7861428" y="6617963"/>
            <a:ext cx="4233531" cy="161583"/>
          </a:xfrm>
          <a:prstGeom prst="rect">
            <a:avLst/>
          </a:prstGeom>
          <a:noFill/>
        </p:spPr>
        <p:txBody>
          <a:bodyPr wrap="non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050" b="0" spc="150" baseline="0" dirty="0">
                <a:solidFill>
                  <a:schemeClr val="tx1"/>
                </a:solidFill>
                <a:latin typeface="Segoe UI" panose="020B0502040204020203" pitchFamily="34" charset="0"/>
              </a:rPr>
              <a:t>MICROSOFT CONFIDENTIAL – FOR INTERNAL USE ONLY</a:t>
            </a:r>
          </a:p>
        </p:txBody>
      </p:sp>
    </p:spTree>
    <p:extLst>
      <p:ext uri="{BB962C8B-B14F-4D97-AF65-F5344CB8AC3E}">
        <p14:creationId xmlns:p14="http://schemas.microsoft.com/office/powerpoint/2010/main" val="424500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a:prstGeom prst="rect">
            <a:avLst/>
          </a:prstGeo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a:prstGeom prst="rect">
            <a:avLst/>
          </a:prstGeo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49112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166174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4251080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79"/>
            <a:ext cx="11655840" cy="899665"/>
          </a:xfrm>
        </p:spPr>
        <p:txBody>
          <a:bodyPr/>
          <a:lstStyle>
            <a:lvl1pPr marL="0" algn="l" defTabSz="895691" rtl="0" eaLnBrk="1" latinLnBrk="0" hangingPunct="1">
              <a:spcBef>
                <a:spcPct val="0"/>
              </a:spcBef>
              <a:buNone/>
              <a:defRPr lang="en-US" sz="431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423539513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3553623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Case study">
    <p:bg>
      <p:bgRef idx="1001">
        <a:schemeClr val="bg1"/>
      </p:bgRef>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FB16BBE-B192-448F-BDCE-8133AB666069}"/>
              </a:ext>
            </a:extLst>
          </p:cNvPr>
          <p:cNvSpPr>
            <a:spLocks noGrp="1"/>
          </p:cNvSpPr>
          <p:nvPr>
            <p:ph type="pic" sz="quarter" idx="10"/>
          </p:nvPr>
        </p:nvSpPr>
        <p:spPr>
          <a:xfrm>
            <a:off x="6096000" y="0"/>
            <a:ext cx="6096000" cy="6858000"/>
          </a:xfrm>
        </p:spPr>
        <p:txBody>
          <a:bodyPr/>
          <a:lstStyle/>
          <a:p>
            <a:endParaRPr lang="en-US"/>
          </a:p>
        </p:txBody>
      </p:sp>
      <p:sp>
        <p:nvSpPr>
          <p:cNvPr id="14" name="Text Placeholder 13">
            <a:extLst>
              <a:ext uri="{FF2B5EF4-FFF2-40B4-BE49-F238E27FC236}">
                <a16:creationId xmlns:a16="http://schemas.microsoft.com/office/drawing/2014/main" id="{F76F354C-F734-4B8E-AE6C-2AA38A3C8D4B}"/>
              </a:ext>
            </a:extLst>
          </p:cNvPr>
          <p:cNvSpPr>
            <a:spLocks noGrp="1"/>
          </p:cNvSpPr>
          <p:nvPr>
            <p:ph type="body" sz="quarter" idx="11"/>
          </p:nvPr>
        </p:nvSpPr>
        <p:spPr>
          <a:xfrm>
            <a:off x="419100" y="2405063"/>
            <a:ext cx="5194970" cy="984885"/>
          </a:xfrm>
        </p:spPr>
        <p:txBody>
          <a:bodyPr/>
          <a:lstStyle>
            <a:lvl1pPr marL="0" indent="0">
              <a:lnSpc>
                <a:spcPct val="100000"/>
              </a:lnSpc>
              <a:spcBef>
                <a:spcPts val="1200"/>
              </a:spcBef>
              <a:buNone/>
              <a:defRPr sz="1600">
                <a:solidFill>
                  <a:schemeClr val="tx2"/>
                </a:solidFill>
                <a:latin typeface="+mj-lt"/>
              </a:defRPr>
            </a:lvl1pPr>
            <a:lvl2pPr marL="0" indent="0">
              <a:lnSpc>
                <a:spcPct val="100000"/>
              </a:lnSpc>
              <a:buNone/>
              <a:defRPr sz="1400"/>
            </a:lvl2pPr>
            <a:lvl3pPr>
              <a:lnSpc>
                <a:spcPct val="100000"/>
              </a:lnSpc>
              <a:buNone/>
              <a:defRPr sz="1200"/>
            </a:lvl3pPr>
            <a:lvl4pPr>
              <a:lnSpc>
                <a:spcPct val="100000"/>
              </a:lnSpc>
              <a:buNone/>
              <a:defRPr sz="1100"/>
            </a:lvl4pPr>
            <a:lvl5pPr>
              <a:lnSpc>
                <a:spcPct val="100000"/>
              </a:lnSpc>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A8DAF68F-3D1F-4455-98A3-F939DA0182B1}"/>
              </a:ext>
            </a:extLst>
          </p:cNvPr>
          <p:cNvSpPr>
            <a:spLocks noGrp="1"/>
          </p:cNvSpPr>
          <p:nvPr>
            <p:ph type="title"/>
          </p:nvPr>
        </p:nvSpPr>
        <p:spPr>
          <a:xfrm>
            <a:off x="426425" y="435824"/>
            <a:ext cx="5194970" cy="744014"/>
          </a:xfrm>
        </p:spPr>
        <p:txBody>
          <a:bodyPr/>
          <a:lstStyle/>
          <a:p>
            <a:r>
              <a:rPr lang="en-US"/>
              <a:t>Click to edit Master title style</a:t>
            </a:r>
          </a:p>
        </p:txBody>
      </p:sp>
    </p:spTree>
    <p:extLst>
      <p:ext uri="{BB962C8B-B14F-4D97-AF65-F5344CB8AC3E}">
        <p14:creationId xmlns:p14="http://schemas.microsoft.com/office/powerpoint/2010/main" val="40446897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0_Case study">
    <p:bg>
      <p:bgRef idx="1001">
        <a:schemeClr val="bg1"/>
      </p:bgRef>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FB16BBE-B192-448F-BDCE-8133AB666069}"/>
              </a:ext>
            </a:extLst>
          </p:cNvPr>
          <p:cNvSpPr>
            <a:spLocks noGrp="1"/>
          </p:cNvSpPr>
          <p:nvPr>
            <p:ph type="pic" sz="quarter" idx="10"/>
          </p:nvPr>
        </p:nvSpPr>
        <p:spPr>
          <a:xfrm>
            <a:off x="6096000" y="0"/>
            <a:ext cx="6096000" cy="6858000"/>
          </a:xfrm>
        </p:spPr>
        <p:txBody>
          <a:bodyPr/>
          <a:lstStyle/>
          <a:p>
            <a:endParaRPr lang="en-US"/>
          </a:p>
        </p:txBody>
      </p:sp>
      <p:sp>
        <p:nvSpPr>
          <p:cNvPr id="14" name="Text Placeholder 13">
            <a:extLst>
              <a:ext uri="{FF2B5EF4-FFF2-40B4-BE49-F238E27FC236}">
                <a16:creationId xmlns:a16="http://schemas.microsoft.com/office/drawing/2014/main" id="{F76F354C-F734-4B8E-AE6C-2AA38A3C8D4B}"/>
              </a:ext>
            </a:extLst>
          </p:cNvPr>
          <p:cNvSpPr>
            <a:spLocks noGrp="1"/>
          </p:cNvSpPr>
          <p:nvPr>
            <p:ph type="body" sz="quarter" idx="11"/>
          </p:nvPr>
        </p:nvSpPr>
        <p:spPr>
          <a:xfrm>
            <a:off x="419100" y="2405063"/>
            <a:ext cx="5194970" cy="984885"/>
          </a:xfrm>
        </p:spPr>
        <p:txBody>
          <a:bodyPr/>
          <a:lstStyle>
            <a:lvl1pPr marL="0" indent="0">
              <a:lnSpc>
                <a:spcPct val="100000"/>
              </a:lnSpc>
              <a:spcBef>
                <a:spcPts val="1200"/>
              </a:spcBef>
              <a:buNone/>
              <a:defRPr sz="1600">
                <a:solidFill>
                  <a:schemeClr val="tx2"/>
                </a:solidFill>
                <a:latin typeface="+mj-lt"/>
              </a:defRPr>
            </a:lvl1pPr>
            <a:lvl2pPr marL="0" indent="0">
              <a:lnSpc>
                <a:spcPct val="100000"/>
              </a:lnSpc>
              <a:buNone/>
              <a:defRPr sz="1400"/>
            </a:lvl2pPr>
            <a:lvl3pPr>
              <a:lnSpc>
                <a:spcPct val="100000"/>
              </a:lnSpc>
              <a:buNone/>
              <a:defRPr sz="1200"/>
            </a:lvl3pPr>
            <a:lvl4pPr>
              <a:lnSpc>
                <a:spcPct val="100000"/>
              </a:lnSpc>
              <a:buNone/>
              <a:defRPr sz="1100"/>
            </a:lvl4pPr>
            <a:lvl5pPr>
              <a:lnSpc>
                <a:spcPct val="100000"/>
              </a:lnSpc>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A8DAF68F-3D1F-4455-98A3-F939DA0182B1}"/>
              </a:ext>
            </a:extLst>
          </p:cNvPr>
          <p:cNvSpPr>
            <a:spLocks noGrp="1"/>
          </p:cNvSpPr>
          <p:nvPr>
            <p:ph type="title"/>
          </p:nvPr>
        </p:nvSpPr>
        <p:spPr>
          <a:xfrm>
            <a:off x="426425" y="435824"/>
            <a:ext cx="5194970" cy="744014"/>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48AC45D0-0B1B-4BCA-A90B-DEC97A2B812B}"/>
              </a:ext>
            </a:extLst>
          </p:cNvPr>
          <p:cNvSpPr>
            <a:spLocks noGrp="1"/>
          </p:cNvSpPr>
          <p:nvPr>
            <p:ph sz="quarter" idx="12"/>
          </p:nvPr>
        </p:nvSpPr>
        <p:spPr>
          <a:xfrm>
            <a:off x="1346200" y="4870450"/>
            <a:ext cx="2732088" cy="221599"/>
          </a:xfrm>
        </p:spPr>
        <p:txBody>
          <a:bodyPr/>
          <a:lstStyle/>
          <a:p>
            <a:pPr lvl="0"/>
            <a:r>
              <a:rPr lang="en-US"/>
              <a:t>Click to edit Master text styles</a:t>
            </a:r>
          </a:p>
        </p:txBody>
      </p:sp>
    </p:spTree>
    <p:extLst>
      <p:ext uri="{BB962C8B-B14F-4D97-AF65-F5344CB8AC3E}">
        <p14:creationId xmlns:p14="http://schemas.microsoft.com/office/powerpoint/2010/main" val="9933017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1_Case study">
    <p:bg>
      <p:bgRef idx="1001">
        <a:schemeClr val="bg1"/>
      </p:bgRef>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FB16BBE-B192-448F-BDCE-8133AB666069}"/>
              </a:ext>
            </a:extLst>
          </p:cNvPr>
          <p:cNvSpPr>
            <a:spLocks noGrp="1"/>
          </p:cNvSpPr>
          <p:nvPr>
            <p:ph type="pic" sz="quarter" idx="10"/>
          </p:nvPr>
        </p:nvSpPr>
        <p:spPr>
          <a:xfrm>
            <a:off x="6096000" y="0"/>
            <a:ext cx="6096000" cy="6858000"/>
          </a:xfrm>
        </p:spPr>
        <p:txBody>
          <a:bodyPr/>
          <a:lstStyle/>
          <a:p>
            <a:endParaRPr lang="en-US"/>
          </a:p>
        </p:txBody>
      </p:sp>
      <p:sp>
        <p:nvSpPr>
          <p:cNvPr id="14" name="Text Placeholder 13">
            <a:extLst>
              <a:ext uri="{FF2B5EF4-FFF2-40B4-BE49-F238E27FC236}">
                <a16:creationId xmlns:a16="http://schemas.microsoft.com/office/drawing/2014/main" id="{F76F354C-F734-4B8E-AE6C-2AA38A3C8D4B}"/>
              </a:ext>
            </a:extLst>
          </p:cNvPr>
          <p:cNvSpPr>
            <a:spLocks noGrp="1"/>
          </p:cNvSpPr>
          <p:nvPr>
            <p:ph type="body" sz="quarter" idx="11"/>
          </p:nvPr>
        </p:nvSpPr>
        <p:spPr>
          <a:xfrm>
            <a:off x="419100" y="2405063"/>
            <a:ext cx="5194970" cy="984885"/>
          </a:xfrm>
        </p:spPr>
        <p:txBody>
          <a:bodyPr/>
          <a:lstStyle>
            <a:lvl1pPr marL="0" indent="0">
              <a:lnSpc>
                <a:spcPct val="100000"/>
              </a:lnSpc>
              <a:spcBef>
                <a:spcPts val="1200"/>
              </a:spcBef>
              <a:buNone/>
              <a:defRPr sz="1600">
                <a:solidFill>
                  <a:schemeClr val="tx2"/>
                </a:solidFill>
                <a:latin typeface="+mj-lt"/>
              </a:defRPr>
            </a:lvl1pPr>
            <a:lvl2pPr marL="0" indent="0">
              <a:lnSpc>
                <a:spcPct val="100000"/>
              </a:lnSpc>
              <a:buNone/>
              <a:defRPr sz="1400"/>
            </a:lvl2pPr>
            <a:lvl3pPr>
              <a:lnSpc>
                <a:spcPct val="100000"/>
              </a:lnSpc>
              <a:buNone/>
              <a:defRPr sz="1200"/>
            </a:lvl3pPr>
            <a:lvl4pPr>
              <a:lnSpc>
                <a:spcPct val="100000"/>
              </a:lnSpc>
              <a:buNone/>
              <a:defRPr sz="1100"/>
            </a:lvl4pPr>
            <a:lvl5pPr>
              <a:lnSpc>
                <a:spcPct val="100000"/>
              </a:lnSpc>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A8DAF68F-3D1F-4455-98A3-F939DA0182B1}"/>
              </a:ext>
            </a:extLst>
          </p:cNvPr>
          <p:cNvSpPr>
            <a:spLocks noGrp="1"/>
          </p:cNvSpPr>
          <p:nvPr>
            <p:ph type="title"/>
          </p:nvPr>
        </p:nvSpPr>
        <p:spPr>
          <a:xfrm>
            <a:off x="426425" y="435824"/>
            <a:ext cx="5194970" cy="744014"/>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05022792-EA3B-4386-AECB-F24BE54D6B3A}"/>
              </a:ext>
            </a:extLst>
          </p:cNvPr>
          <p:cNvSpPr>
            <a:spLocks noGrp="1"/>
          </p:cNvSpPr>
          <p:nvPr>
            <p:ph sz="quarter" idx="12"/>
          </p:nvPr>
        </p:nvSpPr>
        <p:spPr>
          <a:xfrm>
            <a:off x="1489075" y="4664075"/>
            <a:ext cx="2959100" cy="221599"/>
          </a:xfrm>
        </p:spPr>
        <p:txBody>
          <a:bodyPr/>
          <a:lstStyle/>
          <a:p>
            <a:pPr lvl="0"/>
            <a:r>
              <a:rPr lang="en-US"/>
              <a:t>Click to edit Master text styles</a:t>
            </a:r>
          </a:p>
        </p:txBody>
      </p:sp>
    </p:spTree>
    <p:extLst>
      <p:ext uri="{BB962C8B-B14F-4D97-AF65-F5344CB8AC3E}">
        <p14:creationId xmlns:p14="http://schemas.microsoft.com/office/powerpoint/2010/main" val="4098407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5751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33963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93254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307776"/>
          </a:xfrm>
        </p:spPr>
        <p:txBody>
          <a:bodyPr lIns="0" tIns="0" rIns="0" bIns="0"/>
          <a:lstStyle>
            <a:lvl1pPr marL="0" indent="0" algn="r">
              <a:buNone/>
              <a:defRPr sz="2000">
                <a:latin typeface="+mn-lt"/>
              </a:defRPr>
            </a:lvl1pPr>
            <a:lvl2pPr marL="342891" indent="0">
              <a:buNone/>
              <a:defRPr sz="2000"/>
            </a:lvl2pPr>
            <a:lvl3pPr marL="571486" indent="0">
              <a:buNone/>
              <a:defRPr sz="2000"/>
            </a:lvl3pPr>
            <a:lvl4pPr marL="800080" indent="0">
              <a:buNone/>
              <a:defRPr sz="2000"/>
            </a:lvl4pPr>
            <a:lvl5pPr marL="1028674"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331126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93775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White With Icon">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320061"/>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grpSp>
        <p:nvGrpSpPr>
          <p:cNvPr id="5" name="Group 4">
            <a:extLst>
              <a:ext uri="{FF2B5EF4-FFF2-40B4-BE49-F238E27FC236}">
                <a16:creationId xmlns:a16="http://schemas.microsoft.com/office/drawing/2014/main" id="{2260DD6C-6876-7245-B909-90AFD38DF42E}"/>
              </a:ext>
            </a:extLst>
          </p:cNvPr>
          <p:cNvGrpSpPr/>
          <p:nvPr userDrawn="1"/>
        </p:nvGrpSpPr>
        <p:grpSpPr>
          <a:xfrm>
            <a:off x="11606783" y="6263404"/>
            <a:ext cx="328628" cy="421483"/>
            <a:chOff x="1578216" y="2531195"/>
            <a:chExt cx="534090" cy="684999"/>
          </a:xfrm>
        </p:grpSpPr>
        <p:sp>
          <p:nvSpPr>
            <p:cNvPr id="6" name="Freeform 182">
              <a:extLst>
                <a:ext uri="{FF2B5EF4-FFF2-40B4-BE49-F238E27FC236}">
                  <a16:creationId xmlns:a16="http://schemas.microsoft.com/office/drawing/2014/main" id="{AF60109A-B4FF-744B-94E9-898AC74A1637}"/>
                </a:ext>
              </a:extLst>
            </p:cNvPr>
            <p:cNvSpPr/>
            <p:nvPr/>
          </p:nvSpPr>
          <p:spPr bwMode="auto">
            <a:xfrm>
              <a:off x="1578216" y="2531195"/>
              <a:ext cx="534090" cy="68499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a:extLst>
                <a:ext uri="{FF2B5EF4-FFF2-40B4-BE49-F238E27FC236}">
                  <a16:creationId xmlns:a16="http://schemas.microsoft.com/office/drawing/2014/main" id="{71078DE4-8F97-BB46-98BB-4A0482F918B1}"/>
                </a:ext>
              </a:extLst>
            </p:cNvPr>
            <p:cNvPicPr>
              <a:picLocks noChangeAspect="1"/>
            </p:cNvPicPr>
            <p:nvPr/>
          </p:nvPicPr>
          <p:blipFill rotWithShape="1">
            <a:blip r:embed="rId2">
              <a:clrChange>
                <a:clrFrom>
                  <a:srgbClr val="4787B7"/>
                </a:clrFrom>
                <a:clrTo>
                  <a:srgbClr val="4787B7">
                    <a:alpha val="0"/>
                  </a:srgbClr>
                </a:clrTo>
              </a:clrChange>
            </a:blip>
            <a:srcRect l="5625" t="3852" r="4118" b="4813"/>
            <a:stretch/>
          </p:blipFill>
          <p:spPr>
            <a:xfrm>
              <a:off x="1616299" y="2704862"/>
              <a:ext cx="467792" cy="463264"/>
            </a:xfrm>
            <a:prstGeom prst="ellipse">
              <a:avLst/>
            </a:prstGeom>
            <a:solidFill>
              <a:srgbClr val="0078D4"/>
            </a:solidFill>
          </p:spPr>
        </p:pic>
      </p:grpSp>
    </p:spTree>
    <p:extLst>
      <p:ext uri="{BB962C8B-B14F-4D97-AF65-F5344CB8AC3E}">
        <p14:creationId xmlns:p14="http://schemas.microsoft.com/office/powerpoint/2010/main" val="6394632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White No Icon">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320061"/>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73441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ue Title With Ic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4345BF-C4C8-814F-BA3B-67703433BCC4}"/>
              </a:ext>
            </a:extLst>
          </p:cNvPr>
          <p:cNvSpPr/>
          <p:nvPr userDrawn="1"/>
        </p:nvSpPr>
        <p:spPr bwMode="auto">
          <a:xfrm>
            <a:off x="0" y="0"/>
            <a:ext cx="12192000" cy="12638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mj-lt"/>
              <a:ea typeface="+mn-ea"/>
              <a:cs typeface="+mn-cs"/>
            </a:endParaRPr>
          </a:p>
        </p:txBody>
      </p:sp>
      <p:sp>
        <p:nvSpPr>
          <p:cNvPr id="5" name="Text Placeholder 3">
            <a:extLst>
              <a:ext uri="{FF2B5EF4-FFF2-40B4-BE49-F238E27FC236}">
                <a16:creationId xmlns:a16="http://schemas.microsoft.com/office/drawing/2014/main" id="{0C08C41B-3C90-D543-A997-D3D2CAFC0F5D}"/>
              </a:ext>
            </a:extLst>
          </p:cNvPr>
          <p:cNvSpPr>
            <a:spLocks noGrp="1"/>
          </p:cNvSpPr>
          <p:nvPr>
            <p:ph type="body" sz="quarter" idx="10"/>
          </p:nvPr>
        </p:nvSpPr>
        <p:spPr>
          <a:xfrm>
            <a:off x="586390" y="1922573"/>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a:extLst>
              <a:ext uri="{FF2B5EF4-FFF2-40B4-BE49-F238E27FC236}">
                <a16:creationId xmlns:a16="http://schemas.microsoft.com/office/drawing/2014/main" id="{FD253F43-FBDE-CE4D-A422-897BBC1F55D8}"/>
              </a:ext>
            </a:extLst>
          </p:cNvPr>
          <p:cNvSpPr>
            <a:spLocks noGrp="1"/>
          </p:cNvSpPr>
          <p:nvPr>
            <p:ph type="title"/>
          </p:nvPr>
        </p:nvSpPr>
        <p:spPr>
          <a:xfrm>
            <a:off x="588263" y="354903"/>
            <a:ext cx="11018520" cy="492443"/>
          </a:xfrm>
        </p:spPr>
        <p:txBody>
          <a:bodyPr/>
          <a:lstStyle>
            <a:lvl1pPr algn="ctr">
              <a:defRPr sz="3200">
                <a:solidFill>
                  <a:schemeClr val="bg1"/>
                </a:solidFill>
              </a:defRPr>
            </a:lvl1pPr>
          </a:lstStyle>
          <a:p>
            <a:r>
              <a:rPr lang="en-US"/>
              <a:t>Click to edit Master title style</a:t>
            </a:r>
          </a:p>
        </p:txBody>
      </p:sp>
      <p:grpSp>
        <p:nvGrpSpPr>
          <p:cNvPr id="7" name="Group 6">
            <a:extLst>
              <a:ext uri="{FF2B5EF4-FFF2-40B4-BE49-F238E27FC236}">
                <a16:creationId xmlns:a16="http://schemas.microsoft.com/office/drawing/2014/main" id="{2BD5E3C0-7537-3A4C-A00D-77831355C1C7}"/>
              </a:ext>
            </a:extLst>
          </p:cNvPr>
          <p:cNvGrpSpPr/>
          <p:nvPr userDrawn="1"/>
        </p:nvGrpSpPr>
        <p:grpSpPr>
          <a:xfrm>
            <a:off x="11606783" y="6263404"/>
            <a:ext cx="328628" cy="421483"/>
            <a:chOff x="1578216" y="2531195"/>
            <a:chExt cx="534090" cy="684999"/>
          </a:xfrm>
        </p:grpSpPr>
        <p:sp>
          <p:nvSpPr>
            <p:cNvPr id="8" name="Freeform 182">
              <a:extLst>
                <a:ext uri="{FF2B5EF4-FFF2-40B4-BE49-F238E27FC236}">
                  <a16:creationId xmlns:a16="http://schemas.microsoft.com/office/drawing/2014/main" id="{F33BF95A-498A-034B-AB61-F81B5F70CE6B}"/>
                </a:ext>
              </a:extLst>
            </p:cNvPr>
            <p:cNvSpPr/>
            <p:nvPr/>
          </p:nvSpPr>
          <p:spPr bwMode="auto">
            <a:xfrm>
              <a:off x="1578216" y="2531195"/>
              <a:ext cx="534090" cy="68499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5B94FA46-62C4-CC4B-ACE9-D9D95F449DF1}"/>
                </a:ext>
              </a:extLst>
            </p:cNvPr>
            <p:cNvPicPr>
              <a:picLocks noChangeAspect="1"/>
            </p:cNvPicPr>
            <p:nvPr/>
          </p:nvPicPr>
          <p:blipFill rotWithShape="1">
            <a:blip r:embed="rId2">
              <a:clrChange>
                <a:clrFrom>
                  <a:srgbClr val="4787B7"/>
                </a:clrFrom>
                <a:clrTo>
                  <a:srgbClr val="4787B7">
                    <a:alpha val="0"/>
                  </a:srgbClr>
                </a:clrTo>
              </a:clrChange>
            </a:blip>
            <a:srcRect l="5625" t="3852" r="4118" b="4813"/>
            <a:stretch/>
          </p:blipFill>
          <p:spPr>
            <a:xfrm>
              <a:off x="1616299" y="2704862"/>
              <a:ext cx="467792" cy="463264"/>
            </a:xfrm>
            <a:prstGeom prst="ellipse">
              <a:avLst/>
            </a:prstGeom>
            <a:solidFill>
              <a:srgbClr val="0078D4"/>
            </a:solidFill>
          </p:spPr>
        </p:pic>
      </p:grpSp>
    </p:spTree>
    <p:extLst>
      <p:ext uri="{BB962C8B-B14F-4D97-AF65-F5344CB8AC3E}">
        <p14:creationId xmlns:p14="http://schemas.microsoft.com/office/powerpoint/2010/main" val="218957057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ue Title No Ic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4345BF-C4C8-814F-BA3B-67703433BCC4}"/>
              </a:ext>
            </a:extLst>
          </p:cNvPr>
          <p:cNvSpPr/>
          <p:nvPr userDrawn="1"/>
        </p:nvSpPr>
        <p:spPr bwMode="auto">
          <a:xfrm>
            <a:off x="0" y="0"/>
            <a:ext cx="12192000" cy="12638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mj-lt"/>
              <a:ea typeface="+mn-ea"/>
              <a:cs typeface="+mn-cs"/>
            </a:endParaRPr>
          </a:p>
        </p:txBody>
      </p:sp>
      <p:sp>
        <p:nvSpPr>
          <p:cNvPr id="5" name="Text Placeholder 3">
            <a:extLst>
              <a:ext uri="{FF2B5EF4-FFF2-40B4-BE49-F238E27FC236}">
                <a16:creationId xmlns:a16="http://schemas.microsoft.com/office/drawing/2014/main" id="{0C08C41B-3C90-D543-A997-D3D2CAFC0F5D}"/>
              </a:ext>
            </a:extLst>
          </p:cNvPr>
          <p:cNvSpPr>
            <a:spLocks noGrp="1"/>
          </p:cNvSpPr>
          <p:nvPr>
            <p:ph type="body" sz="quarter" idx="10"/>
          </p:nvPr>
        </p:nvSpPr>
        <p:spPr>
          <a:xfrm>
            <a:off x="586390" y="1922573"/>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a:extLst>
              <a:ext uri="{FF2B5EF4-FFF2-40B4-BE49-F238E27FC236}">
                <a16:creationId xmlns:a16="http://schemas.microsoft.com/office/drawing/2014/main" id="{FD253F43-FBDE-CE4D-A422-897BBC1F55D8}"/>
              </a:ext>
            </a:extLst>
          </p:cNvPr>
          <p:cNvSpPr>
            <a:spLocks noGrp="1"/>
          </p:cNvSpPr>
          <p:nvPr>
            <p:ph type="title"/>
          </p:nvPr>
        </p:nvSpPr>
        <p:spPr>
          <a:xfrm>
            <a:off x="588263" y="354903"/>
            <a:ext cx="11018520" cy="553998"/>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86033482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600" indent="0">
              <a:buNone/>
              <a:defRPr sz="16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901728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6768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1734027727"/>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59457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48586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2194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516129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40042848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_Closing blue">
    <p:bg>
      <p:bgPr>
        <a:solidFill>
          <a:schemeClr val="bg2"/>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037649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79"/>
            <a:ext cx="11655840" cy="899665"/>
          </a:xfrm>
        </p:spPr>
        <p:txBody>
          <a:bodyPr/>
          <a:lstStyle>
            <a:lvl1pPr marL="0" algn="l" defTabSz="895691" rtl="0" eaLnBrk="1" latinLnBrk="0" hangingPunct="1">
              <a:spcBef>
                <a:spcPct val="0"/>
              </a:spcBef>
              <a:buNone/>
              <a:defRPr lang="en-US" sz="431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831400910"/>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CDEC26-6395-4863-A1C9-C768269AFD9C}"/>
              </a:ext>
            </a:extLst>
          </p:cNvPr>
          <p:cNvPicPr>
            <a:picLocks noChangeAspect="1"/>
          </p:cNvPicPr>
          <p:nvPr userDrawn="1"/>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0" y="1217515"/>
            <a:ext cx="12192000" cy="5639765"/>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606725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049408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73187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a:extLst>
              <a:ext uri="{FF2B5EF4-FFF2-40B4-BE49-F238E27FC236}">
                <a16:creationId xmlns:a16="http://schemas.microsoft.com/office/drawing/2014/main" id="{FB47E40B-8E25-48A1-A967-1909A2D4C6D5}"/>
              </a:ext>
            </a:extLst>
          </p:cNvPr>
          <p:cNvSpPr>
            <a:spLocks noGrp="1"/>
          </p:cNvSpPr>
          <p:nvPr>
            <p:ph sz="quarter" idx="11"/>
          </p:nvPr>
        </p:nvSpPr>
        <p:spPr>
          <a:xfrm>
            <a:off x="1387475" y="1736725"/>
            <a:ext cx="2376488" cy="1036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669A1742-87FB-43AA-99C2-1F22A1CA1CF5}"/>
              </a:ext>
            </a:extLst>
          </p:cNvPr>
          <p:cNvSpPr>
            <a:spLocks noGrp="1"/>
          </p:cNvSpPr>
          <p:nvPr>
            <p:ph sz="quarter" idx="12"/>
          </p:nvPr>
        </p:nvSpPr>
        <p:spPr>
          <a:xfrm>
            <a:off x="4098925" y="1736725"/>
            <a:ext cx="1555750" cy="83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CB52A63-E770-4BFD-BAF8-F215D19AF003}"/>
              </a:ext>
            </a:extLst>
          </p:cNvPr>
          <p:cNvSpPr>
            <a:spLocks noGrp="1"/>
          </p:cNvSpPr>
          <p:nvPr>
            <p:ph sz="quarter" idx="13"/>
          </p:nvPr>
        </p:nvSpPr>
        <p:spPr>
          <a:xfrm>
            <a:off x="6096000" y="1736725"/>
            <a:ext cx="2376488" cy="1036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F6732719-3ACA-443E-86BA-3331F4550930}"/>
              </a:ext>
            </a:extLst>
          </p:cNvPr>
          <p:cNvSpPr>
            <a:spLocks noGrp="1"/>
          </p:cNvSpPr>
          <p:nvPr>
            <p:ph sz="quarter" idx="14"/>
          </p:nvPr>
        </p:nvSpPr>
        <p:spPr>
          <a:xfrm>
            <a:off x="9113838" y="1736725"/>
            <a:ext cx="1889125" cy="1036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942F194B-2003-4407-BA8D-B6E13AF20A40}"/>
              </a:ext>
            </a:extLst>
          </p:cNvPr>
          <p:cNvSpPr>
            <a:spLocks noGrp="1"/>
          </p:cNvSpPr>
          <p:nvPr>
            <p:ph sz="quarter" idx="15"/>
          </p:nvPr>
        </p:nvSpPr>
        <p:spPr>
          <a:xfrm>
            <a:off x="1189038" y="4044950"/>
            <a:ext cx="2408237" cy="1120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53045067-BBF1-4997-8423-B5DA61E8A4C5}"/>
              </a:ext>
              <a:ext uri="{C183D7F6-B498-43B3-948B-1728B52AA6E4}">
                <adec:decorative xmlns:adec="http://schemas.microsoft.com/office/drawing/2017/decorative" val="1"/>
              </a:ext>
            </a:extLst>
          </p:cNvPr>
          <p:cNvCxnSpPr/>
          <p:nvPr userDrawn="1"/>
        </p:nvCxnSpPr>
        <p:spPr>
          <a:xfrm>
            <a:off x="1634836" y="4183202"/>
            <a:ext cx="8922328" cy="0"/>
          </a:xfrm>
          <a:prstGeom prst="line">
            <a:avLst/>
          </a:prstGeom>
          <a:ln w="25400">
            <a:solidFill>
              <a:srgbClr val="0078D4"/>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72576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74710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CF726E17-C482-4D45-ABF3-7570E4B3E2CE}"/>
              </a:ext>
            </a:extLst>
          </p:cNvPr>
          <p:cNvSpPr>
            <a:spLocks noGrp="1"/>
          </p:cNvSpPr>
          <p:nvPr>
            <p:ph sz="quarter" idx="11"/>
          </p:nvPr>
        </p:nvSpPr>
        <p:spPr>
          <a:xfrm>
            <a:off x="1027113" y="1435100"/>
            <a:ext cx="2020887" cy="1436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DD07379C-6634-4BFF-AD04-ED7FA782AE96}"/>
              </a:ext>
            </a:extLst>
          </p:cNvPr>
          <p:cNvSpPr>
            <a:spLocks noGrp="1"/>
          </p:cNvSpPr>
          <p:nvPr>
            <p:ph sz="quarter" idx="12"/>
          </p:nvPr>
        </p:nvSpPr>
        <p:spPr>
          <a:xfrm>
            <a:off x="3490913" y="1435100"/>
            <a:ext cx="1514475" cy="1131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4C8DCC2-F511-46B0-8910-E0591139859C}"/>
              </a:ext>
            </a:extLst>
          </p:cNvPr>
          <p:cNvSpPr>
            <a:spLocks noGrp="1"/>
          </p:cNvSpPr>
          <p:nvPr>
            <p:ph sz="quarter" idx="13"/>
          </p:nvPr>
        </p:nvSpPr>
        <p:spPr>
          <a:xfrm>
            <a:off x="5511800" y="1435100"/>
            <a:ext cx="1803400" cy="1131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3CFE645F-E7F2-4C5A-A9E9-728AC1F1A2DC}"/>
              </a:ext>
            </a:extLst>
          </p:cNvPr>
          <p:cNvSpPr>
            <a:spLocks noGrp="1"/>
          </p:cNvSpPr>
          <p:nvPr>
            <p:ph sz="quarter" idx="14"/>
          </p:nvPr>
        </p:nvSpPr>
        <p:spPr>
          <a:xfrm>
            <a:off x="7821613" y="1435100"/>
            <a:ext cx="1546225" cy="1131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02707E2A-3C4C-4465-A96A-F9FDAB801583}"/>
              </a:ext>
            </a:extLst>
          </p:cNvPr>
          <p:cNvSpPr>
            <a:spLocks noGrp="1"/>
          </p:cNvSpPr>
          <p:nvPr>
            <p:ph sz="quarter" idx="15"/>
          </p:nvPr>
        </p:nvSpPr>
        <p:spPr>
          <a:xfrm>
            <a:off x="9625013" y="1435100"/>
            <a:ext cx="1978025" cy="1131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a:extLst>
              <a:ext uri="{FF2B5EF4-FFF2-40B4-BE49-F238E27FC236}">
                <a16:creationId xmlns:a16="http://schemas.microsoft.com/office/drawing/2014/main" id="{E502678C-6FF0-4535-A1B6-5F4900B9031C}"/>
              </a:ext>
            </a:extLst>
          </p:cNvPr>
          <p:cNvSpPr>
            <a:spLocks noGrp="1"/>
          </p:cNvSpPr>
          <p:nvPr>
            <p:ph sz="quarter" idx="16"/>
          </p:nvPr>
        </p:nvSpPr>
        <p:spPr>
          <a:xfrm>
            <a:off x="1027113" y="3429000"/>
            <a:ext cx="2020887" cy="1436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16">
            <a:extLst>
              <a:ext uri="{FF2B5EF4-FFF2-40B4-BE49-F238E27FC236}">
                <a16:creationId xmlns:a16="http://schemas.microsoft.com/office/drawing/2014/main" id="{177A2719-31CB-4D88-BACE-2CB95CFDF2B6}"/>
              </a:ext>
            </a:extLst>
          </p:cNvPr>
          <p:cNvSpPr>
            <a:spLocks noGrp="1"/>
          </p:cNvSpPr>
          <p:nvPr>
            <p:ph sz="quarter" idx="17"/>
          </p:nvPr>
        </p:nvSpPr>
        <p:spPr>
          <a:xfrm>
            <a:off x="3490913" y="3429000"/>
            <a:ext cx="1690687" cy="1436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a:extLst>
              <a:ext uri="{FF2B5EF4-FFF2-40B4-BE49-F238E27FC236}">
                <a16:creationId xmlns:a16="http://schemas.microsoft.com/office/drawing/2014/main" id="{46058A18-ACCB-483A-AF33-65727ACBBD9E}"/>
              </a:ext>
            </a:extLst>
          </p:cNvPr>
          <p:cNvSpPr>
            <a:spLocks noGrp="1"/>
          </p:cNvSpPr>
          <p:nvPr>
            <p:ph sz="quarter" idx="18"/>
          </p:nvPr>
        </p:nvSpPr>
        <p:spPr>
          <a:xfrm>
            <a:off x="5511800" y="3429000"/>
            <a:ext cx="1803400" cy="1436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0">
            <a:extLst>
              <a:ext uri="{FF2B5EF4-FFF2-40B4-BE49-F238E27FC236}">
                <a16:creationId xmlns:a16="http://schemas.microsoft.com/office/drawing/2014/main" id="{A3DAB62C-5B1B-4772-AD72-4F9B688A6FE5}"/>
              </a:ext>
            </a:extLst>
          </p:cNvPr>
          <p:cNvSpPr>
            <a:spLocks noGrp="1"/>
          </p:cNvSpPr>
          <p:nvPr>
            <p:ph sz="quarter" idx="19"/>
          </p:nvPr>
        </p:nvSpPr>
        <p:spPr>
          <a:xfrm>
            <a:off x="7645400" y="3429000"/>
            <a:ext cx="1803400" cy="1436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2">
            <a:extLst>
              <a:ext uri="{FF2B5EF4-FFF2-40B4-BE49-F238E27FC236}">
                <a16:creationId xmlns:a16="http://schemas.microsoft.com/office/drawing/2014/main" id="{4180CB0C-A819-4B62-9C96-44D63246FB1F}"/>
              </a:ext>
            </a:extLst>
          </p:cNvPr>
          <p:cNvSpPr>
            <a:spLocks noGrp="1"/>
          </p:cNvSpPr>
          <p:nvPr>
            <p:ph sz="quarter" idx="20"/>
          </p:nvPr>
        </p:nvSpPr>
        <p:spPr>
          <a:xfrm>
            <a:off x="9779000" y="3255963"/>
            <a:ext cx="2020888"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74120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4279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53627B2B-9F5A-431E-989C-3372F26FA0FE}"/>
              </a:ext>
            </a:extLst>
          </p:cNvPr>
          <p:cNvSpPr>
            <a:spLocks noGrp="1"/>
          </p:cNvSpPr>
          <p:nvPr>
            <p:ph sz="quarter" idx="11"/>
          </p:nvPr>
        </p:nvSpPr>
        <p:spPr>
          <a:xfrm>
            <a:off x="1300163" y="1892300"/>
            <a:ext cx="2228850" cy="10588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26648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984885"/>
          </a:xfrm>
        </p:spPr>
        <p:txBody>
          <a:bodyPr>
            <a:spAutoFit/>
          </a:bodyPr>
          <a:lstStyle>
            <a:lvl1pPr>
              <a:defRPr sz="3200">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2418334"/>
            <a:ext cx="5146331" cy="1268039"/>
          </a:xfrm>
        </p:spPr>
        <p:txBody>
          <a:bodyPr/>
          <a:lstStyle>
            <a:lvl1pPr marL="0" indent="0">
              <a:spcBef>
                <a:spcPts val="800"/>
              </a:spcBef>
              <a:buNone/>
              <a:defRPr sz="2000"/>
            </a:lvl1pPr>
            <a:lvl2pPr marL="228600" indent="0">
              <a:buNone/>
              <a:defRPr sz="1600"/>
            </a:lvl2pPr>
            <a:lvl3pPr marL="457200" indent="0">
              <a:buNone/>
              <a:defRPr sz="1200"/>
            </a:lvl3pPr>
            <a:lvl4pPr marL="661988" indent="0">
              <a:buNone/>
              <a:defRPr sz="1100"/>
            </a:lvl4pPr>
            <a:lvl5pPr marL="855663"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37994075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57E0B98E-1664-49AC-91EC-63B4F0A4352E}"/>
              </a:ext>
            </a:extLst>
          </p:cNvPr>
          <p:cNvSpPr>
            <a:spLocks noGrp="1"/>
          </p:cNvSpPr>
          <p:nvPr>
            <p:ph sz="quarter" idx="11"/>
          </p:nvPr>
        </p:nvSpPr>
        <p:spPr>
          <a:xfrm>
            <a:off x="7469188" y="1435100"/>
            <a:ext cx="2560637" cy="1012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39888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3084590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71110CD5-643B-43C1-AFCB-C75521E3A654}"/>
              </a:ext>
            </a:extLst>
          </p:cNvPr>
          <p:cNvSpPr>
            <a:spLocks noGrp="1"/>
          </p:cNvSpPr>
          <p:nvPr>
            <p:ph sz="quarter" idx="10"/>
          </p:nvPr>
        </p:nvSpPr>
        <p:spPr>
          <a:xfrm>
            <a:off x="6400800" y="352425"/>
            <a:ext cx="2462213" cy="730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4B4FA098-B3FD-43A9-9987-3A8EC9774A9F}"/>
              </a:ext>
            </a:extLst>
          </p:cNvPr>
          <p:cNvSpPr>
            <a:spLocks noGrp="1"/>
          </p:cNvSpPr>
          <p:nvPr>
            <p:ph sz="quarter" idx="11"/>
          </p:nvPr>
        </p:nvSpPr>
        <p:spPr>
          <a:xfrm>
            <a:off x="6400800" y="1266825"/>
            <a:ext cx="2462213" cy="730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4AA9AB94-7AC8-4A40-8556-17771650D35A}"/>
              </a:ext>
            </a:extLst>
          </p:cNvPr>
          <p:cNvSpPr>
            <a:spLocks noGrp="1"/>
          </p:cNvSpPr>
          <p:nvPr>
            <p:ph sz="quarter" idx="12"/>
          </p:nvPr>
        </p:nvSpPr>
        <p:spPr>
          <a:xfrm>
            <a:off x="6400800" y="2181225"/>
            <a:ext cx="2279650" cy="730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A109B553-4DAF-4E1F-A5D2-038D76EDEDF1}"/>
              </a:ext>
            </a:extLst>
          </p:cNvPr>
          <p:cNvSpPr>
            <a:spLocks noGrp="1"/>
          </p:cNvSpPr>
          <p:nvPr>
            <p:ph sz="quarter" idx="13"/>
          </p:nvPr>
        </p:nvSpPr>
        <p:spPr>
          <a:xfrm>
            <a:off x="6400800" y="3095625"/>
            <a:ext cx="2279650" cy="730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5C05ADC9-466B-4039-90C6-6E46147B7949}"/>
              </a:ext>
            </a:extLst>
          </p:cNvPr>
          <p:cNvSpPr>
            <a:spLocks noGrp="1"/>
          </p:cNvSpPr>
          <p:nvPr>
            <p:ph sz="quarter" idx="14"/>
          </p:nvPr>
        </p:nvSpPr>
        <p:spPr>
          <a:xfrm>
            <a:off x="6400800" y="4219575"/>
            <a:ext cx="2462213" cy="844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89059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525095631"/>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604310907"/>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65145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49124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91621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3002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A34BF051-FDB4-4E25-A189-0E33FC734473}"/>
              </a:ext>
            </a:extLst>
          </p:cNvPr>
          <p:cNvSpPr>
            <a:spLocks noGrp="1"/>
          </p:cNvSpPr>
          <p:nvPr>
            <p:ph sz="quarter" idx="11"/>
          </p:nvPr>
        </p:nvSpPr>
        <p:spPr>
          <a:xfrm>
            <a:off x="5916613" y="1427163"/>
            <a:ext cx="1495425" cy="554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2262337F-3905-456C-B2F5-C7866111915E}"/>
              </a:ext>
            </a:extLst>
          </p:cNvPr>
          <p:cNvSpPr>
            <a:spLocks noGrp="1"/>
          </p:cNvSpPr>
          <p:nvPr>
            <p:ph sz="quarter" idx="12"/>
          </p:nvPr>
        </p:nvSpPr>
        <p:spPr>
          <a:xfrm>
            <a:off x="7745413" y="1427163"/>
            <a:ext cx="1689100" cy="554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758A844D-E6D4-481B-9F8D-3A1DA7D016BE}"/>
              </a:ext>
            </a:extLst>
          </p:cNvPr>
          <p:cNvSpPr>
            <a:spLocks noGrp="1"/>
          </p:cNvSpPr>
          <p:nvPr>
            <p:ph sz="quarter" idx="13"/>
          </p:nvPr>
        </p:nvSpPr>
        <p:spPr>
          <a:xfrm>
            <a:off x="5916613" y="2230438"/>
            <a:ext cx="1495425" cy="554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2CC21687-59C5-49EB-9982-CC9A22C0ABFF}"/>
              </a:ext>
            </a:extLst>
          </p:cNvPr>
          <p:cNvSpPr>
            <a:spLocks noGrp="1"/>
          </p:cNvSpPr>
          <p:nvPr>
            <p:ph sz="quarter" idx="14"/>
          </p:nvPr>
        </p:nvSpPr>
        <p:spPr>
          <a:xfrm>
            <a:off x="7843838" y="2230438"/>
            <a:ext cx="1689100" cy="739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85F810DD-FB72-4A64-92D7-BB51506F48FC}"/>
              </a:ext>
            </a:extLst>
          </p:cNvPr>
          <p:cNvSpPr>
            <a:spLocks noGrp="1"/>
          </p:cNvSpPr>
          <p:nvPr>
            <p:ph sz="quarter" idx="15"/>
          </p:nvPr>
        </p:nvSpPr>
        <p:spPr>
          <a:xfrm>
            <a:off x="6234113" y="3200400"/>
            <a:ext cx="1330325" cy="55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78874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600" indent="0">
              <a:buNone/>
              <a:defRPr sz="16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048721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3_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600" indent="0">
              <a:buNone/>
              <a:defRPr sz="16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
        <p:nvSpPr>
          <p:cNvPr id="6" name="Content Placeholder 5">
            <a:extLst>
              <a:ext uri="{FF2B5EF4-FFF2-40B4-BE49-F238E27FC236}">
                <a16:creationId xmlns:a16="http://schemas.microsoft.com/office/drawing/2014/main" id="{88ACAC74-A611-4BD2-B8CC-51FA8BF3063E}"/>
              </a:ext>
            </a:extLst>
          </p:cNvPr>
          <p:cNvSpPr>
            <a:spLocks noGrp="1"/>
          </p:cNvSpPr>
          <p:nvPr>
            <p:ph sz="quarter" idx="11"/>
          </p:nvPr>
        </p:nvSpPr>
        <p:spPr>
          <a:xfrm>
            <a:off x="6719888" y="1204913"/>
            <a:ext cx="2554287" cy="1597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29912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_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600" indent="0">
              <a:buNone/>
              <a:defRPr sz="16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
        <p:nvSpPr>
          <p:cNvPr id="6" name="Content Placeholder 5">
            <a:extLst>
              <a:ext uri="{FF2B5EF4-FFF2-40B4-BE49-F238E27FC236}">
                <a16:creationId xmlns:a16="http://schemas.microsoft.com/office/drawing/2014/main" id="{C8FD786F-847C-423B-BE7F-1A140C3877FC}"/>
              </a:ext>
            </a:extLst>
          </p:cNvPr>
          <p:cNvSpPr>
            <a:spLocks noGrp="1"/>
          </p:cNvSpPr>
          <p:nvPr>
            <p:ph sz="quarter" idx="11"/>
          </p:nvPr>
        </p:nvSpPr>
        <p:spPr>
          <a:xfrm>
            <a:off x="6459538" y="581025"/>
            <a:ext cx="2713037" cy="8842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F79D9D07-9797-4A70-A61B-BBBE943B0DE8}"/>
              </a:ext>
            </a:extLst>
          </p:cNvPr>
          <p:cNvSpPr>
            <a:spLocks noGrp="1"/>
          </p:cNvSpPr>
          <p:nvPr>
            <p:ph sz="quarter" idx="12"/>
          </p:nvPr>
        </p:nvSpPr>
        <p:spPr>
          <a:xfrm>
            <a:off x="7329488" y="2511425"/>
            <a:ext cx="2816225" cy="13922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2981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600" indent="0">
              <a:buNone/>
              <a:defRPr sz="16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
        <p:nvSpPr>
          <p:cNvPr id="6" name="Content Placeholder 5">
            <a:extLst>
              <a:ext uri="{FF2B5EF4-FFF2-40B4-BE49-F238E27FC236}">
                <a16:creationId xmlns:a16="http://schemas.microsoft.com/office/drawing/2014/main" id="{7712E59F-3365-4BF7-A9DB-958D9DF9381D}"/>
              </a:ext>
            </a:extLst>
          </p:cNvPr>
          <p:cNvSpPr>
            <a:spLocks noGrp="1"/>
          </p:cNvSpPr>
          <p:nvPr>
            <p:ph sz="quarter" idx="11"/>
          </p:nvPr>
        </p:nvSpPr>
        <p:spPr>
          <a:xfrm>
            <a:off x="7489825" y="2032000"/>
            <a:ext cx="2641600" cy="1625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26754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BC869EB-772D-48BE-809D-DDF70AA3BC2C}"/>
              </a:ext>
            </a:extLst>
          </p:cNvPr>
          <p:cNvSpPr>
            <a:spLocks noGrp="1"/>
          </p:cNvSpPr>
          <p:nvPr>
            <p:ph sz="quarter" idx="10"/>
          </p:nvPr>
        </p:nvSpPr>
        <p:spPr>
          <a:xfrm>
            <a:off x="776288" y="1260475"/>
            <a:ext cx="2354262" cy="17732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23E9BA1C-A8E1-4A97-9D5D-A6A8820B75F9}"/>
              </a:ext>
            </a:extLst>
          </p:cNvPr>
          <p:cNvSpPr>
            <a:spLocks noGrp="1"/>
          </p:cNvSpPr>
          <p:nvPr>
            <p:ph sz="quarter" idx="11"/>
          </p:nvPr>
        </p:nvSpPr>
        <p:spPr>
          <a:xfrm>
            <a:off x="3408363" y="1149350"/>
            <a:ext cx="2354262" cy="188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6D384D09-CCB6-41AB-9AD5-83BAC07F9288}"/>
              </a:ext>
            </a:extLst>
          </p:cNvPr>
          <p:cNvSpPr>
            <a:spLocks noGrp="1"/>
          </p:cNvSpPr>
          <p:nvPr>
            <p:ph sz="quarter" idx="12"/>
          </p:nvPr>
        </p:nvSpPr>
        <p:spPr>
          <a:xfrm>
            <a:off x="6096000" y="1149350"/>
            <a:ext cx="2798763" cy="2162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43A6E1DD-C128-4311-864B-39CA8E803502}"/>
              </a:ext>
            </a:extLst>
          </p:cNvPr>
          <p:cNvSpPr>
            <a:spLocks noGrp="1"/>
          </p:cNvSpPr>
          <p:nvPr>
            <p:ph sz="quarter" idx="13"/>
          </p:nvPr>
        </p:nvSpPr>
        <p:spPr>
          <a:xfrm>
            <a:off x="9228138" y="1427163"/>
            <a:ext cx="1814512" cy="1427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88601614-A777-4AE4-B166-14AE210A2B58}"/>
              </a:ext>
            </a:extLst>
          </p:cNvPr>
          <p:cNvSpPr>
            <a:spLocks noGrp="1"/>
          </p:cNvSpPr>
          <p:nvPr>
            <p:ph sz="quarter" idx="14"/>
          </p:nvPr>
        </p:nvSpPr>
        <p:spPr>
          <a:xfrm>
            <a:off x="776288" y="3589338"/>
            <a:ext cx="2133600"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6A311AC4-22E6-4B7A-BCBE-D52A542B7C6C}"/>
              </a:ext>
            </a:extLst>
          </p:cNvPr>
          <p:cNvSpPr>
            <a:spLocks noGrp="1"/>
          </p:cNvSpPr>
          <p:nvPr>
            <p:ph sz="quarter" idx="15"/>
          </p:nvPr>
        </p:nvSpPr>
        <p:spPr>
          <a:xfrm>
            <a:off x="3241675" y="3589338"/>
            <a:ext cx="2354263"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3E77FBF8-BC44-443A-897C-C2CEF2558E55}"/>
              </a:ext>
            </a:extLst>
          </p:cNvPr>
          <p:cNvSpPr>
            <a:spLocks noGrp="1"/>
          </p:cNvSpPr>
          <p:nvPr>
            <p:ph sz="quarter" idx="16"/>
          </p:nvPr>
        </p:nvSpPr>
        <p:spPr>
          <a:xfrm>
            <a:off x="5927725" y="3589338"/>
            <a:ext cx="1331913"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2E6CD42E-A7EB-410B-9684-EC73BD1F7FCE}"/>
              </a:ext>
            </a:extLst>
          </p:cNvPr>
          <p:cNvSpPr>
            <a:spLocks noGrp="1"/>
          </p:cNvSpPr>
          <p:nvPr>
            <p:ph sz="quarter" idx="17"/>
          </p:nvPr>
        </p:nvSpPr>
        <p:spPr>
          <a:xfrm>
            <a:off x="7772400" y="3589338"/>
            <a:ext cx="1606550"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04245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BC869EB-772D-48BE-809D-DDF70AA3BC2C}"/>
              </a:ext>
            </a:extLst>
          </p:cNvPr>
          <p:cNvSpPr>
            <a:spLocks noGrp="1"/>
          </p:cNvSpPr>
          <p:nvPr>
            <p:ph sz="quarter" idx="10"/>
          </p:nvPr>
        </p:nvSpPr>
        <p:spPr>
          <a:xfrm>
            <a:off x="776288" y="1260475"/>
            <a:ext cx="2354262" cy="17732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23E9BA1C-A8E1-4A97-9D5D-A6A8820B75F9}"/>
              </a:ext>
            </a:extLst>
          </p:cNvPr>
          <p:cNvSpPr>
            <a:spLocks noGrp="1"/>
          </p:cNvSpPr>
          <p:nvPr>
            <p:ph sz="quarter" idx="11"/>
          </p:nvPr>
        </p:nvSpPr>
        <p:spPr>
          <a:xfrm>
            <a:off x="3408363" y="1149350"/>
            <a:ext cx="2354262" cy="188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6D384D09-CCB6-41AB-9AD5-83BAC07F9288}"/>
              </a:ext>
            </a:extLst>
          </p:cNvPr>
          <p:cNvSpPr>
            <a:spLocks noGrp="1"/>
          </p:cNvSpPr>
          <p:nvPr>
            <p:ph sz="quarter" idx="12"/>
          </p:nvPr>
        </p:nvSpPr>
        <p:spPr>
          <a:xfrm>
            <a:off x="6096000" y="1149350"/>
            <a:ext cx="2798763" cy="2162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43A6E1DD-C128-4311-864B-39CA8E803502}"/>
              </a:ext>
            </a:extLst>
          </p:cNvPr>
          <p:cNvSpPr>
            <a:spLocks noGrp="1"/>
          </p:cNvSpPr>
          <p:nvPr>
            <p:ph sz="quarter" idx="13"/>
          </p:nvPr>
        </p:nvSpPr>
        <p:spPr>
          <a:xfrm>
            <a:off x="9228138" y="1427163"/>
            <a:ext cx="1814512" cy="1427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88601614-A777-4AE4-B166-14AE210A2B58}"/>
              </a:ext>
            </a:extLst>
          </p:cNvPr>
          <p:cNvSpPr>
            <a:spLocks noGrp="1"/>
          </p:cNvSpPr>
          <p:nvPr>
            <p:ph sz="quarter" idx="14"/>
          </p:nvPr>
        </p:nvSpPr>
        <p:spPr>
          <a:xfrm>
            <a:off x="776288" y="3589338"/>
            <a:ext cx="2133600"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6A311AC4-22E6-4B7A-BCBE-D52A542B7C6C}"/>
              </a:ext>
            </a:extLst>
          </p:cNvPr>
          <p:cNvSpPr>
            <a:spLocks noGrp="1"/>
          </p:cNvSpPr>
          <p:nvPr>
            <p:ph sz="quarter" idx="15"/>
          </p:nvPr>
        </p:nvSpPr>
        <p:spPr>
          <a:xfrm>
            <a:off x="3241675" y="3589338"/>
            <a:ext cx="2354263"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3E77FBF8-BC44-443A-897C-C2CEF2558E55}"/>
              </a:ext>
            </a:extLst>
          </p:cNvPr>
          <p:cNvSpPr>
            <a:spLocks noGrp="1"/>
          </p:cNvSpPr>
          <p:nvPr>
            <p:ph sz="quarter" idx="16"/>
          </p:nvPr>
        </p:nvSpPr>
        <p:spPr>
          <a:xfrm>
            <a:off x="5927725" y="3589338"/>
            <a:ext cx="1331913"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2E6CD42E-A7EB-410B-9684-EC73BD1F7FCE}"/>
              </a:ext>
            </a:extLst>
          </p:cNvPr>
          <p:cNvSpPr>
            <a:spLocks noGrp="1"/>
          </p:cNvSpPr>
          <p:nvPr>
            <p:ph sz="quarter" idx="17"/>
          </p:nvPr>
        </p:nvSpPr>
        <p:spPr>
          <a:xfrm>
            <a:off x="7772400" y="3589338"/>
            <a:ext cx="1606550"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a:extLst>
              <a:ext uri="{FF2B5EF4-FFF2-40B4-BE49-F238E27FC236}">
                <a16:creationId xmlns:a16="http://schemas.microsoft.com/office/drawing/2014/main" id="{CCB63C62-3599-4920-A66C-F72211CA0A06}"/>
              </a:ext>
              <a:ext uri="{C183D7F6-B498-43B3-948B-1728B52AA6E4}">
                <adec:decorative xmlns:adec="http://schemas.microsoft.com/office/drawing/2017/decorative" val="1"/>
              </a:ext>
            </a:extLst>
          </p:cNvPr>
          <p:cNvCxnSpPr>
            <a:cxnSpLocks/>
          </p:cNvCxnSpPr>
          <p:nvPr userDrawn="1"/>
        </p:nvCxnSpPr>
        <p:spPr>
          <a:xfrm>
            <a:off x="1994343" y="5668728"/>
            <a:ext cx="0" cy="54864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27276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BC869EB-772D-48BE-809D-DDF70AA3BC2C}"/>
              </a:ext>
            </a:extLst>
          </p:cNvPr>
          <p:cNvSpPr>
            <a:spLocks noGrp="1"/>
          </p:cNvSpPr>
          <p:nvPr>
            <p:ph sz="quarter" idx="10"/>
          </p:nvPr>
        </p:nvSpPr>
        <p:spPr>
          <a:xfrm>
            <a:off x="776288" y="1260475"/>
            <a:ext cx="2354262" cy="17732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23E9BA1C-A8E1-4A97-9D5D-A6A8820B75F9}"/>
              </a:ext>
            </a:extLst>
          </p:cNvPr>
          <p:cNvSpPr>
            <a:spLocks noGrp="1"/>
          </p:cNvSpPr>
          <p:nvPr>
            <p:ph sz="quarter" idx="11"/>
          </p:nvPr>
        </p:nvSpPr>
        <p:spPr>
          <a:xfrm>
            <a:off x="3408363" y="1149350"/>
            <a:ext cx="2354262" cy="188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6D384D09-CCB6-41AB-9AD5-83BAC07F9288}"/>
              </a:ext>
            </a:extLst>
          </p:cNvPr>
          <p:cNvSpPr>
            <a:spLocks noGrp="1"/>
          </p:cNvSpPr>
          <p:nvPr>
            <p:ph sz="quarter" idx="12"/>
          </p:nvPr>
        </p:nvSpPr>
        <p:spPr>
          <a:xfrm>
            <a:off x="6096000" y="1149350"/>
            <a:ext cx="2798763" cy="2162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43A6E1DD-C128-4311-864B-39CA8E803502}"/>
              </a:ext>
            </a:extLst>
          </p:cNvPr>
          <p:cNvSpPr>
            <a:spLocks noGrp="1"/>
          </p:cNvSpPr>
          <p:nvPr>
            <p:ph sz="quarter" idx="13"/>
          </p:nvPr>
        </p:nvSpPr>
        <p:spPr>
          <a:xfrm>
            <a:off x="9228138" y="1427163"/>
            <a:ext cx="1814512" cy="1427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88601614-A777-4AE4-B166-14AE210A2B58}"/>
              </a:ext>
            </a:extLst>
          </p:cNvPr>
          <p:cNvSpPr>
            <a:spLocks noGrp="1"/>
          </p:cNvSpPr>
          <p:nvPr>
            <p:ph sz="quarter" idx="14"/>
          </p:nvPr>
        </p:nvSpPr>
        <p:spPr>
          <a:xfrm>
            <a:off x="776288" y="3589338"/>
            <a:ext cx="2133600"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6A311AC4-22E6-4B7A-BCBE-D52A542B7C6C}"/>
              </a:ext>
            </a:extLst>
          </p:cNvPr>
          <p:cNvSpPr>
            <a:spLocks noGrp="1"/>
          </p:cNvSpPr>
          <p:nvPr>
            <p:ph sz="quarter" idx="15"/>
          </p:nvPr>
        </p:nvSpPr>
        <p:spPr>
          <a:xfrm>
            <a:off x="3241675" y="3589338"/>
            <a:ext cx="2354263"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3E77FBF8-BC44-443A-897C-C2CEF2558E55}"/>
              </a:ext>
            </a:extLst>
          </p:cNvPr>
          <p:cNvSpPr>
            <a:spLocks noGrp="1"/>
          </p:cNvSpPr>
          <p:nvPr>
            <p:ph sz="quarter" idx="16"/>
          </p:nvPr>
        </p:nvSpPr>
        <p:spPr>
          <a:xfrm>
            <a:off x="5927725" y="3589338"/>
            <a:ext cx="1331913"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2E6CD42E-A7EB-410B-9684-EC73BD1F7FCE}"/>
              </a:ext>
            </a:extLst>
          </p:cNvPr>
          <p:cNvSpPr>
            <a:spLocks noGrp="1"/>
          </p:cNvSpPr>
          <p:nvPr>
            <p:ph sz="quarter" idx="17"/>
          </p:nvPr>
        </p:nvSpPr>
        <p:spPr>
          <a:xfrm>
            <a:off x="7772400" y="3589338"/>
            <a:ext cx="1606550"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05689FD2-62CB-431B-9AD9-184E9D176210}"/>
              </a:ext>
            </a:extLst>
          </p:cNvPr>
          <p:cNvSpPr>
            <a:spLocks noGrp="1"/>
          </p:cNvSpPr>
          <p:nvPr>
            <p:ph sz="quarter" idx="18"/>
          </p:nvPr>
        </p:nvSpPr>
        <p:spPr>
          <a:xfrm>
            <a:off x="9763125" y="3589338"/>
            <a:ext cx="1606550" cy="841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70F6D35D-2EF8-41C4-8580-996E4D27F75E}"/>
              </a:ext>
            </a:extLst>
          </p:cNvPr>
          <p:cNvSpPr>
            <a:spLocks noGrp="1"/>
          </p:cNvSpPr>
          <p:nvPr>
            <p:ph sz="quarter" idx="19"/>
          </p:nvPr>
        </p:nvSpPr>
        <p:spPr>
          <a:xfrm>
            <a:off x="1336675" y="5165725"/>
            <a:ext cx="2462213" cy="68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4FBB6F8B-1E18-4342-8EC5-C9EC40AAD34C}"/>
              </a:ext>
              <a:ext uri="{C183D7F6-B498-43B3-948B-1728B52AA6E4}">
                <adec:decorative xmlns:adec="http://schemas.microsoft.com/office/drawing/2017/decorative" val="1"/>
              </a:ext>
            </a:extLst>
          </p:cNvPr>
          <p:cNvCxnSpPr>
            <a:cxnSpLocks/>
          </p:cNvCxnSpPr>
          <p:nvPr userDrawn="1"/>
        </p:nvCxnSpPr>
        <p:spPr>
          <a:xfrm>
            <a:off x="737656" y="3976339"/>
            <a:ext cx="1896792"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3429D33-FB20-4BE5-ADF2-86F1D20B32FE}"/>
              </a:ext>
              <a:ext uri="{C183D7F6-B498-43B3-948B-1728B52AA6E4}">
                <adec:decorative xmlns:adec="http://schemas.microsoft.com/office/drawing/2017/decorative" val="1"/>
              </a:ext>
            </a:extLst>
          </p:cNvPr>
          <p:cNvCxnSpPr>
            <a:cxnSpLocks/>
          </p:cNvCxnSpPr>
          <p:nvPr userDrawn="1"/>
        </p:nvCxnSpPr>
        <p:spPr>
          <a:xfrm>
            <a:off x="2941360" y="3976339"/>
            <a:ext cx="1896792"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BD1537F-DD6F-4965-95B1-412EAC2A3E68}"/>
              </a:ext>
              <a:ext uri="{C183D7F6-B498-43B3-948B-1728B52AA6E4}">
                <adec:decorative xmlns:adec="http://schemas.microsoft.com/office/drawing/2017/decorative" val="1"/>
              </a:ext>
            </a:extLst>
          </p:cNvPr>
          <p:cNvCxnSpPr>
            <a:cxnSpLocks/>
          </p:cNvCxnSpPr>
          <p:nvPr userDrawn="1"/>
        </p:nvCxnSpPr>
        <p:spPr>
          <a:xfrm>
            <a:off x="5145064" y="3976339"/>
            <a:ext cx="1896792"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0A8A02A-4DE0-4E80-9A2F-EA8D6D1B5740}"/>
              </a:ext>
              <a:ext uri="{C183D7F6-B498-43B3-948B-1728B52AA6E4}">
                <adec:decorative xmlns:adec="http://schemas.microsoft.com/office/drawing/2017/decorative" val="1"/>
              </a:ext>
            </a:extLst>
          </p:cNvPr>
          <p:cNvCxnSpPr>
            <a:cxnSpLocks/>
          </p:cNvCxnSpPr>
          <p:nvPr userDrawn="1"/>
        </p:nvCxnSpPr>
        <p:spPr>
          <a:xfrm>
            <a:off x="7348767" y="3976339"/>
            <a:ext cx="1896792"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550663F-B1F4-4E96-8DC2-13F83899DACC}"/>
              </a:ext>
              <a:ext uri="{C183D7F6-B498-43B3-948B-1728B52AA6E4}">
                <adec:decorative xmlns:adec="http://schemas.microsoft.com/office/drawing/2017/decorative" val="1"/>
              </a:ext>
            </a:extLst>
          </p:cNvPr>
          <p:cNvCxnSpPr>
            <a:cxnSpLocks/>
          </p:cNvCxnSpPr>
          <p:nvPr userDrawn="1"/>
        </p:nvCxnSpPr>
        <p:spPr>
          <a:xfrm>
            <a:off x="9552472" y="3976339"/>
            <a:ext cx="1896792"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031184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BC869EB-772D-48BE-809D-DDF70AA3BC2C}"/>
              </a:ext>
            </a:extLst>
          </p:cNvPr>
          <p:cNvSpPr>
            <a:spLocks noGrp="1"/>
          </p:cNvSpPr>
          <p:nvPr>
            <p:ph sz="quarter" idx="10"/>
          </p:nvPr>
        </p:nvSpPr>
        <p:spPr>
          <a:xfrm>
            <a:off x="776288" y="1260475"/>
            <a:ext cx="2354262" cy="17732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23E9BA1C-A8E1-4A97-9D5D-A6A8820B75F9}"/>
              </a:ext>
            </a:extLst>
          </p:cNvPr>
          <p:cNvSpPr>
            <a:spLocks noGrp="1"/>
          </p:cNvSpPr>
          <p:nvPr>
            <p:ph sz="quarter" idx="11"/>
          </p:nvPr>
        </p:nvSpPr>
        <p:spPr>
          <a:xfrm>
            <a:off x="3408363" y="1149350"/>
            <a:ext cx="2354262" cy="188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6D384D09-CCB6-41AB-9AD5-83BAC07F9288}"/>
              </a:ext>
            </a:extLst>
          </p:cNvPr>
          <p:cNvSpPr>
            <a:spLocks noGrp="1"/>
          </p:cNvSpPr>
          <p:nvPr>
            <p:ph sz="quarter" idx="12"/>
          </p:nvPr>
        </p:nvSpPr>
        <p:spPr>
          <a:xfrm>
            <a:off x="6096000" y="1149350"/>
            <a:ext cx="2798763" cy="2162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43A6E1DD-C128-4311-864B-39CA8E803502}"/>
              </a:ext>
            </a:extLst>
          </p:cNvPr>
          <p:cNvSpPr>
            <a:spLocks noGrp="1"/>
          </p:cNvSpPr>
          <p:nvPr>
            <p:ph sz="quarter" idx="13"/>
          </p:nvPr>
        </p:nvSpPr>
        <p:spPr>
          <a:xfrm>
            <a:off x="9228138" y="1427163"/>
            <a:ext cx="1814512" cy="1427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88601614-A777-4AE4-B166-14AE210A2B58}"/>
              </a:ext>
            </a:extLst>
          </p:cNvPr>
          <p:cNvSpPr>
            <a:spLocks noGrp="1"/>
          </p:cNvSpPr>
          <p:nvPr>
            <p:ph sz="quarter" idx="14"/>
          </p:nvPr>
        </p:nvSpPr>
        <p:spPr>
          <a:xfrm>
            <a:off x="776288" y="3589338"/>
            <a:ext cx="2133600"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6A311AC4-22E6-4B7A-BCBE-D52A542B7C6C}"/>
              </a:ext>
            </a:extLst>
          </p:cNvPr>
          <p:cNvSpPr>
            <a:spLocks noGrp="1"/>
          </p:cNvSpPr>
          <p:nvPr>
            <p:ph sz="quarter" idx="15"/>
          </p:nvPr>
        </p:nvSpPr>
        <p:spPr>
          <a:xfrm>
            <a:off x="3241675" y="3589338"/>
            <a:ext cx="2354263"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3E77FBF8-BC44-443A-897C-C2CEF2558E55}"/>
              </a:ext>
            </a:extLst>
          </p:cNvPr>
          <p:cNvSpPr>
            <a:spLocks noGrp="1"/>
          </p:cNvSpPr>
          <p:nvPr>
            <p:ph sz="quarter" idx="16"/>
          </p:nvPr>
        </p:nvSpPr>
        <p:spPr>
          <a:xfrm>
            <a:off x="5927725" y="3589338"/>
            <a:ext cx="1331913"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2E6CD42E-A7EB-410B-9684-EC73BD1F7FCE}"/>
              </a:ext>
            </a:extLst>
          </p:cNvPr>
          <p:cNvSpPr>
            <a:spLocks noGrp="1"/>
          </p:cNvSpPr>
          <p:nvPr>
            <p:ph sz="quarter" idx="17"/>
          </p:nvPr>
        </p:nvSpPr>
        <p:spPr>
          <a:xfrm>
            <a:off x="7772400" y="3589338"/>
            <a:ext cx="1606550"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a:extLst>
              <a:ext uri="{FF2B5EF4-FFF2-40B4-BE49-F238E27FC236}">
                <a16:creationId xmlns:a16="http://schemas.microsoft.com/office/drawing/2014/main" id="{21870386-D3DA-4498-8077-0488D41E3C00}"/>
              </a:ext>
              <a:ext uri="{C183D7F6-B498-43B3-948B-1728B52AA6E4}">
                <adec:decorative xmlns:adec="http://schemas.microsoft.com/office/drawing/2017/decorative" val="1"/>
              </a:ext>
            </a:extLst>
          </p:cNvPr>
          <p:cNvCxnSpPr>
            <a:cxnSpLocks/>
          </p:cNvCxnSpPr>
          <p:nvPr userDrawn="1"/>
        </p:nvCxnSpPr>
        <p:spPr>
          <a:xfrm>
            <a:off x="1021643" y="3344365"/>
            <a:ext cx="2791859"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48378FC-67DB-4113-AAD4-9DE6FBC70DE9}"/>
              </a:ext>
              <a:ext uri="{C183D7F6-B498-43B3-948B-1728B52AA6E4}">
                <adec:decorative xmlns:adec="http://schemas.microsoft.com/office/drawing/2017/decorative" val="1"/>
              </a:ext>
            </a:extLst>
          </p:cNvPr>
          <p:cNvCxnSpPr>
            <a:cxnSpLocks/>
          </p:cNvCxnSpPr>
          <p:nvPr userDrawn="1"/>
        </p:nvCxnSpPr>
        <p:spPr>
          <a:xfrm>
            <a:off x="4700071" y="3344365"/>
            <a:ext cx="2791859"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5485F5E-8336-4D67-8103-7FB3616B4915}"/>
              </a:ext>
              <a:ext uri="{C183D7F6-B498-43B3-948B-1728B52AA6E4}">
                <adec:decorative xmlns:adec="http://schemas.microsoft.com/office/drawing/2017/decorative" val="1"/>
              </a:ext>
            </a:extLst>
          </p:cNvPr>
          <p:cNvCxnSpPr>
            <a:cxnSpLocks/>
          </p:cNvCxnSpPr>
          <p:nvPr userDrawn="1"/>
        </p:nvCxnSpPr>
        <p:spPr>
          <a:xfrm>
            <a:off x="8380087" y="3344365"/>
            <a:ext cx="2791859"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999593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BC869EB-772D-48BE-809D-DDF70AA3BC2C}"/>
              </a:ext>
            </a:extLst>
          </p:cNvPr>
          <p:cNvSpPr>
            <a:spLocks noGrp="1"/>
          </p:cNvSpPr>
          <p:nvPr>
            <p:ph sz="quarter" idx="10"/>
          </p:nvPr>
        </p:nvSpPr>
        <p:spPr>
          <a:xfrm>
            <a:off x="776288" y="1260475"/>
            <a:ext cx="2354262" cy="17732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23E9BA1C-A8E1-4A97-9D5D-A6A8820B75F9}"/>
              </a:ext>
            </a:extLst>
          </p:cNvPr>
          <p:cNvSpPr>
            <a:spLocks noGrp="1"/>
          </p:cNvSpPr>
          <p:nvPr>
            <p:ph sz="quarter" idx="11"/>
          </p:nvPr>
        </p:nvSpPr>
        <p:spPr>
          <a:xfrm>
            <a:off x="3408363" y="1149350"/>
            <a:ext cx="2354262" cy="188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6D384D09-CCB6-41AB-9AD5-83BAC07F9288}"/>
              </a:ext>
            </a:extLst>
          </p:cNvPr>
          <p:cNvSpPr>
            <a:spLocks noGrp="1"/>
          </p:cNvSpPr>
          <p:nvPr>
            <p:ph sz="quarter" idx="12"/>
          </p:nvPr>
        </p:nvSpPr>
        <p:spPr>
          <a:xfrm>
            <a:off x="6096000" y="1149350"/>
            <a:ext cx="2798763" cy="2162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43A6E1DD-C128-4311-864B-39CA8E803502}"/>
              </a:ext>
            </a:extLst>
          </p:cNvPr>
          <p:cNvSpPr>
            <a:spLocks noGrp="1"/>
          </p:cNvSpPr>
          <p:nvPr>
            <p:ph sz="quarter" idx="13"/>
          </p:nvPr>
        </p:nvSpPr>
        <p:spPr>
          <a:xfrm>
            <a:off x="9228138" y="1427163"/>
            <a:ext cx="1814512" cy="1427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88601614-A777-4AE4-B166-14AE210A2B58}"/>
              </a:ext>
            </a:extLst>
          </p:cNvPr>
          <p:cNvSpPr>
            <a:spLocks noGrp="1"/>
          </p:cNvSpPr>
          <p:nvPr>
            <p:ph sz="quarter" idx="14"/>
          </p:nvPr>
        </p:nvSpPr>
        <p:spPr>
          <a:xfrm>
            <a:off x="776288" y="3589338"/>
            <a:ext cx="2133600"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6A311AC4-22E6-4B7A-BCBE-D52A542B7C6C}"/>
              </a:ext>
            </a:extLst>
          </p:cNvPr>
          <p:cNvSpPr>
            <a:spLocks noGrp="1"/>
          </p:cNvSpPr>
          <p:nvPr>
            <p:ph sz="quarter" idx="15"/>
          </p:nvPr>
        </p:nvSpPr>
        <p:spPr>
          <a:xfrm>
            <a:off x="3241675" y="3589338"/>
            <a:ext cx="2354263"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3E77FBF8-BC44-443A-897C-C2CEF2558E55}"/>
              </a:ext>
            </a:extLst>
          </p:cNvPr>
          <p:cNvSpPr>
            <a:spLocks noGrp="1"/>
          </p:cNvSpPr>
          <p:nvPr>
            <p:ph sz="quarter" idx="16"/>
          </p:nvPr>
        </p:nvSpPr>
        <p:spPr>
          <a:xfrm>
            <a:off x="5927725" y="3589338"/>
            <a:ext cx="1331913"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2E6CD42E-A7EB-410B-9684-EC73BD1F7FCE}"/>
              </a:ext>
            </a:extLst>
          </p:cNvPr>
          <p:cNvSpPr>
            <a:spLocks noGrp="1"/>
          </p:cNvSpPr>
          <p:nvPr>
            <p:ph sz="quarter" idx="17"/>
          </p:nvPr>
        </p:nvSpPr>
        <p:spPr>
          <a:xfrm>
            <a:off x="7772400" y="3589338"/>
            <a:ext cx="1606550"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C6D001A8-F18F-4AA1-BA3D-48A66842E2C8}"/>
              </a:ext>
            </a:extLst>
          </p:cNvPr>
          <p:cNvSpPr>
            <a:spLocks noGrp="1"/>
          </p:cNvSpPr>
          <p:nvPr>
            <p:ph sz="quarter" idx="18"/>
          </p:nvPr>
        </p:nvSpPr>
        <p:spPr>
          <a:xfrm>
            <a:off x="9615488" y="3589338"/>
            <a:ext cx="1606550"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7EF65010-6C2D-49A6-A76D-7CF0CFA18F64}"/>
              </a:ext>
            </a:extLst>
          </p:cNvPr>
          <p:cNvSpPr>
            <a:spLocks noGrp="1"/>
          </p:cNvSpPr>
          <p:nvPr>
            <p:ph sz="quarter" idx="19"/>
          </p:nvPr>
        </p:nvSpPr>
        <p:spPr>
          <a:xfrm>
            <a:off x="1122363" y="5334000"/>
            <a:ext cx="2008187" cy="65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AC13E760-6B4C-45FA-83F3-FBB7E79E8375}"/>
              </a:ext>
            </a:extLst>
          </p:cNvPr>
          <p:cNvSpPr>
            <a:spLocks noGrp="1"/>
          </p:cNvSpPr>
          <p:nvPr>
            <p:ph sz="quarter" idx="20"/>
          </p:nvPr>
        </p:nvSpPr>
        <p:spPr>
          <a:xfrm>
            <a:off x="3698875" y="5154613"/>
            <a:ext cx="1455738"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7" name="Straight Connector 16">
            <a:extLst>
              <a:ext uri="{FF2B5EF4-FFF2-40B4-BE49-F238E27FC236}">
                <a16:creationId xmlns:a16="http://schemas.microsoft.com/office/drawing/2014/main" id="{B5C446B2-10D5-46C8-8335-B2FB7BBCD536}"/>
              </a:ext>
              <a:ext uri="{C183D7F6-B498-43B3-948B-1728B52AA6E4}">
                <adec:decorative xmlns:adec="http://schemas.microsoft.com/office/drawing/2017/decorative" val="1"/>
              </a:ext>
            </a:extLst>
          </p:cNvPr>
          <p:cNvCxnSpPr>
            <a:cxnSpLocks/>
          </p:cNvCxnSpPr>
          <p:nvPr userDrawn="1"/>
        </p:nvCxnSpPr>
        <p:spPr>
          <a:xfrm>
            <a:off x="737656" y="3571605"/>
            <a:ext cx="1896792"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7D17CC2-BC6A-4BAC-9239-CA801BB1117E}"/>
              </a:ext>
              <a:ext uri="{C183D7F6-B498-43B3-948B-1728B52AA6E4}">
                <adec:decorative xmlns:adec="http://schemas.microsoft.com/office/drawing/2017/decorative" val="1"/>
              </a:ext>
            </a:extLst>
          </p:cNvPr>
          <p:cNvCxnSpPr>
            <a:cxnSpLocks/>
          </p:cNvCxnSpPr>
          <p:nvPr userDrawn="1"/>
        </p:nvCxnSpPr>
        <p:spPr>
          <a:xfrm>
            <a:off x="2941360" y="3571605"/>
            <a:ext cx="1896792"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FE23D57-22B1-4BEE-A7CF-2FDDEDA9E06D}"/>
              </a:ext>
              <a:ext uri="{C183D7F6-B498-43B3-948B-1728B52AA6E4}">
                <adec:decorative xmlns:adec="http://schemas.microsoft.com/office/drawing/2017/decorative" val="1"/>
              </a:ext>
            </a:extLst>
          </p:cNvPr>
          <p:cNvCxnSpPr>
            <a:cxnSpLocks/>
          </p:cNvCxnSpPr>
          <p:nvPr userDrawn="1"/>
        </p:nvCxnSpPr>
        <p:spPr>
          <a:xfrm>
            <a:off x="5145064" y="3571605"/>
            <a:ext cx="1896792"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9A03EAA-67B1-42DE-9335-3D18FADCB414}"/>
              </a:ext>
              <a:ext uri="{C183D7F6-B498-43B3-948B-1728B52AA6E4}">
                <adec:decorative xmlns:adec="http://schemas.microsoft.com/office/drawing/2017/decorative" val="1"/>
              </a:ext>
            </a:extLst>
          </p:cNvPr>
          <p:cNvCxnSpPr>
            <a:cxnSpLocks/>
          </p:cNvCxnSpPr>
          <p:nvPr userDrawn="1"/>
        </p:nvCxnSpPr>
        <p:spPr>
          <a:xfrm>
            <a:off x="7348767" y="3571605"/>
            <a:ext cx="1896792"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E84447F-B3A8-403F-B9D0-F91827872C14}"/>
              </a:ext>
              <a:ext uri="{C183D7F6-B498-43B3-948B-1728B52AA6E4}">
                <adec:decorative xmlns:adec="http://schemas.microsoft.com/office/drawing/2017/decorative" val="1"/>
              </a:ext>
            </a:extLst>
          </p:cNvPr>
          <p:cNvCxnSpPr>
            <a:cxnSpLocks/>
          </p:cNvCxnSpPr>
          <p:nvPr userDrawn="1"/>
        </p:nvCxnSpPr>
        <p:spPr>
          <a:xfrm>
            <a:off x="9552472" y="3571605"/>
            <a:ext cx="1896792"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038254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4" y="457201"/>
            <a:ext cx="5146331" cy="1107996"/>
          </a:xfrm>
        </p:spPr>
        <p:txBody>
          <a:bodyPr>
            <a:spAutoFit/>
          </a:bodyPr>
          <a:lstStyle/>
          <a:p>
            <a:r>
              <a:rPr lang="en-US" dirty="0"/>
              <a:t>Click to edit Master title style</a:t>
            </a:r>
          </a:p>
        </p:txBody>
      </p:sp>
      <p:sp>
        <p:nvSpPr>
          <p:cNvPr id="3" name="Text Placeholder 2"/>
          <p:cNvSpPr>
            <a:spLocks noGrp="1"/>
          </p:cNvSpPr>
          <p:nvPr>
            <p:ph type="body" sz="quarter" idx="10"/>
          </p:nvPr>
        </p:nvSpPr>
        <p:spPr>
          <a:xfrm>
            <a:off x="584201" y="1923178"/>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1"/>
            <a:ext cx="6096000" cy="430887"/>
          </a:xfrm>
        </p:spPr>
        <p:txBody>
          <a:bodyPr/>
          <a:lstStyle/>
          <a:p>
            <a:endParaRPr lang="en-US" dirty="0"/>
          </a:p>
        </p:txBody>
      </p:sp>
    </p:spTree>
    <p:extLst>
      <p:ext uri="{BB962C8B-B14F-4D97-AF65-F5344CB8AC3E}">
        <p14:creationId xmlns:p14="http://schemas.microsoft.com/office/powerpoint/2010/main" val="27363881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BC869EB-772D-48BE-809D-DDF70AA3BC2C}"/>
              </a:ext>
            </a:extLst>
          </p:cNvPr>
          <p:cNvSpPr>
            <a:spLocks noGrp="1"/>
          </p:cNvSpPr>
          <p:nvPr>
            <p:ph sz="quarter" idx="10"/>
          </p:nvPr>
        </p:nvSpPr>
        <p:spPr>
          <a:xfrm>
            <a:off x="776288" y="1260475"/>
            <a:ext cx="2354262" cy="17732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23E9BA1C-A8E1-4A97-9D5D-A6A8820B75F9}"/>
              </a:ext>
            </a:extLst>
          </p:cNvPr>
          <p:cNvSpPr>
            <a:spLocks noGrp="1"/>
          </p:cNvSpPr>
          <p:nvPr>
            <p:ph sz="quarter" idx="11"/>
          </p:nvPr>
        </p:nvSpPr>
        <p:spPr>
          <a:xfrm>
            <a:off x="3408363" y="1149350"/>
            <a:ext cx="2354262" cy="188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6D384D09-CCB6-41AB-9AD5-83BAC07F9288}"/>
              </a:ext>
            </a:extLst>
          </p:cNvPr>
          <p:cNvSpPr>
            <a:spLocks noGrp="1"/>
          </p:cNvSpPr>
          <p:nvPr>
            <p:ph sz="quarter" idx="12"/>
          </p:nvPr>
        </p:nvSpPr>
        <p:spPr>
          <a:xfrm>
            <a:off x="6096000" y="1149350"/>
            <a:ext cx="2798763" cy="2162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43A6E1DD-C128-4311-864B-39CA8E803502}"/>
              </a:ext>
            </a:extLst>
          </p:cNvPr>
          <p:cNvSpPr>
            <a:spLocks noGrp="1"/>
          </p:cNvSpPr>
          <p:nvPr>
            <p:ph sz="quarter" idx="13"/>
          </p:nvPr>
        </p:nvSpPr>
        <p:spPr>
          <a:xfrm>
            <a:off x="9228138" y="1427163"/>
            <a:ext cx="1814512" cy="1427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88601614-A777-4AE4-B166-14AE210A2B58}"/>
              </a:ext>
            </a:extLst>
          </p:cNvPr>
          <p:cNvSpPr>
            <a:spLocks noGrp="1"/>
          </p:cNvSpPr>
          <p:nvPr>
            <p:ph sz="quarter" idx="14"/>
          </p:nvPr>
        </p:nvSpPr>
        <p:spPr>
          <a:xfrm>
            <a:off x="776288" y="3589338"/>
            <a:ext cx="2133600"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6A311AC4-22E6-4B7A-BCBE-D52A542B7C6C}"/>
              </a:ext>
            </a:extLst>
          </p:cNvPr>
          <p:cNvSpPr>
            <a:spLocks noGrp="1"/>
          </p:cNvSpPr>
          <p:nvPr>
            <p:ph sz="quarter" idx="15"/>
          </p:nvPr>
        </p:nvSpPr>
        <p:spPr>
          <a:xfrm>
            <a:off x="3241675" y="3589338"/>
            <a:ext cx="2354263"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3E77FBF8-BC44-443A-897C-C2CEF2558E55}"/>
              </a:ext>
            </a:extLst>
          </p:cNvPr>
          <p:cNvSpPr>
            <a:spLocks noGrp="1"/>
          </p:cNvSpPr>
          <p:nvPr>
            <p:ph sz="quarter" idx="16"/>
          </p:nvPr>
        </p:nvSpPr>
        <p:spPr>
          <a:xfrm>
            <a:off x="5927725" y="3589338"/>
            <a:ext cx="1331913"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2E6CD42E-A7EB-410B-9684-EC73BD1F7FCE}"/>
              </a:ext>
            </a:extLst>
          </p:cNvPr>
          <p:cNvSpPr>
            <a:spLocks noGrp="1"/>
          </p:cNvSpPr>
          <p:nvPr>
            <p:ph sz="quarter" idx="17"/>
          </p:nvPr>
        </p:nvSpPr>
        <p:spPr>
          <a:xfrm>
            <a:off x="7772400" y="3589338"/>
            <a:ext cx="1606550"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a:extLst>
              <a:ext uri="{FF2B5EF4-FFF2-40B4-BE49-F238E27FC236}">
                <a16:creationId xmlns:a16="http://schemas.microsoft.com/office/drawing/2014/main" id="{8DAAADA5-2F5B-4828-8957-E244779E6696}"/>
              </a:ext>
              <a:ext uri="{C183D7F6-B498-43B3-948B-1728B52AA6E4}">
                <adec:decorative xmlns:adec="http://schemas.microsoft.com/office/drawing/2017/decorative" val="1"/>
              </a:ext>
            </a:extLst>
          </p:cNvPr>
          <p:cNvCxnSpPr>
            <a:cxnSpLocks/>
          </p:cNvCxnSpPr>
          <p:nvPr userDrawn="1"/>
        </p:nvCxnSpPr>
        <p:spPr>
          <a:xfrm>
            <a:off x="2788375" y="3951484"/>
            <a:ext cx="0" cy="2069728"/>
          </a:xfrm>
          <a:prstGeom prst="line">
            <a:avLst/>
          </a:prstGeom>
          <a:ln w="12700">
            <a:solidFill>
              <a:schemeClr val="accent4">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C1C1B17-FE93-4D06-B4B3-548D1246277B}"/>
              </a:ext>
              <a:ext uri="{C183D7F6-B498-43B3-948B-1728B52AA6E4}">
                <adec:decorative xmlns:adec="http://schemas.microsoft.com/office/drawing/2017/decorative" val="1"/>
              </a:ext>
            </a:extLst>
          </p:cNvPr>
          <p:cNvCxnSpPr>
            <a:cxnSpLocks/>
          </p:cNvCxnSpPr>
          <p:nvPr userDrawn="1"/>
        </p:nvCxnSpPr>
        <p:spPr>
          <a:xfrm>
            <a:off x="4993021" y="3951484"/>
            <a:ext cx="0" cy="2069728"/>
          </a:xfrm>
          <a:prstGeom prst="line">
            <a:avLst/>
          </a:prstGeom>
          <a:ln w="12700">
            <a:solidFill>
              <a:schemeClr val="accent4">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03D719A-D542-4B5C-88E8-078C28238C39}"/>
              </a:ext>
              <a:ext uri="{C183D7F6-B498-43B3-948B-1728B52AA6E4}">
                <adec:decorative xmlns:adec="http://schemas.microsoft.com/office/drawing/2017/decorative" val="1"/>
              </a:ext>
            </a:extLst>
          </p:cNvPr>
          <p:cNvCxnSpPr>
            <a:cxnSpLocks/>
          </p:cNvCxnSpPr>
          <p:nvPr userDrawn="1"/>
        </p:nvCxnSpPr>
        <p:spPr>
          <a:xfrm>
            <a:off x="7197667" y="3951484"/>
            <a:ext cx="0" cy="2069728"/>
          </a:xfrm>
          <a:prstGeom prst="line">
            <a:avLst/>
          </a:prstGeom>
          <a:ln w="12700">
            <a:solidFill>
              <a:schemeClr val="accent4">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74C98B8-7A82-4285-B44E-B3ECF3C1C577}"/>
              </a:ext>
              <a:ext uri="{C183D7F6-B498-43B3-948B-1728B52AA6E4}">
                <adec:decorative xmlns:adec="http://schemas.microsoft.com/office/drawing/2017/decorative" val="1"/>
              </a:ext>
            </a:extLst>
          </p:cNvPr>
          <p:cNvCxnSpPr>
            <a:cxnSpLocks/>
          </p:cNvCxnSpPr>
          <p:nvPr userDrawn="1"/>
        </p:nvCxnSpPr>
        <p:spPr>
          <a:xfrm>
            <a:off x="9402313" y="3951484"/>
            <a:ext cx="0" cy="2069728"/>
          </a:xfrm>
          <a:prstGeom prst="line">
            <a:avLst/>
          </a:prstGeom>
          <a:ln w="12700">
            <a:solidFill>
              <a:schemeClr val="accent4">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478020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91131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10907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858358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03433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762058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81226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76792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323342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888688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4" y="2875003"/>
            <a:ext cx="5146331" cy="1107996"/>
          </a:xfrm>
        </p:spPr>
        <p:txBody>
          <a:bodyPr anchor="ctr">
            <a:spAutoFit/>
          </a:bodyPr>
          <a:lstStyle>
            <a:lvl1pPr>
              <a:defRPr>
                <a:solidFill>
                  <a:schemeClr val="bg1"/>
                </a:solidFill>
              </a:defRPr>
            </a:lvl1pPr>
          </a:lstStyle>
          <a:p>
            <a:r>
              <a:rPr lang="en-US" dirty="0"/>
              <a:t>Click to edit Master title style</a:t>
            </a:r>
          </a:p>
        </p:txBody>
      </p:sp>
      <p:sp>
        <p:nvSpPr>
          <p:cNvPr id="3" name="Text Placeholder 2"/>
          <p:cNvSpPr>
            <a:spLocks noGrp="1"/>
          </p:cNvSpPr>
          <p:nvPr>
            <p:ph type="body" sz="quarter" idx="10"/>
          </p:nvPr>
        </p:nvSpPr>
        <p:spPr>
          <a:xfrm>
            <a:off x="6879772" y="2794982"/>
            <a:ext cx="4616560" cy="1268039"/>
          </a:xfrm>
        </p:spPr>
        <p:txBody>
          <a:bodyPr anchor="ctr"/>
          <a:lstStyle>
            <a:lvl1pPr marL="400041" indent="-400041">
              <a:spcBef>
                <a:spcPts val="1800"/>
              </a:spcBef>
              <a:defRPr sz="2000">
                <a:latin typeface="+mn-lt"/>
              </a:defRPr>
            </a:lvl1pPr>
            <a:lvl2pPr>
              <a:defRPr sz="1600"/>
            </a:lvl2pPr>
            <a:lvl3pPr>
              <a:defRPr sz="12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33496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40673826"/>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914330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2740577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79"/>
            <a:ext cx="11655840" cy="899665"/>
          </a:xfrm>
        </p:spPr>
        <p:txBody>
          <a:bodyPr/>
          <a:lstStyle>
            <a:lvl1pPr marL="0" algn="l" defTabSz="895691" rtl="0" eaLnBrk="1" latinLnBrk="0" hangingPunct="1">
              <a:spcBef>
                <a:spcPct val="0"/>
              </a:spcBef>
              <a:buNone/>
              <a:defRPr lang="en-US" sz="431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30450917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9495477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Web App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3601587" cy="1040285"/>
          </a:xfrm>
        </p:spPr>
        <p:txBody>
          <a:bodyPr wrap="square">
            <a:spAutoFit/>
          </a:bodyPr>
          <a:lstStyle>
            <a:lvl1pPr marL="0" indent="0">
              <a:lnSpc>
                <a:spcPct val="110000"/>
              </a:lnSpc>
              <a:spcBef>
                <a:spcPts val="1200"/>
              </a:spcBef>
              <a:buFont typeface="Arial" panose="020B0604020202020204" pitchFamily="34" charset="0"/>
              <a:buNone/>
              <a:defRPr sz="1400">
                <a:latin typeface="+mn-lt"/>
              </a:defRPr>
            </a:lvl1pPr>
            <a:lvl2pPr marL="228600" indent="0">
              <a:buFont typeface="Arial" panose="020B0604020202020204" pitchFamily="34" charset="0"/>
              <a:buNone/>
              <a:defRPr sz="1200"/>
            </a:lvl2pPr>
            <a:lvl3pPr marL="457200" indent="0">
              <a:buFont typeface="Arial" panose="020B0604020202020204" pitchFamily="34" charset="0"/>
              <a:buNone/>
              <a:defRPr sz="1050"/>
            </a:lvl3pPr>
            <a:lvl4pPr marL="685800" indent="0">
              <a:buFont typeface="Arial" panose="020B0604020202020204" pitchFamily="34" charset="0"/>
              <a:buNone/>
              <a:defRPr sz="1000"/>
            </a:lvl4pPr>
            <a:lvl5pPr marL="914400" indent="0">
              <a:buFont typeface="Arial" panose="020B0604020202020204" pitchFamily="34" charset="0"/>
              <a:buNone/>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5216" y="661651"/>
            <a:ext cx="11018520" cy="492443"/>
          </a:xfrm>
        </p:spPr>
        <p:txBody>
          <a:bodyPr/>
          <a:lstStyle>
            <a:lvl1pPr>
              <a:defRPr sz="3200"/>
            </a:lvl1pPr>
          </a:lstStyle>
          <a:p>
            <a:r>
              <a:rPr lang="en-US"/>
              <a:t>Click to edit Master title style</a:t>
            </a:r>
          </a:p>
        </p:txBody>
      </p:sp>
      <p:sp>
        <p:nvSpPr>
          <p:cNvPr id="7" name="Text Placeholder 6">
            <a:extLst>
              <a:ext uri="{FF2B5EF4-FFF2-40B4-BE49-F238E27FC236}">
                <a16:creationId xmlns:a16="http://schemas.microsoft.com/office/drawing/2014/main" id="{6695BE2A-CC4F-4F84-A653-84689603DFF2}"/>
              </a:ext>
            </a:extLst>
          </p:cNvPr>
          <p:cNvSpPr>
            <a:spLocks noGrp="1"/>
          </p:cNvSpPr>
          <p:nvPr>
            <p:ph type="body" sz="quarter" idx="11"/>
          </p:nvPr>
        </p:nvSpPr>
        <p:spPr>
          <a:xfrm>
            <a:off x="838200" y="408968"/>
            <a:ext cx="10765536" cy="246221"/>
          </a:xfrm>
        </p:spPr>
        <p:txBody>
          <a:bodyPr lIns="0" tIns="0" rIns="0" bIns="0"/>
          <a:lstStyle>
            <a:lvl1pPr marL="0" indent="0">
              <a:buNone/>
              <a:defRPr sz="1600" spc="-20" baseline="0">
                <a:solidFill>
                  <a:schemeClr val="accent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ext Placeholder 6">
            <a:extLst>
              <a:ext uri="{FF2B5EF4-FFF2-40B4-BE49-F238E27FC236}">
                <a16:creationId xmlns:a16="http://schemas.microsoft.com/office/drawing/2014/main" id="{83CFC764-9D93-445F-9A86-0821DA1C298F}"/>
              </a:ext>
            </a:extLst>
          </p:cNvPr>
          <p:cNvSpPr>
            <a:spLocks noGrp="1"/>
          </p:cNvSpPr>
          <p:nvPr>
            <p:ph type="body" sz="quarter" idx="12"/>
          </p:nvPr>
        </p:nvSpPr>
        <p:spPr>
          <a:xfrm>
            <a:off x="5000171" y="1731186"/>
            <a:ext cx="6603565" cy="184666"/>
          </a:xfrm>
        </p:spPr>
        <p:txBody>
          <a:bodyPr lIns="0" tIns="0" rIns="0" bIns="0"/>
          <a:lstStyle>
            <a:lvl1pPr marL="0" indent="0">
              <a:buNone/>
              <a:defRPr sz="1200">
                <a:solidFill>
                  <a:schemeClr val="accent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5C0B5745-C267-4D79-AA5B-7F7E6181B5B9}"/>
              </a:ext>
            </a:extLst>
          </p:cNvPr>
          <p:cNvSpPr>
            <a:spLocks noGrp="1"/>
          </p:cNvSpPr>
          <p:nvPr>
            <p:ph sz="quarter" idx="13"/>
          </p:nvPr>
        </p:nvSpPr>
        <p:spPr>
          <a:xfrm>
            <a:off x="3643313" y="3136900"/>
            <a:ext cx="2574925" cy="1195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14781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3_Web App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3601587" cy="1040285"/>
          </a:xfrm>
        </p:spPr>
        <p:txBody>
          <a:bodyPr wrap="square">
            <a:spAutoFit/>
          </a:bodyPr>
          <a:lstStyle>
            <a:lvl1pPr marL="0" indent="0">
              <a:lnSpc>
                <a:spcPct val="110000"/>
              </a:lnSpc>
              <a:spcBef>
                <a:spcPts val="1200"/>
              </a:spcBef>
              <a:buFont typeface="Arial" panose="020B0604020202020204" pitchFamily="34" charset="0"/>
              <a:buNone/>
              <a:defRPr sz="1400">
                <a:latin typeface="+mn-lt"/>
              </a:defRPr>
            </a:lvl1pPr>
            <a:lvl2pPr marL="228600" indent="0">
              <a:buFont typeface="Arial" panose="020B0604020202020204" pitchFamily="34" charset="0"/>
              <a:buNone/>
              <a:defRPr sz="1200"/>
            </a:lvl2pPr>
            <a:lvl3pPr marL="457200" indent="0">
              <a:buFont typeface="Arial" panose="020B0604020202020204" pitchFamily="34" charset="0"/>
              <a:buNone/>
              <a:defRPr sz="1050"/>
            </a:lvl3pPr>
            <a:lvl4pPr marL="685800" indent="0">
              <a:buFont typeface="Arial" panose="020B0604020202020204" pitchFamily="34" charset="0"/>
              <a:buNone/>
              <a:defRPr sz="1000"/>
            </a:lvl4pPr>
            <a:lvl5pPr marL="914400" indent="0">
              <a:buFont typeface="Arial" panose="020B0604020202020204" pitchFamily="34" charset="0"/>
              <a:buNone/>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5216" y="661651"/>
            <a:ext cx="11018520" cy="492443"/>
          </a:xfrm>
        </p:spPr>
        <p:txBody>
          <a:bodyPr/>
          <a:lstStyle>
            <a:lvl1pPr>
              <a:defRPr sz="3200"/>
            </a:lvl1pPr>
          </a:lstStyle>
          <a:p>
            <a:r>
              <a:rPr lang="en-US"/>
              <a:t>Click to edit Master title style</a:t>
            </a:r>
          </a:p>
        </p:txBody>
      </p:sp>
      <p:sp>
        <p:nvSpPr>
          <p:cNvPr id="7" name="Text Placeholder 6">
            <a:extLst>
              <a:ext uri="{FF2B5EF4-FFF2-40B4-BE49-F238E27FC236}">
                <a16:creationId xmlns:a16="http://schemas.microsoft.com/office/drawing/2014/main" id="{6695BE2A-CC4F-4F84-A653-84689603DFF2}"/>
              </a:ext>
            </a:extLst>
          </p:cNvPr>
          <p:cNvSpPr>
            <a:spLocks noGrp="1"/>
          </p:cNvSpPr>
          <p:nvPr>
            <p:ph type="body" sz="quarter" idx="11"/>
          </p:nvPr>
        </p:nvSpPr>
        <p:spPr>
          <a:xfrm>
            <a:off x="838200" y="408968"/>
            <a:ext cx="10765536" cy="246221"/>
          </a:xfrm>
        </p:spPr>
        <p:txBody>
          <a:bodyPr lIns="0" tIns="0" rIns="0" bIns="0"/>
          <a:lstStyle>
            <a:lvl1pPr marL="0" indent="0">
              <a:buNone/>
              <a:defRPr sz="1600" spc="-20" baseline="0">
                <a:solidFill>
                  <a:schemeClr val="accent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ext Placeholder 6">
            <a:extLst>
              <a:ext uri="{FF2B5EF4-FFF2-40B4-BE49-F238E27FC236}">
                <a16:creationId xmlns:a16="http://schemas.microsoft.com/office/drawing/2014/main" id="{83CFC764-9D93-445F-9A86-0821DA1C298F}"/>
              </a:ext>
            </a:extLst>
          </p:cNvPr>
          <p:cNvSpPr>
            <a:spLocks noGrp="1"/>
          </p:cNvSpPr>
          <p:nvPr>
            <p:ph type="body" sz="quarter" idx="12"/>
          </p:nvPr>
        </p:nvSpPr>
        <p:spPr>
          <a:xfrm>
            <a:off x="5000171" y="1731186"/>
            <a:ext cx="6603565" cy="184666"/>
          </a:xfrm>
        </p:spPr>
        <p:txBody>
          <a:bodyPr lIns="0" tIns="0" rIns="0" bIns="0"/>
          <a:lstStyle>
            <a:lvl1pPr marL="0" indent="0">
              <a:buNone/>
              <a:defRPr sz="1200">
                <a:solidFill>
                  <a:schemeClr val="accent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5C0B5745-C267-4D79-AA5B-7F7E6181B5B9}"/>
              </a:ext>
            </a:extLst>
          </p:cNvPr>
          <p:cNvSpPr>
            <a:spLocks noGrp="1"/>
          </p:cNvSpPr>
          <p:nvPr>
            <p:ph sz="quarter" idx="13"/>
          </p:nvPr>
        </p:nvSpPr>
        <p:spPr>
          <a:xfrm>
            <a:off x="3643313" y="3136900"/>
            <a:ext cx="2574925" cy="1195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16522690-85AC-4136-8B5B-093827DF89ED}"/>
              </a:ext>
            </a:extLst>
          </p:cNvPr>
          <p:cNvSpPr>
            <a:spLocks noGrp="1"/>
          </p:cNvSpPr>
          <p:nvPr>
            <p:ph sz="quarter" idx="14"/>
          </p:nvPr>
        </p:nvSpPr>
        <p:spPr>
          <a:xfrm>
            <a:off x="1195388" y="3614738"/>
            <a:ext cx="1689100" cy="717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FD84E695-958E-48A8-816B-B90B968CF2E1}"/>
              </a:ext>
            </a:extLst>
          </p:cNvPr>
          <p:cNvSpPr>
            <a:spLocks noGrp="1"/>
          </p:cNvSpPr>
          <p:nvPr>
            <p:ph sz="quarter" idx="15"/>
          </p:nvPr>
        </p:nvSpPr>
        <p:spPr>
          <a:xfrm>
            <a:off x="6096000" y="2476500"/>
            <a:ext cx="2189163" cy="66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12DE3457-B5A1-47D5-8F50-8B5D3B4889E5}"/>
              </a:ext>
            </a:extLst>
          </p:cNvPr>
          <p:cNvSpPr>
            <a:spLocks noGrp="1"/>
          </p:cNvSpPr>
          <p:nvPr>
            <p:ph sz="quarter" idx="16"/>
          </p:nvPr>
        </p:nvSpPr>
        <p:spPr>
          <a:xfrm>
            <a:off x="8496300" y="2097088"/>
            <a:ext cx="1506538" cy="674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B708E8C5-2944-48EF-ADC3-EF6B89AF222A}"/>
              </a:ext>
            </a:extLst>
          </p:cNvPr>
          <p:cNvSpPr>
            <a:spLocks noGrp="1"/>
          </p:cNvSpPr>
          <p:nvPr>
            <p:ph sz="quarter" idx="17"/>
          </p:nvPr>
        </p:nvSpPr>
        <p:spPr>
          <a:xfrm>
            <a:off x="9439275" y="3429000"/>
            <a:ext cx="1660525" cy="674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123255AD-BB2F-4B1B-9CD7-04979A438955}"/>
              </a:ext>
            </a:extLst>
          </p:cNvPr>
          <p:cNvSpPr>
            <a:spLocks noGrp="1"/>
          </p:cNvSpPr>
          <p:nvPr>
            <p:ph sz="quarter" idx="18"/>
          </p:nvPr>
        </p:nvSpPr>
        <p:spPr>
          <a:xfrm>
            <a:off x="5289550" y="4600575"/>
            <a:ext cx="2189163" cy="660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3623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_Web App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3601587" cy="1040285"/>
          </a:xfrm>
        </p:spPr>
        <p:txBody>
          <a:bodyPr wrap="square">
            <a:spAutoFit/>
          </a:bodyPr>
          <a:lstStyle>
            <a:lvl1pPr marL="0" indent="0">
              <a:lnSpc>
                <a:spcPct val="110000"/>
              </a:lnSpc>
              <a:spcBef>
                <a:spcPts val="1200"/>
              </a:spcBef>
              <a:buFont typeface="Arial" panose="020B0604020202020204" pitchFamily="34" charset="0"/>
              <a:buNone/>
              <a:defRPr sz="1400">
                <a:latin typeface="+mn-lt"/>
              </a:defRPr>
            </a:lvl1pPr>
            <a:lvl2pPr marL="228600" indent="0">
              <a:buFont typeface="Arial" panose="020B0604020202020204" pitchFamily="34" charset="0"/>
              <a:buNone/>
              <a:defRPr sz="1200"/>
            </a:lvl2pPr>
            <a:lvl3pPr marL="457200" indent="0">
              <a:buFont typeface="Arial" panose="020B0604020202020204" pitchFamily="34" charset="0"/>
              <a:buNone/>
              <a:defRPr sz="1050"/>
            </a:lvl3pPr>
            <a:lvl4pPr marL="685800" indent="0">
              <a:buFont typeface="Arial" panose="020B0604020202020204" pitchFamily="34" charset="0"/>
              <a:buNone/>
              <a:defRPr sz="1000"/>
            </a:lvl4pPr>
            <a:lvl5pPr marL="914400" indent="0">
              <a:buFont typeface="Arial" panose="020B0604020202020204" pitchFamily="34" charset="0"/>
              <a:buNone/>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5216" y="661651"/>
            <a:ext cx="11018520" cy="492443"/>
          </a:xfrm>
        </p:spPr>
        <p:txBody>
          <a:bodyPr/>
          <a:lstStyle>
            <a:lvl1pPr>
              <a:defRPr sz="3200"/>
            </a:lvl1pPr>
          </a:lstStyle>
          <a:p>
            <a:r>
              <a:rPr lang="en-US"/>
              <a:t>Click to edit Master title style</a:t>
            </a:r>
          </a:p>
        </p:txBody>
      </p:sp>
      <p:sp>
        <p:nvSpPr>
          <p:cNvPr id="7" name="Text Placeholder 6">
            <a:extLst>
              <a:ext uri="{FF2B5EF4-FFF2-40B4-BE49-F238E27FC236}">
                <a16:creationId xmlns:a16="http://schemas.microsoft.com/office/drawing/2014/main" id="{6695BE2A-CC4F-4F84-A653-84689603DFF2}"/>
              </a:ext>
            </a:extLst>
          </p:cNvPr>
          <p:cNvSpPr>
            <a:spLocks noGrp="1"/>
          </p:cNvSpPr>
          <p:nvPr>
            <p:ph type="body" sz="quarter" idx="11"/>
          </p:nvPr>
        </p:nvSpPr>
        <p:spPr>
          <a:xfrm>
            <a:off x="838200" y="408968"/>
            <a:ext cx="10765536" cy="246221"/>
          </a:xfrm>
        </p:spPr>
        <p:txBody>
          <a:bodyPr lIns="0" tIns="0" rIns="0" bIns="0"/>
          <a:lstStyle>
            <a:lvl1pPr marL="0" indent="0">
              <a:buNone/>
              <a:defRPr sz="1600" spc="-20" baseline="0">
                <a:solidFill>
                  <a:schemeClr val="accent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ext Placeholder 6">
            <a:extLst>
              <a:ext uri="{FF2B5EF4-FFF2-40B4-BE49-F238E27FC236}">
                <a16:creationId xmlns:a16="http://schemas.microsoft.com/office/drawing/2014/main" id="{83CFC764-9D93-445F-9A86-0821DA1C298F}"/>
              </a:ext>
            </a:extLst>
          </p:cNvPr>
          <p:cNvSpPr>
            <a:spLocks noGrp="1"/>
          </p:cNvSpPr>
          <p:nvPr>
            <p:ph type="body" sz="quarter" idx="12"/>
          </p:nvPr>
        </p:nvSpPr>
        <p:spPr>
          <a:xfrm>
            <a:off x="5000171" y="1731186"/>
            <a:ext cx="6603565" cy="184666"/>
          </a:xfrm>
        </p:spPr>
        <p:txBody>
          <a:bodyPr lIns="0" tIns="0" rIns="0" bIns="0"/>
          <a:lstStyle>
            <a:lvl1pPr marL="0" indent="0">
              <a:buNone/>
              <a:defRPr sz="1200">
                <a:solidFill>
                  <a:schemeClr val="accent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5C0B5745-C267-4D79-AA5B-7F7E6181B5B9}"/>
              </a:ext>
            </a:extLst>
          </p:cNvPr>
          <p:cNvSpPr>
            <a:spLocks noGrp="1"/>
          </p:cNvSpPr>
          <p:nvPr>
            <p:ph sz="quarter" idx="13"/>
          </p:nvPr>
        </p:nvSpPr>
        <p:spPr>
          <a:xfrm>
            <a:off x="3643313" y="3136900"/>
            <a:ext cx="2574925" cy="1195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F3D9F866-17BA-4802-A6FE-1D5A885CE9F1}"/>
              </a:ext>
              <a:ext uri="{C183D7F6-B498-43B3-948B-1728B52AA6E4}">
                <adec:decorative xmlns:adec="http://schemas.microsoft.com/office/drawing/2017/decorative" val="1"/>
              </a:ext>
            </a:extLst>
          </p:cNvPr>
          <p:cNvCxnSpPr>
            <a:cxnSpLocks/>
          </p:cNvCxnSpPr>
          <p:nvPr userDrawn="1"/>
        </p:nvCxnSpPr>
        <p:spPr>
          <a:xfrm>
            <a:off x="1994343" y="5668728"/>
            <a:ext cx="0" cy="54864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64940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Web App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3601587" cy="1040285"/>
          </a:xfrm>
        </p:spPr>
        <p:txBody>
          <a:bodyPr wrap="square">
            <a:spAutoFit/>
          </a:bodyPr>
          <a:lstStyle>
            <a:lvl1pPr marL="0" indent="0">
              <a:lnSpc>
                <a:spcPct val="110000"/>
              </a:lnSpc>
              <a:spcBef>
                <a:spcPts val="1200"/>
              </a:spcBef>
              <a:buFont typeface="Arial" panose="020B0604020202020204" pitchFamily="34" charset="0"/>
              <a:buNone/>
              <a:defRPr sz="1400">
                <a:latin typeface="+mn-lt"/>
              </a:defRPr>
            </a:lvl1pPr>
            <a:lvl2pPr marL="228600" indent="0">
              <a:buFont typeface="Arial" panose="020B0604020202020204" pitchFamily="34" charset="0"/>
              <a:buNone/>
              <a:defRPr sz="1200"/>
            </a:lvl2pPr>
            <a:lvl3pPr marL="457200" indent="0">
              <a:buFont typeface="Arial" panose="020B0604020202020204" pitchFamily="34" charset="0"/>
              <a:buNone/>
              <a:defRPr sz="1050"/>
            </a:lvl3pPr>
            <a:lvl4pPr marL="685800" indent="0">
              <a:buFont typeface="Arial" panose="020B0604020202020204" pitchFamily="34" charset="0"/>
              <a:buNone/>
              <a:defRPr sz="1000"/>
            </a:lvl4pPr>
            <a:lvl5pPr marL="914400" indent="0">
              <a:buFont typeface="Arial" panose="020B0604020202020204" pitchFamily="34" charset="0"/>
              <a:buNone/>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5216" y="661651"/>
            <a:ext cx="11018520" cy="492443"/>
          </a:xfrm>
        </p:spPr>
        <p:txBody>
          <a:bodyPr/>
          <a:lstStyle>
            <a:lvl1pPr>
              <a:defRPr sz="3200"/>
            </a:lvl1pPr>
          </a:lstStyle>
          <a:p>
            <a:r>
              <a:rPr lang="en-US"/>
              <a:t>Click to edit Master title style</a:t>
            </a:r>
          </a:p>
        </p:txBody>
      </p:sp>
      <p:sp>
        <p:nvSpPr>
          <p:cNvPr id="7" name="Text Placeholder 6">
            <a:extLst>
              <a:ext uri="{FF2B5EF4-FFF2-40B4-BE49-F238E27FC236}">
                <a16:creationId xmlns:a16="http://schemas.microsoft.com/office/drawing/2014/main" id="{6695BE2A-CC4F-4F84-A653-84689603DFF2}"/>
              </a:ext>
            </a:extLst>
          </p:cNvPr>
          <p:cNvSpPr>
            <a:spLocks noGrp="1"/>
          </p:cNvSpPr>
          <p:nvPr>
            <p:ph type="body" sz="quarter" idx="11"/>
          </p:nvPr>
        </p:nvSpPr>
        <p:spPr>
          <a:xfrm>
            <a:off x="838200" y="408968"/>
            <a:ext cx="10765536" cy="246221"/>
          </a:xfrm>
        </p:spPr>
        <p:txBody>
          <a:bodyPr lIns="0" tIns="0" rIns="0" bIns="0"/>
          <a:lstStyle>
            <a:lvl1pPr marL="0" indent="0">
              <a:buNone/>
              <a:defRPr sz="1600" spc="-20" baseline="0">
                <a:solidFill>
                  <a:schemeClr val="accent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ext Placeholder 6">
            <a:extLst>
              <a:ext uri="{FF2B5EF4-FFF2-40B4-BE49-F238E27FC236}">
                <a16:creationId xmlns:a16="http://schemas.microsoft.com/office/drawing/2014/main" id="{83CFC764-9D93-445F-9A86-0821DA1C298F}"/>
              </a:ext>
            </a:extLst>
          </p:cNvPr>
          <p:cNvSpPr>
            <a:spLocks noGrp="1"/>
          </p:cNvSpPr>
          <p:nvPr>
            <p:ph type="body" sz="quarter" idx="12"/>
          </p:nvPr>
        </p:nvSpPr>
        <p:spPr>
          <a:xfrm>
            <a:off x="5000171" y="1731186"/>
            <a:ext cx="6603565" cy="184666"/>
          </a:xfrm>
        </p:spPr>
        <p:txBody>
          <a:bodyPr lIns="0" tIns="0" rIns="0" bIns="0"/>
          <a:lstStyle>
            <a:lvl1pPr marL="0" indent="0">
              <a:buNone/>
              <a:defRPr sz="1200">
                <a:solidFill>
                  <a:schemeClr val="accent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517FBCAA-7784-4322-9736-E19CBC6D39F4}"/>
              </a:ext>
            </a:extLst>
          </p:cNvPr>
          <p:cNvSpPr>
            <a:spLocks noGrp="1"/>
          </p:cNvSpPr>
          <p:nvPr>
            <p:ph sz="quarter" idx="13"/>
          </p:nvPr>
        </p:nvSpPr>
        <p:spPr>
          <a:xfrm>
            <a:off x="2166938" y="3429000"/>
            <a:ext cx="2405062" cy="1039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675B9AEE-596B-4298-A362-4DCC216CD891}"/>
              </a:ext>
            </a:extLst>
          </p:cNvPr>
          <p:cNvSpPr>
            <a:spLocks noGrp="1"/>
          </p:cNvSpPr>
          <p:nvPr>
            <p:ph sz="quarter" idx="14"/>
          </p:nvPr>
        </p:nvSpPr>
        <p:spPr>
          <a:xfrm>
            <a:off x="5303838" y="3067050"/>
            <a:ext cx="2095500" cy="844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0FE24DA9-4CF0-4F27-BE7C-5A4BAB73715C}"/>
              </a:ext>
              <a:ext uri="{C183D7F6-B498-43B3-948B-1728B52AA6E4}">
                <adec:decorative xmlns:adec="http://schemas.microsoft.com/office/drawing/2017/decorative" val="1"/>
              </a:ext>
            </a:extLst>
          </p:cNvPr>
          <p:cNvCxnSpPr>
            <a:cxnSpLocks/>
          </p:cNvCxnSpPr>
          <p:nvPr userDrawn="1"/>
        </p:nvCxnSpPr>
        <p:spPr>
          <a:xfrm>
            <a:off x="1994343" y="5668728"/>
            <a:ext cx="0" cy="54864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89499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53DE7A-E8BD-4F76-A713-09FD65686A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C5E679CE-87CD-406F-B0AD-0EE45A951D14}"/>
              </a:ext>
            </a:extLst>
          </p:cNvPr>
          <p:cNvSpPr>
            <a:spLocks noGrp="1"/>
          </p:cNvSpPr>
          <p:nvPr>
            <p:ph type="title"/>
          </p:nvPr>
        </p:nvSpPr>
        <p:spPr/>
        <p:txBody>
          <a:bodyPr/>
          <a:lstStyle/>
          <a:p>
            <a:r>
              <a:rPr lang="en-US"/>
              <a:t>Click to edit Master title style</a:t>
            </a:r>
          </a:p>
        </p:txBody>
      </p:sp>
      <p:sp>
        <p:nvSpPr>
          <p:cNvPr id="4" name="Rectangle 3">
            <a:extLst>
              <a:ext uri="{FF2B5EF4-FFF2-40B4-BE49-F238E27FC236}">
                <a16:creationId xmlns:a16="http://schemas.microsoft.com/office/drawing/2014/main" id="{DE00F765-1647-4F4B-9B87-ADA5334DFE1B}"/>
              </a:ext>
              <a:ext uri="{C183D7F6-B498-43B3-948B-1728B52AA6E4}">
                <adec:decorative xmlns:adec="http://schemas.microsoft.com/office/drawing/2017/decorative" val="1"/>
              </a:ext>
            </a:extLst>
          </p:cNvPr>
          <p:cNvSpPr/>
          <p:nvPr userDrawn="1"/>
        </p:nvSpPr>
        <p:spPr bwMode="auto">
          <a:xfrm>
            <a:off x="7089926" y="0"/>
            <a:ext cx="510207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05864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57875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53DE7A-E8BD-4F76-A713-09FD65686A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C5E679CE-87CD-406F-B0AD-0EE45A951D14}"/>
              </a:ext>
            </a:extLst>
          </p:cNvPr>
          <p:cNvSpPr>
            <a:spLocks noGrp="1"/>
          </p:cNvSpPr>
          <p:nvPr>
            <p:ph type="title"/>
          </p:nvPr>
        </p:nvSpPr>
        <p:spPr/>
        <p:txBody>
          <a:bodyPr/>
          <a:lstStyle/>
          <a:p>
            <a:r>
              <a:rPr lang="en-US"/>
              <a:t>Click to edit Master title style</a:t>
            </a:r>
          </a:p>
        </p:txBody>
      </p:sp>
      <p:sp>
        <p:nvSpPr>
          <p:cNvPr id="4" name="Rectangle 3">
            <a:extLst>
              <a:ext uri="{FF2B5EF4-FFF2-40B4-BE49-F238E27FC236}">
                <a16:creationId xmlns:a16="http://schemas.microsoft.com/office/drawing/2014/main" id="{D0A126FE-F294-4291-893D-7990C69E2E3B}"/>
              </a:ext>
              <a:ext uri="{C183D7F6-B498-43B3-948B-1728B52AA6E4}">
                <adec:decorative xmlns:adec="http://schemas.microsoft.com/office/drawing/2017/decorative" val="1"/>
              </a:ext>
            </a:extLst>
          </p:cNvPr>
          <p:cNvSpPr/>
          <p:nvPr userDrawn="1"/>
        </p:nvSpPr>
        <p:spPr bwMode="auto">
          <a:xfrm>
            <a:off x="7089926" y="0"/>
            <a:ext cx="510207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8035478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53DE7A-E8BD-4F76-A713-09FD65686A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C5E679CE-87CD-406F-B0AD-0EE45A951D14}"/>
              </a:ext>
            </a:extLst>
          </p:cNvPr>
          <p:cNvSpPr>
            <a:spLocks noGrp="1"/>
          </p:cNvSpPr>
          <p:nvPr>
            <p:ph type="title"/>
          </p:nvPr>
        </p:nvSpPr>
        <p:spPr/>
        <p:txBody>
          <a:bodyPr/>
          <a:lstStyle/>
          <a:p>
            <a:r>
              <a:rPr lang="en-US"/>
              <a:t>Click to edit Master title style</a:t>
            </a:r>
          </a:p>
        </p:txBody>
      </p:sp>
      <p:sp>
        <p:nvSpPr>
          <p:cNvPr id="4" name="Rectangle 3">
            <a:extLst>
              <a:ext uri="{FF2B5EF4-FFF2-40B4-BE49-F238E27FC236}">
                <a16:creationId xmlns:a16="http://schemas.microsoft.com/office/drawing/2014/main" id="{1AA8E560-8BE7-4DCB-87D5-08CFCB67020B}"/>
              </a:ext>
              <a:ext uri="{C183D7F6-B498-43B3-948B-1728B52AA6E4}">
                <adec:decorative xmlns:adec="http://schemas.microsoft.com/office/drawing/2017/decorative" val="1"/>
              </a:ext>
            </a:extLst>
          </p:cNvPr>
          <p:cNvSpPr/>
          <p:nvPr userDrawn="1"/>
        </p:nvSpPr>
        <p:spPr bwMode="auto">
          <a:xfrm>
            <a:off x="7089926" y="0"/>
            <a:ext cx="510207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3270380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23779981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pic>
        <p:nvPicPr>
          <p:cNvPr id="4" name="Picture 3" descr="A group of people in an office&#10;&#10;Description automatically generated with medium confidence">
            <a:extLst>
              <a:ext uri="{FF2B5EF4-FFF2-40B4-BE49-F238E27FC236}">
                <a16:creationId xmlns:a16="http://schemas.microsoft.com/office/drawing/2014/main" id="{694C6E52-7E0A-3D18-3DCD-0227ED9BBC8E}"/>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8011" r="15416"/>
          <a:stretch/>
        </p:blipFill>
        <p:spPr>
          <a:xfrm>
            <a:off x="5343524" y="0"/>
            <a:ext cx="6848475" cy="6858000"/>
          </a:xfrm>
          <a:prstGeom prst="rect">
            <a:avLst/>
          </a:prstGeom>
        </p:spPr>
      </p:pic>
    </p:spTree>
    <p:extLst>
      <p:ext uri="{BB962C8B-B14F-4D97-AF65-F5344CB8AC3E}">
        <p14:creationId xmlns:p14="http://schemas.microsoft.com/office/powerpoint/2010/main" val="4090524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55469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82407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7417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00572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31317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07077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92764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62931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267695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6565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684513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201741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496252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5928599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9753445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4084983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21976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560644"/>
            <a:ext cx="4898137" cy="1239123"/>
          </a:xfrm>
        </p:spPr>
        <p:txBody>
          <a:bodyPr wrap="square">
            <a:spAutoFit/>
          </a:bodyPr>
          <a:lstStyle>
            <a:lvl1pPr marL="0" indent="0">
              <a:lnSpc>
                <a:spcPct val="110000"/>
              </a:lnSpc>
              <a:spcBef>
                <a:spcPts val="1200"/>
              </a:spcBef>
              <a:buNone/>
              <a:defRPr sz="1800">
                <a:latin typeface="+mn-lt"/>
              </a:defRPr>
            </a:lvl1pPr>
            <a:lvl2pPr marL="228594" indent="0">
              <a:buNone/>
              <a:defRPr sz="1600"/>
            </a:lvl2pPr>
            <a:lvl3pPr marL="457189" indent="0">
              <a:buNone/>
              <a:defRPr sz="1200"/>
            </a:lvl3pPr>
            <a:lvl4pPr marL="685783" indent="0">
              <a:buNone/>
              <a:defRPr sz="1100"/>
            </a:lvl4pPr>
            <a:lvl5pPr marL="914377" indent="0">
              <a:buNone/>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83056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0686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0003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663222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1922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35708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869732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32254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816389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34743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79322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68">
          <p15:clr>
            <a:srgbClr val="FBAE40"/>
          </p15:clr>
        </p15:guide>
        <p15:guide id="32" orient="horz" pos="355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alf phot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2F6E38-3824-48BC-A9EC-2254A8A734FE}"/>
              </a:ext>
            </a:extLst>
          </p:cNvPr>
          <p:cNvSpPr/>
          <p:nvPr userDrawn="1"/>
        </p:nvSpPr>
        <p:spPr bwMode="auto">
          <a:xfrm>
            <a:off x="0" y="0"/>
            <a:ext cx="6091238" cy="68580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Picture Placeholder 5">
            <a:extLst>
              <a:ext uri="{FF2B5EF4-FFF2-40B4-BE49-F238E27FC236}">
                <a16:creationId xmlns:a16="http://schemas.microsoft.com/office/drawing/2014/main" id="{F21779E6-0990-4309-B89D-4F74AFB21E49}"/>
              </a:ext>
            </a:extLst>
          </p:cNvPr>
          <p:cNvSpPr>
            <a:spLocks noGrp="1"/>
          </p:cNvSpPr>
          <p:nvPr>
            <p:ph type="pic" sz="quarter" idx="10"/>
          </p:nvPr>
        </p:nvSpPr>
        <p:spPr>
          <a:xfrm>
            <a:off x="0" y="0"/>
            <a:ext cx="6091238" cy="735123"/>
          </a:xfrm>
        </p:spPr>
        <p:txBody>
          <a:bodyPr/>
          <a:lstStyle/>
          <a:p>
            <a:endParaRPr lang="en-US" dirty="0"/>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480583" y="2784409"/>
            <a:ext cx="5130074" cy="1289183"/>
          </a:xfrm>
        </p:spPr>
        <p:txBody>
          <a:bodyPr vert="horz" wrap="square" lIns="146304" tIns="91440" rIns="146304" bIns="91440" rtlCol="0" anchor="ctr" anchorCtr="0">
            <a:spAutoFit/>
          </a:bodyPr>
          <a:lstStyle>
            <a:lvl1pPr>
              <a:defRPr lang="en-US" sz="3600" kern="1200" cap="all" spc="300" dirty="0">
                <a:solidFill>
                  <a:schemeClr val="bg1"/>
                </a:solidFill>
                <a:latin typeface="Segoe UI Semilight" charset="0"/>
                <a:ea typeface="Segoe UI Semilight" charset="0"/>
                <a:cs typeface="Segoe UI Semilight" charset="0"/>
              </a:defRPr>
            </a:lvl1pPr>
          </a:lstStyle>
          <a:p>
            <a:pPr marL="0" lvl="0">
              <a:lnSpc>
                <a:spcPct val="100000"/>
              </a:lnSpc>
            </a:pPr>
            <a:r>
              <a:rPr lang="en-US"/>
              <a:t>Click to edit Master title style</a:t>
            </a:r>
          </a:p>
        </p:txBody>
      </p:sp>
    </p:spTree>
    <p:extLst>
      <p:ext uri="{BB962C8B-B14F-4D97-AF65-F5344CB8AC3E}">
        <p14:creationId xmlns:p14="http://schemas.microsoft.com/office/powerpoint/2010/main" val="20005304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0065570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61387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29379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51133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7559993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32470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40531120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78D7"/>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179A190-33F6-4F9D-B479-94B17CE211BD}"/>
              </a:ext>
            </a:extLst>
          </p:cNvPr>
          <p:cNvGrpSpPr/>
          <p:nvPr userDrawn="1"/>
        </p:nvGrpSpPr>
        <p:grpSpPr>
          <a:xfrm>
            <a:off x="436378" y="6431031"/>
            <a:ext cx="11326085" cy="95058"/>
            <a:chOff x="445128" y="6559056"/>
            <a:chExt cx="11553197" cy="96950"/>
          </a:xfrm>
        </p:grpSpPr>
        <p:sp>
          <p:nvSpPr>
            <p:cNvPr id="18" name="TextBox 17">
              <a:extLst>
                <a:ext uri="{FF2B5EF4-FFF2-40B4-BE49-F238E27FC236}">
                  <a16:creationId xmlns:a16="http://schemas.microsoft.com/office/drawing/2014/main" id="{A0EF24CA-8CC2-49A4-81B9-654BB60104F7}"/>
                </a:ext>
              </a:extLst>
            </p:cNvPr>
            <p:cNvSpPr txBox="1"/>
            <p:nvPr userDrawn="1"/>
          </p:nvSpPr>
          <p:spPr>
            <a:xfrm>
              <a:off x="445128" y="6559056"/>
              <a:ext cx="984244" cy="96950"/>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686" b="0" i="0" u="none" strike="noStrike" kern="0" cap="none" spc="0" normalizeH="0" baseline="0" noProof="0">
                  <a:ln>
                    <a:noFill/>
                  </a:ln>
                  <a:solidFill>
                    <a:srgbClr val="FFFFFF"/>
                  </a:solidFill>
                  <a:effectLst/>
                  <a:uLnTx/>
                  <a:uFillTx/>
                  <a:latin typeface="Segoe UI"/>
                </a:rPr>
                <a:t>© Microsoft Corporation</a:t>
              </a:r>
              <a:endParaRPr kumimoji="0" lang="en-US" sz="784" b="0" i="0" u="none" strike="noStrike" kern="0" cap="none" spc="0" normalizeH="0" baseline="0" noProof="0">
                <a:ln>
                  <a:noFill/>
                </a:ln>
                <a:solidFill>
                  <a:srgbClr val="FFFFFF"/>
                </a:solidFill>
                <a:effectLst/>
                <a:uLnTx/>
                <a:uFillTx/>
                <a:latin typeface="Segoe UI"/>
              </a:endParaRPr>
            </a:p>
          </p:txBody>
        </p:sp>
        <p:sp>
          <p:nvSpPr>
            <p:cNvPr id="19" name="Freeform: Shape 18">
              <a:extLst>
                <a:ext uri="{FF2B5EF4-FFF2-40B4-BE49-F238E27FC236}">
                  <a16:creationId xmlns:a16="http://schemas.microsoft.com/office/drawing/2014/main" id="{EBCDEF6F-572B-4F96-B35F-26CD343592E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483274874"/>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6A9B387-152F-1A2F-7F94-26CDAB18ECDB}"/>
              </a:ext>
            </a:extLst>
          </p:cNvPr>
          <p:cNvSpPr txBox="1">
            <a:spLocks/>
          </p:cNvSpPr>
          <p:nvPr userDrawn="1"/>
        </p:nvSpPr>
        <p:spPr>
          <a:xfrm>
            <a:off x="8168980" y="3201255"/>
            <a:ext cx="3199543" cy="455490"/>
          </a:xfrm>
          <a:prstGeom prst="rect">
            <a:avLst/>
          </a:prstGeom>
          <a:noFill/>
        </p:spPr>
        <p:txBody>
          <a:bodyPr vert="horz" wrap="square" lIns="0" tIns="0" rIns="0" bIns="0" rtlCol="0" anchor="t" anchorCtr="0">
            <a:spAutoFit/>
          </a:bodyPr>
          <a:lstStyle>
            <a:lvl1pPr algn="r" defTabSz="932742" rtl="0" eaLnBrk="1" latinLnBrk="0" hangingPunct="1">
              <a:lnSpc>
                <a:spcPct val="100000"/>
              </a:lnSpc>
              <a:spcBef>
                <a:spcPct val="0"/>
              </a:spcBef>
              <a:spcAft>
                <a:spcPts val="1273"/>
              </a:spcAft>
              <a:buNone/>
              <a:defRPr lang="en-US" sz="2549" b="0" kern="1200" cap="none" spc="-49" baseline="0">
                <a:ln w="3175">
                  <a:noFill/>
                </a:ln>
                <a:solidFill>
                  <a:schemeClr val="bg1"/>
                </a:soli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1273"/>
              </a:spcAft>
              <a:buClrTx/>
              <a:buSzTx/>
              <a:buFontTx/>
              <a:buNone/>
              <a:tabLst/>
              <a:defRPr/>
            </a:pPr>
            <a:r>
              <a:rPr kumimoji="0" lang="en-US" sz="2549" b="0" i="0" u="none" strike="noStrike" kern="1200" cap="none" spc="-49" normalizeH="0" baseline="0" noProof="0">
                <a:ln w="3175">
                  <a:noFill/>
                </a:ln>
                <a:solidFill>
                  <a:sysClr val="window" lastClr="FFFFFF"/>
                </a:solidFill>
                <a:effectLst/>
                <a:uLnTx/>
                <a:uFillTx/>
                <a:latin typeface="Segoe UI Semibold"/>
                <a:ea typeface="+mn-ea"/>
                <a:cs typeface="Segoe UI" pitchFamily="34" charset="0"/>
              </a:rPr>
              <a:t>Thank you.</a:t>
            </a:r>
          </a:p>
        </p:txBody>
      </p:sp>
      <p:pic>
        <p:nvPicPr>
          <p:cNvPr id="9" name="Picture 8" descr="Isometric graphic that illustrates Windows Server and SQL Server data moving to the cloud. There are also icons representing cost, efficiency, security, and innovation.">
            <a:extLst>
              <a:ext uri="{FF2B5EF4-FFF2-40B4-BE49-F238E27FC236}">
                <a16:creationId xmlns:a16="http://schemas.microsoft.com/office/drawing/2014/main" id="{B9F452D4-E722-5B27-7561-210402BAA99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434"/>
          <a:stretch/>
        </p:blipFill>
        <p:spPr>
          <a:xfrm>
            <a:off x="0" y="2"/>
            <a:ext cx="7012356" cy="6857999"/>
          </a:xfrm>
          <a:prstGeom prst="rect">
            <a:avLst/>
          </a:prstGeom>
        </p:spPr>
      </p:pic>
      <p:pic>
        <p:nvPicPr>
          <p:cNvPr id="10" name="Picture 9" descr="Microsoft Azure logo">
            <a:extLst>
              <a:ext uri="{FF2B5EF4-FFF2-40B4-BE49-F238E27FC236}">
                <a16:creationId xmlns:a16="http://schemas.microsoft.com/office/drawing/2014/main" id="{841E4269-60FF-13CC-299B-E6C827E5E5E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32848" y="439310"/>
            <a:ext cx="1335673" cy="190278"/>
          </a:xfrm>
          <a:prstGeom prst="rect">
            <a:avLst/>
          </a:prstGeom>
        </p:spPr>
      </p:pic>
      <p:sp>
        <p:nvSpPr>
          <p:cNvPr id="12" name="Rectangle 11">
            <a:extLst>
              <a:ext uri="{FF2B5EF4-FFF2-40B4-BE49-F238E27FC236}">
                <a16:creationId xmlns:a16="http://schemas.microsoft.com/office/drawing/2014/main" id="{9E3504AA-FF80-96EF-899A-4EE7773FAA8A}"/>
              </a:ext>
            </a:extLst>
          </p:cNvPr>
          <p:cNvSpPr/>
          <p:nvPr userDrawn="1"/>
        </p:nvSpPr>
        <p:spPr bwMode="auto">
          <a:xfrm>
            <a:off x="10498238" y="6180881"/>
            <a:ext cx="1693762" cy="67711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11" name="Text Box 3">
            <a:extLst>
              <a:ext uri="{FF2B5EF4-FFF2-40B4-BE49-F238E27FC236}">
                <a16:creationId xmlns:a16="http://schemas.microsoft.com/office/drawing/2014/main" id="{5E27760B-BDE5-06E1-8CED-FFFC7EB95AB3}"/>
              </a:ext>
            </a:extLst>
          </p:cNvPr>
          <p:cNvSpPr txBox="1">
            <a:spLocks noChangeArrowheads="1"/>
          </p:cNvSpPr>
          <p:nvPr userDrawn="1"/>
        </p:nvSpPr>
        <p:spPr bwMode="blackWhite">
          <a:xfrm>
            <a:off x="9043770" y="6451197"/>
            <a:ext cx="2324752"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r" defTabSz="913748" eaLnBrk="0" hangingPunct="0"/>
            <a:r>
              <a:rPr lang="en-US" sz="686">
                <a:solidFill>
                  <a:prstClr val="white"/>
                </a:solidFill>
                <a:cs typeface="Segoe UI" pitchFamily="34" charset="0"/>
              </a:rPr>
              <a:t>© Copyright Microsoft Corporation. All rights reserved. </a:t>
            </a:r>
          </a:p>
        </p:txBody>
      </p:sp>
    </p:spTree>
    <p:extLst>
      <p:ext uri="{BB962C8B-B14F-4D97-AF65-F5344CB8AC3E}">
        <p14:creationId xmlns:p14="http://schemas.microsoft.com/office/powerpoint/2010/main" val="3973932958"/>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0D4D4-BAD1-284B-9B0B-B65C296D5E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F7E5B4-AFB4-C94D-9FF5-5E95E751E43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2E87BC-EBF1-8C40-819F-C9B527E0C6A1}"/>
              </a:ext>
            </a:extLst>
          </p:cNvPr>
          <p:cNvSpPr>
            <a:spLocks noGrp="1"/>
          </p:cNvSpPr>
          <p:nvPr>
            <p:ph type="dt" sz="half" idx="10"/>
          </p:nvPr>
        </p:nvSpPr>
        <p:spPr/>
        <p:txBody>
          <a:bodyPr/>
          <a:lstStyle/>
          <a:p>
            <a:fld id="{CC64F67D-6AD5-E74F-9B93-AB63C3419033}" type="datetimeFigureOut">
              <a:rPr lang="en-US" smtClean="0"/>
              <a:t>10/4/2022</a:t>
            </a:fld>
            <a:endParaRPr lang="en-US"/>
          </a:p>
        </p:txBody>
      </p:sp>
      <p:sp>
        <p:nvSpPr>
          <p:cNvPr id="5" name="Footer Placeholder 4">
            <a:extLst>
              <a:ext uri="{FF2B5EF4-FFF2-40B4-BE49-F238E27FC236}">
                <a16:creationId xmlns:a16="http://schemas.microsoft.com/office/drawing/2014/main" id="{FD3947BD-10BD-C74F-9AC3-AA5922B93A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F58059-8C59-2241-8070-035D9F38A6FA}"/>
              </a:ext>
            </a:extLst>
          </p:cNvPr>
          <p:cNvSpPr>
            <a:spLocks noGrp="1"/>
          </p:cNvSpPr>
          <p:nvPr>
            <p:ph type="sldNum" sz="quarter" idx="12"/>
          </p:nvPr>
        </p:nvSpPr>
        <p:spPr/>
        <p:txBody>
          <a:bodyPr/>
          <a:lstStyle/>
          <a:p>
            <a:fld id="{3210EA8E-F435-D741-A186-54178BDF7D5C}" type="slidenum">
              <a:rPr lang="en-US" smtClean="0"/>
              <a:t>‹#›</a:t>
            </a:fld>
            <a:endParaRPr lang="en-US"/>
          </a:p>
        </p:txBody>
      </p:sp>
    </p:spTree>
    <p:extLst>
      <p:ext uri="{BB962C8B-B14F-4D97-AF65-F5344CB8AC3E}">
        <p14:creationId xmlns:p14="http://schemas.microsoft.com/office/powerpoint/2010/main" val="1775179467"/>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1_Blue Title With Ic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4345BF-C4C8-814F-BA3B-67703433BCC4}"/>
              </a:ext>
            </a:extLst>
          </p:cNvPr>
          <p:cNvSpPr/>
          <p:nvPr userDrawn="1"/>
        </p:nvSpPr>
        <p:spPr bwMode="auto">
          <a:xfrm>
            <a:off x="0" y="1"/>
            <a:ext cx="12192000" cy="14683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5" name="Text Placeholder 3">
            <a:extLst>
              <a:ext uri="{FF2B5EF4-FFF2-40B4-BE49-F238E27FC236}">
                <a16:creationId xmlns:a16="http://schemas.microsoft.com/office/drawing/2014/main" id="{0C08C41B-3C90-D543-A997-D3D2CAFC0F5D}"/>
              </a:ext>
            </a:extLst>
          </p:cNvPr>
          <p:cNvSpPr>
            <a:spLocks noGrp="1"/>
          </p:cNvSpPr>
          <p:nvPr>
            <p:ph type="body" sz="quarter" idx="10"/>
          </p:nvPr>
        </p:nvSpPr>
        <p:spPr>
          <a:xfrm>
            <a:off x="586390" y="1922573"/>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0490BBA-8BCD-4174-84C7-EA99DEB61F72}"/>
              </a:ext>
            </a:extLst>
          </p:cNvPr>
          <p:cNvSpPr>
            <a:spLocks noGrp="1"/>
          </p:cNvSpPr>
          <p:nvPr>
            <p:ph type="title"/>
          </p:nvPr>
        </p:nvSpPr>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9562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49964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FC4A0C-EEAA-2360-BDA2-D631BD09C0B1}"/>
              </a:ext>
            </a:extLst>
          </p:cNvPr>
          <p:cNvSpPr>
            <a:spLocks noGrp="1"/>
          </p:cNvSpPr>
          <p:nvPr>
            <p:ph type="dt" sz="half" idx="10"/>
          </p:nvPr>
        </p:nvSpPr>
        <p:spPr/>
        <p:txBody>
          <a:bodyPr/>
          <a:lstStyle>
            <a:lvl1pPr>
              <a:defRPr/>
            </a:lvl1pPr>
          </a:lstStyle>
          <a:p>
            <a:pPr>
              <a:defRPr/>
            </a:pPr>
            <a:fld id="{2DC88DC6-D3E0-41DB-B5C0-CA3E28C68B69}" type="datetimeFigureOut">
              <a:rPr lang="en-US"/>
              <a:pPr>
                <a:defRPr/>
              </a:pPr>
              <a:t>10/4/2022</a:t>
            </a:fld>
            <a:endParaRPr lang="en-US"/>
          </a:p>
        </p:txBody>
      </p:sp>
      <p:sp>
        <p:nvSpPr>
          <p:cNvPr id="5" name="Footer Placeholder 4">
            <a:extLst>
              <a:ext uri="{FF2B5EF4-FFF2-40B4-BE49-F238E27FC236}">
                <a16:creationId xmlns:a16="http://schemas.microsoft.com/office/drawing/2014/main" id="{1A804C24-E91C-C671-5994-2E5225615E7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801397A-5007-0C9C-A0F2-54611A33CB2D}"/>
              </a:ext>
            </a:extLst>
          </p:cNvPr>
          <p:cNvSpPr>
            <a:spLocks noGrp="1"/>
          </p:cNvSpPr>
          <p:nvPr>
            <p:ph type="sldNum" sz="quarter" idx="12"/>
          </p:nvPr>
        </p:nvSpPr>
        <p:spPr/>
        <p:txBody>
          <a:bodyPr/>
          <a:lstStyle>
            <a:lvl1pPr>
              <a:defRPr/>
            </a:lvl1pPr>
          </a:lstStyle>
          <a:p>
            <a:pPr>
              <a:defRPr/>
            </a:pPr>
            <a:fld id="{D6870638-CA79-4E8B-B019-4CE9B1265DAC}" type="slidenum">
              <a:rPr lang="en-US"/>
              <a:pPr>
                <a:defRPr/>
              </a:pPr>
              <a:t>‹#›</a:t>
            </a:fld>
            <a:endParaRPr lang="en-US"/>
          </a:p>
        </p:txBody>
      </p:sp>
    </p:spTree>
    <p:extLst>
      <p:ext uri="{BB962C8B-B14F-4D97-AF65-F5344CB8AC3E}">
        <p14:creationId xmlns:p14="http://schemas.microsoft.com/office/powerpoint/2010/main" val="442302965"/>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583175-3E2D-16F9-9955-CFBBDCDD1EC8}"/>
              </a:ext>
            </a:extLst>
          </p:cNvPr>
          <p:cNvSpPr>
            <a:spLocks noGrp="1"/>
          </p:cNvSpPr>
          <p:nvPr>
            <p:ph type="dt" sz="half" idx="10"/>
          </p:nvPr>
        </p:nvSpPr>
        <p:spPr/>
        <p:txBody>
          <a:bodyPr/>
          <a:lstStyle>
            <a:lvl1pPr>
              <a:defRPr/>
            </a:lvl1pPr>
          </a:lstStyle>
          <a:p>
            <a:pPr>
              <a:defRPr/>
            </a:pPr>
            <a:fld id="{3704B205-C96C-459B-A15A-51FD86F3E136}" type="datetimeFigureOut">
              <a:rPr lang="en-US"/>
              <a:pPr>
                <a:defRPr/>
              </a:pPr>
              <a:t>10/4/2022</a:t>
            </a:fld>
            <a:endParaRPr lang="en-US"/>
          </a:p>
        </p:txBody>
      </p:sp>
      <p:sp>
        <p:nvSpPr>
          <p:cNvPr id="5" name="Footer Placeholder 4">
            <a:extLst>
              <a:ext uri="{FF2B5EF4-FFF2-40B4-BE49-F238E27FC236}">
                <a16:creationId xmlns:a16="http://schemas.microsoft.com/office/drawing/2014/main" id="{15F5D67A-F025-24FC-6B86-9114370A7055}"/>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8ED2DB7-258B-4719-8EF3-2AEAC426BEBD}"/>
              </a:ext>
            </a:extLst>
          </p:cNvPr>
          <p:cNvSpPr>
            <a:spLocks noGrp="1"/>
          </p:cNvSpPr>
          <p:nvPr>
            <p:ph type="sldNum" sz="quarter" idx="12"/>
          </p:nvPr>
        </p:nvSpPr>
        <p:spPr/>
        <p:txBody>
          <a:bodyPr/>
          <a:lstStyle>
            <a:lvl1pPr>
              <a:defRPr/>
            </a:lvl1pPr>
          </a:lstStyle>
          <a:p>
            <a:pPr>
              <a:defRPr/>
            </a:pPr>
            <a:fld id="{E9464DFF-DB01-4AD5-9396-5B1DC363963C}" type="slidenum">
              <a:rPr lang="en-US"/>
              <a:pPr>
                <a:defRPr/>
              </a:pPr>
              <a:t>‹#›</a:t>
            </a:fld>
            <a:endParaRPr lang="en-US"/>
          </a:p>
        </p:txBody>
      </p:sp>
    </p:spTree>
    <p:extLst>
      <p:ext uri="{BB962C8B-B14F-4D97-AF65-F5344CB8AC3E}">
        <p14:creationId xmlns:p14="http://schemas.microsoft.com/office/powerpoint/2010/main" val="3920301353"/>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5D5E6A-5AFA-D0D6-5F51-DF77EF2F24F2}"/>
              </a:ext>
            </a:extLst>
          </p:cNvPr>
          <p:cNvSpPr>
            <a:spLocks noGrp="1"/>
          </p:cNvSpPr>
          <p:nvPr>
            <p:ph type="dt" sz="half" idx="10"/>
          </p:nvPr>
        </p:nvSpPr>
        <p:spPr/>
        <p:txBody>
          <a:bodyPr/>
          <a:lstStyle>
            <a:lvl1pPr>
              <a:defRPr/>
            </a:lvl1pPr>
          </a:lstStyle>
          <a:p>
            <a:pPr>
              <a:defRPr/>
            </a:pPr>
            <a:fld id="{0F36F61B-9018-49C0-A8E4-B9C9E401038F}" type="datetimeFigureOut">
              <a:rPr lang="en-US"/>
              <a:pPr>
                <a:defRPr/>
              </a:pPr>
              <a:t>10/4/2022</a:t>
            </a:fld>
            <a:endParaRPr lang="en-US"/>
          </a:p>
        </p:txBody>
      </p:sp>
      <p:sp>
        <p:nvSpPr>
          <p:cNvPr id="5" name="Footer Placeholder 4">
            <a:extLst>
              <a:ext uri="{FF2B5EF4-FFF2-40B4-BE49-F238E27FC236}">
                <a16:creationId xmlns:a16="http://schemas.microsoft.com/office/drawing/2014/main" id="{DC1041DD-9A7A-883F-ADB7-D33C3E4D859C}"/>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F392F144-7681-1676-604D-D6D552FDCEE6}"/>
              </a:ext>
            </a:extLst>
          </p:cNvPr>
          <p:cNvSpPr>
            <a:spLocks noGrp="1"/>
          </p:cNvSpPr>
          <p:nvPr>
            <p:ph type="sldNum" sz="quarter" idx="12"/>
          </p:nvPr>
        </p:nvSpPr>
        <p:spPr/>
        <p:txBody>
          <a:bodyPr/>
          <a:lstStyle>
            <a:lvl1pPr>
              <a:defRPr/>
            </a:lvl1pPr>
          </a:lstStyle>
          <a:p>
            <a:pPr>
              <a:defRPr/>
            </a:pPr>
            <a:fld id="{7CD903F3-D69D-45EE-B2DE-15C638369D04}" type="slidenum">
              <a:rPr lang="en-US"/>
              <a:pPr>
                <a:defRPr/>
              </a:pPr>
              <a:t>‹#›</a:t>
            </a:fld>
            <a:endParaRPr lang="en-US"/>
          </a:p>
        </p:txBody>
      </p:sp>
    </p:spTree>
    <p:extLst>
      <p:ext uri="{BB962C8B-B14F-4D97-AF65-F5344CB8AC3E}">
        <p14:creationId xmlns:p14="http://schemas.microsoft.com/office/powerpoint/2010/main" val="576232089"/>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296D5624-2156-0FC6-4393-F043C2B8761F}"/>
              </a:ext>
            </a:extLst>
          </p:cNvPr>
          <p:cNvSpPr>
            <a:spLocks noGrp="1"/>
          </p:cNvSpPr>
          <p:nvPr>
            <p:ph type="dt" sz="half" idx="10"/>
          </p:nvPr>
        </p:nvSpPr>
        <p:spPr/>
        <p:txBody>
          <a:bodyPr/>
          <a:lstStyle>
            <a:lvl1pPr>
              <a:defRPr/>
            </a:lvl1pPr>
          </a:lstStyle>
          <a:p>
            <a:pPr>
              <a:defRPr/>
            </a:pPr>
            <a:fld id="{CFA3D90D-9C47-4E7B-928C-B07FC3A0910F}" type="datetimeFigureOut">
              <a:rPr lang="en-US"/>
              <a:pPr>
                <a:defRPr/>
              </a:pPr>
              <a:t>10/4/2022</a:t>
            </a:fld>
            <a:endParaRPr lang="en-US"/>
          </a:p>
        </p:txBody>
      </p:sp>
      <p:sp>
        <p:nvSpPr>
          <p:cNvPr id="6" name="Footer Placeholder 4">
            <a:extLst>
              <a:ext uri="{FF2B5EF4-FFF2-40B4-BE49-F238E27FC236}">
                <a16:creationId xmlns:a16="http://schemas.microsoft.com/office/drawing/2014/main" id="{28C20E8B-FFB3-E1FB-7ACC-DE510B86BD79}"/>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C78BF802-8FA8-4409-5A8F-849E72A7A79D}"/>
              </a:ext>
            </a:extLst>
          </p:cNvPr>
          <p:cNvSpPr>
            <a:spLocks noGrp="1"/>
          </p:cNvSpPr>
          <p:nvPr>
            <p:ph type="sldNum" sz="quarter" idx="12"/>
          </p:nvPr>
        </p:nvSpPr>
        <p:spPr/>
        <p:txBody>
          <a:bodyPr/>
          <a:lstStyle>
            <a:lvl1pPr>
              <a:defRPr/>
            </a:lvl1pPr>
          </a:lstStyle>
          <a:p>
            <a:pPr>
              <a:defRPr/>
            </a:pPr>
            <a:fld id="{0C12EDA1-4EDB-427A-A1B3-74477DA09A98}" type="slidenum">
              <a:rPr lang="en-US"/>
              <a:pPr>
                <a:defRPr/>
              </a:pPr>
              <a:t>‹#›</a:t>
            </a:fld>
            <a:endParaRPr lang="en-US"/>
          </a:p>
        </p:txBody>
      </p:sp>
    </p:spTree>
    <p:extLst>
      <p:ext uri="{BB962C8B-B14F-4D97-AF65-F5344CB8AC3E}">
        <p14:creationId xmlns:p14="http://schemas.microsoft.com/office/powerpoint/2010/main" val="27338095"/>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3EFD2F19-C658-3AEB-A543-800C71EF24AB}"/>
              </a:ext>
            </a:extLst>
          </p:cNvPr>
          <p:cNvSpPr>
            <a:spLocks noGrp="1"/>
          </p:cNvSpPr>
          <p:nvPr>
            <p:ph type="dt" sz="half" idx="10"/>
          </p:nvPr>
        </p:nvSpPr>
        <p:spPr/>
        <p:txBody>
          <a:bodyPr/>
          <a:lstStyle>
            <a:lvl1pPr>
              <a:defRPr/>
            </a:lvl1pPr>
          </a:lstStyle>
          <a:p>
            <a:pPr>
              <a:defRPr/>
            </a:pPr>
            <a:fld id="{A13A3115-FB92-4F4F-BA34-C35914255FA1}" type="datetimeFigureOut">
              <a:rPr lang="en-US"/>
              <a:pPr>
                <a:defRPr/>
              </a:pPr>
              <a:t>10/4/2022</a:t>
            </a:fld>
            <a:endParaRPr lang="en-US"/>
          </a:p>
        </p:txBody>
      </p:sp>
      <p:sp>
        <p:nvSpPr>
          <p:cNvPr id="8" name="Footer Placeholder 4">
            <a:extLst>
              <a:ext uri="{FF2B5EF4-FFF2-40B4-BE49-F238E27FC236}">
                <a16:creationId xmlns:a16="http://schemas.microsoft.com/office/drawing/2014/main" id="{3556D2F3-5D1F-91EC-FB7A-478EA87D4D5A}"/>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D5FE88EF-07A8-9167-616F-682095A489E9}"/>
              </a:ext>
            </a:extLst>
          </p:cNvPr>
          <p:cNvSpPr>
            <a:spLocks noGrp="1"/>
          </p:cNvSpPr>
          <p:nvPr>
            <p:ph type="sldNum" sz="quarter" idx="12"/>
          </p:nvPr>
        </p:nvSpPr>
        <p:spPr/>
        <p:txBody>
          <a:bodyPr/>
          <a:lstStyle>
            <a:lvl1pPr>
              <a:defRPr/>
            </a:lvl1pPr>
          </a:lstStyle>
          <a:p>
            <a:pPr>
              <a:defRPr/>
            </a:pPr>
            <a:fld id="{DD429923-C765-4B48-9095-D83300BB139D}" type="slidenum">
              <a:rPr lang="en-US"/>
              <a:pPr>
                <a:defRPr/>
              </a:pPr>
              <a:t>‹#›</a:t>
            </a:fld>
            <a:endParaRPr lang="en-US"/>
          </a:p>
        </p:txBody>
      </p:sp>
    </p:spTree>
    <p:extLst>
      <p:ext uri="{BB962C8B-B14F-4D97-AF65-F5344CB8AC3E}">
        <p14:creationId xmlns:p14="http://schemas.microsoft.com/office/powerpoint/2010/main" val="1168417213"/>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6A4BA140-EB73-3B82-34D1-16B6248AD12D}"/>
              </a:ext>
            </a:extLst>
          </p:cNvPr>
          <p:cNvSpPr>
            <a:spLocks noGrp="1"/>
          </p:cNvSpPr>
          <p:nvPr>
            <p:ph type="dt" sz="half" idx="10"/>
          </p:nvPr>
        </p:nvSpPr>
        <p:spPr/>
        <p:txBody>
          <a:bodyPr/>
          <a:lstStyle>
            <a:lvl1pPr>
              <a:defRPr/>
            </a:lvl1pPr>
          </a:lstStyle>
          <a:p>
            <a:pPr>
              <a:defRPr/>
            </a:pPr>
            <a:fld id="{F0F64CAA-4C66-448B-ADE0-D59EFAAEA596}" type="datetimeFigureOut">
              <a:rPr lang="en-US"/>
              <a:pPr>
                <a:defRPr/>
              </a:pPr>
              <a:t>10/4/2022</a:t>
            </a:fld>
            <a:endParaRPr lang="en-US"/>
          </a:p>
        </p:txBody>
      </p:sp>
      <p:sp>
        <p:nvSpPr>
          <p:cNvPr id="4" name="Footer Placeholder 4">
            <a:extLst>
              <a:ext uri="{FF2B5EF4-FFF2-40B4-BE49-F238E27FC236}">
                <a16:creationId xmlns:a16="http://schemas.microsoft.com/office/drawing/2014/main" id="{2DE169B8-CDA1-3A9E-FC2E-90A3A08B204F}"/>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FF167BD5-1BBB-0FD9-CCE4-90107A47B911}"/>
              </a:ext>
            </a:extLst>
          </p:cNvPr>
          <p:cNvSpPr>
            <a:spLocks noGrp="1"/>
          </p:cNvSpPr>
          <p:nvPr>
            <p:ph type="sldNum" sz="quarter" idx="12"/>
          </p:nvPr>
        </p:nvSpPr>
        <p:spPr/>
        <p:txBody>
          <a:bodyPr/>
          <a:lstStyle>
            <a:lvl1pPr>
              <a:defRPr/>
            </a:lvl1pPr>
          </a:lstStyle>
          <a:p>
            <a:pPr>
              <a:defRPr/>
            </a:pPr>
            <a:fld id="{0B8ABDCD-3A21-4870-8CA5-C8015F0118B1}" type="slidenum">
              <a:rPr lang="en-US"/>
              <a:pPr>
                <a:defRPr/>
              </a:pPr>
              <a:t>‹#›</a:t>
            </a:fld>
            <a:endParaRPr lang="en-US"/>
          </a:p>
        </p:txBody>
      </p:sp>
    </p:spTree>
    <p:extLst>
      <p:ext uri="{BB962C8B-B14F-4D97-AF65-F5344CB8AC3E}">
        <p14:creationId xmlns:p14="http://schemas.microsoft.com/office/powerpoint/2010/main" val="738499266"/>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8489314A-5F7C-71E7-023B-BDD8855D3130}"/>
              </a:ext>
            </a:extLst>
          </p:cNvPr>
          <p:cNvSpPr>
            <a:spLocks noGrp="1"/>
          </p:cNvSpPr>
          <p:nvPr>
            <p:ph type="dt" sz="half" idx="10"/>
          </p:nvPr>
        </p:nvSpPr>
        <p:spPr/>
        <p:txBody>
          <a:bodyPr/>
          <a:lstStyle>
            <a:lvl1pPr>
              <a:defRPr/>
            </a:lvl1pPr>
          </a:lstStyle>
          <a:p>
            <a:pPr>
              <a:defRPr/>
            </a:pPr>
            <a:fld id="{49C4B622-6187-479F-82A0-1B04B1530E03}" type="datetimeFigureOut">
              <a:rPr lang="en-US"/>
              <a:pPr>
                <a:defRPr/>
              </a:pPr>
              <a:t>10/4/2022</a:t>
            </a:fld>
            <a:endParaRPr lang="en-US"/>
          </a:p>
        </p:txBody>
      </p:sp>
      <p:sp>
        <p:nvSpPr>
          <p:cNvPr id="3" name="Footer Placeholder 4">
            <a:extLst>
              <a:ext uri="{FF2B5EF4-FFF2-40B4-BE49-F238E27FC236}">
                <a16:creationId xmlns:a16="http://schemas.microsoft.com/office/drawing/2014/main" id="{00E12AB0-E196-D8C1-2D78-4CC1C0D30A5F}"/>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940DEB5D-410D-C71F-151E-F6BCEB4EEE29}"/>
              </a:ext>
            </a:extLst>
          </p:cNvPr>
          <p:cNvSpPr>
            <a:spLocks noGrp="1"/>
          </p:cNvSpPr>
          <p:nvPr>
            <p:ph type="sldNum" sz="quarter" idx="12"/>
          </p:nvPr>
        </p:nvSpPr>
        <p:spPr/>
        <p:txBody>
          <a:bodyPr/>
          <a:lstStyle>
            <a:lvl1pPr>
              <a:defRPr/>
            </a:lvl1pPr>
          </a:lstStyle>
          <a:p>
            <a:pPr>
              <a:defRPr/>
            </a:pPr>
            <a:fld id="{7747AAB1-8F53-4D5C-88CC-4F12B7831E26}" type="slidenum">
              <a:rPr lang="en-US"/>
              <a:pPr>
                <a:defRPr/>
              </a:pPr>
              <a:t>‹#›</a:t>
            </a:fld>
            <a:endParaRPr lang="en-US"/>
          </a:p>
        </p:txBody>
      </p:sp>
    </p:spTree>
    <p:extLst>
      <p:ext uri="{BB962C8B-B14F-4D97-AF65-F5344CB8AC3E}">
        <p14:creationId xmlns:p14="http://schemas.microsoft.com/office/powerpoint/2010/main" val="2131073407"/>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C4B8CFC6-28FA-D1A2-D36B-369640ABB12C}"/>
              </a:ext>
            </a:extLst>
          </p:cNvPr>
          <p:cNvSpPr>
            <a:spLocks noGrp="1"/>
          </p:cNvSpPr>
          <p:nvPr>
            <p:ph type="dt" sz="half" idx="10"/>
          </p:nvPr>
        </p:nvSpPr>
        <p:spPr/>
        <p:txBody>
          <a:bodyPr/>
          <a:lstStyle>
            <a:lvl1pPr>
              <a:defRPr/>
            </a:lvl1pPr>
          </a:lstStyle>
          <a:p>
            <a:pPr>
              <a:defRPr/>
            </a:pPr>
            <a:fld id="{00751A4A-0239-4C3A-80C7-C0BBED75A24A}" type="datetimeFigureOut">
              <a:rPr lang="en-US"/>
              <a:pPr>
                <a:defRPr/>
              </a:pPr>
              <a:t>10/4/2022</a:t>
            </a:fld>
            <a:endParaRPr lang="en-US"/>
          </a:p>
        </p:txBody>
      </p:sp>
      <p:sp>
        <p:nvSpPr>
          <p:cNvPr id="6" name="Footer Placeholder 4">
            <a:extLst>
              <a:ext uri="{FF2B5EF4-FFF2-40B4-BE49-F238E27FC236}">
                <a16:creationId xmlns:a16="http://schemas.microsoft.com/office/drawing/2014/main" id="{A46BA06D-9581-2150-2B8F-B61B1981D63B}"/>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99C08097-58C3-7E19-426E-CB0E535E5532}"/>
              </a:ext>
            </a:extLst>
          </p:cNvPr>
          <p:cNvSpPr>
            <a:spLocks noGrp="1"/>
          </p:cNvSpPr>
          <p:nvPr>
            <p:ph type="sldNum" sz="quarter" idx="12"/>
          </p:nvPr>
        </p:nvSpPr>
        <p:spPr/>
        <p:txBody>
          <a:bodyPr/>
          <a:lstStyle>
            <a:lvl1pPr>
              <a:defRPr/>
            </a:lvl1pPr>
          </a:lstStyle>
          <a:p>
            <a:pPr>
              <a:defRPr/>
            </a:pPr>
            <a:fld id="{E42C1E51-33C3-4CED-978C-D340665F18CE}" type="slidenum">
              <a:rPr lang="en-US"/>
              <a:pPr>
                <a:defRPr/>
              </a:pPr>
              <a:t>‹#›</a:t>
            </a:fld>
            <a:endParaRPr lang="en-US"/>
          </a:p>
        </p:txBody>
      </p:sp>
    </p:spTree>
    <p:extLst>
      <p:ext uri="{BB962C8B-B14F-4D97-AF65-F5344CB8AC3E}">
        <p14:creationId xmlns:p14="http://schemas.microsoft.com/office/powerpoint/2010/main" val="3230052720"/>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5B741A4A-AD14-ED98-02BF-8CADB1FA2381}"/>
              </a:ext>
            </a:extLst>
          </p:cNvPr>
          <p:cNvSpPr>
            <a:spLocks noGrp="1"/>
          </p:cNvSpPr>
          <p:nvPr>
            <p:ph type="dt" sz="half" idx="10"/>
          </p:nvPr>
        </p:nvSpPr>
        <p:spPr/>
        <p:txBody>
          <a:bodyPr/>
          <a:lstStyle>
            <a:lvl1pPr>
              <a:defRPr/>
            </a:lvl1pPr>
          </a:lstStyle>
          <a:p>
            <a:pPr>
              <a:defRPr/>
            </a:pPr>
            <a:fld id="{18BC3A9D-C2B8-4310-B80B-DD7A4880754A}" type="datetimeFigureOut">
              <a:rPr lang="en-US"/>
              <a:pPr>
                <a:defRPr/>
              </a:pPr>
              <a:t>10/4/2022</a:t>
            </a:fld>
            <a:endParaRPr lang="en-US"/>
          </a:p>
        </p:txBody>
      </p:sp>
      <p:sp>
        <p:nvSpPr>
          <p:cNvPr id="6" name="Footer Placeholder 4">
            <a:extLst>
              <a:ext uri="{FF2B5EF4-FFF2-40B4-BE49-F238E27FC236}">
                <a16:creationId xmlns:a16="http://schemas.microsoft.com/office/drawing/2014/main" id="{2E6FAF2D-25FF-B7C1-7BA9-73AB0370AEB9}"/>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7B097CF6-0B36-C7EA-944B-30248D9265C4}"/>
              </a:ext>
            </a:extLst>
          </p:cNvPr>
          <p:cNvSpPr>
            <a:spLocks noGrp="1"/>
          </p:cNvSpPr>
          <p:nvPr>
            <p:ph type="sldNum" sz="quarter" idx="12"/>
          </p:nvPr>
        </p:nvSpPr>
        <p:spPr/>
        <p:txBody>
          <a:bodyPr/>
          <a:lstStyle>
            <a:lvl1pPr>
              <a:defRPr/>
            </a:lvl1pPr>
          </a:lstStyle>
          <a:p>
            <a:pPr>
              <a:defRPr/>
            </a:pPr>
            <a:fld id="{F5BF5DA0-AE2F-4130-83EA-F458EEB583B1}" type="slidenum">
              <a:rPr lang="en-US"/>
              <a:pPr>
                <a:defRPr/>
              </a:pPr>
              <a:t>‹#›</a:t>
            </a:fld>
            <a:endParaRPr lang="en-US"/>
          </a:p>
        </p:txBody>
      </p:sp>
    </p:spTree>
    <p:extLst>
      <p:ext uri="{BB962C8B-B14F-4D97-AF65-F5344CB8AC3E}">
        <p14:creationId xmlns:p14="http://schemas.microsoft.com/office/powerpoint/2010/main" val="1772595905"/>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50CB96-9B67-58A9-3D6D-94282B2E6903}"/>
              </a:ext>
            </a:extLst>
          </p:cNvPr>
          <p:cNvSpPr>
            <a:spLocks noGrp="1"/>
          </p:cNvSpPr>
          <p:nvPr>
            <p:ph type="dt" sz="half" idx="10"/>
          </p:nvPr>
        </p:nvSpPr>
        <p:spPr/>
        <p:txBody>
          <a:bodyPr/>
          <a:lstStyle>
            <a:lvl1pPr>
              <a:defRPr/>
            </a:lvl1pPr>
          </a:lstStyle>
          <a:p>
            <a:pPr>
              <a:defRPr/>
            </a:pPr>
            <a:fld id="{D22E95C1-7616-41BE-A50D-426DD1BEA0FA}" type="datetimeFigureOut">
              <a:rPr lang="en-US"/>
              <a:pPr>
                <a:defRPr/>
              </a:pPr>
              <a:t>10/4/2022</a:t>
            </a:fld>
            <a:endParaRPr lang="en-US"/>
          </a:p>
        </p:txBody>
      </p:sp>
      <p:sp>
        <p:nvSpPr>
          <p:cNvPr id="5" name="Footer Placeholder 4">
            <a:extLst>
              <a:ext uri="{FF2B5EF4-FFF2-40B4-BE49-F238E27FC236}">
                <a16:creationId xmlns:a16="http://schemas.microsoft.com/office/drawing/2014/main" id="{4D160FE0-8E9E-B965-F7E1-EA78170B9B2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FD809826-14D7-3E18-0DD3-E0BD52DA8661}"/>
              </a:ext>
            </a:extLst>
          </p:cNvPr>
          <p:cNvSpPr>
            <a:spLocks noGrp="1"/>
          </p:cNvSpPr>
          <p:nvPr>
            <p:ph type="sldNum" sz="quarter" idx="12"/>
          </p:nvPr>
        </p:nvSpPr>
        <p:spPr/>
        <p:txBody>
          <a:bodyPr/>
          <a:lstStyle>
            <a:lvl1pPr>
              <a:defRPr/>
            </a:lvl1pPr>
          </a:lstStyle>
          <a:p>
            <a:pPr>
              <a:defRPr/>
            </a:pPr>
            <a:fld id="{37CBF981-921F-4BDA-8DD6-81F2BC8AE6AE}" type="slidenum">
              <a:rPr lang="en-US"/>
              <a:pPr>
                <a:defRPr/>
              </a:pPr>
              <a:t>‹#›</a:t>
            </a:fld>
            <a:endParaRPr lang="en-US"/>
          </a:p>
        </p:txBody>
      </p:sp>
    </p:spTree>
    <p:extLst>
      <p:ext uri="{BB962C8B-B14F-4D97-AF65-F5344CB8AC3E}">
        <p14:creationId xmlns:p14="http://schemas.microsoft.com/office/powerpoint/2010/main" val="27809676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56929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AEABBE-547B-AA99-4A05-855B7FFAD751}"/>
              </a:ext>
            </a:extLst>
          </p:cNvPr>
          <p:cNvSpPr>
            <a:spLocks noGrp="1"/>
          </p:cNvSpPr>
          <p:nvPr>
            <p:ph type="dt" sz="half" idx="10"/>
          </p:nvPr>
        </p:nvSpPr>
        <p:spPr/>
        <p:txBody>
          <a:bodyPr/>
          <a:lstStyle>
            <a:lvl1pPr>
              <a:defRPr/>
            </a:lvl1pPr>
          </a:lstStyle>
          <a:p>
            <a:pPr>
              <a:defRPr/>
            </a:pPr>
            <a:fld id="{828165CD-49D6-4B56-8DCE-2B3F211AA8CA}" type="datetimeFigureOut">
              <a:rPr lang="en-US"/>
              <a:pPr>
                <a:defRPr/>
              </a:pPr>
              <a:t>10/4/2022</a:t>
            </a:fld>
            <a:endParaRPr lang="en-US"/>
          </a:p>
        </p:txBody>
      </p:sp>
      <p:sp>
        <p:nvSpPr>
          <p:cNvPr id="5" name="Footer Placeholder 4">
            <a:extLst>
              <a:ext uri="{FF2B5EF4-FFF2-40B4-BE49-F238E27FC236}">
                <a16:creationId xmlns:a16="http://schemas.microsoft.com/office/drawing/2014/main" id="{2A046BA3-6522-5201-62EF-272BD993264D}"/>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45F79D39-82B3-AE6B-A778-B6542EA4E376}"/>
              </a:ext>
            </a:extLst>
          </p:cNvPr>
          <p:cNvSpPr>
            <a:spLocks noGrp="1"/>
          </p:cNvSpPr>
          <p:nvPr>
            <p:ph type="sldNum" sz="quarter" idx="12"/>
          </p:nvPr>
        </p:nvSpPr>
        <p:spPr/>
        <p:txBody>
          <a:bodyPr/>
          <a:lstStyle>
            <a:lvl1pPr>
              <a:defRPr/>
            </a:lvl1pPr>
          </a:lstStyle>
          <a:p>
            <a:pPr>
              <a:defRPr/>
            </a:pPr>
            <a:fld id="{E8DC3675-ED62-4C01-AAE5-702F6F7507CB}" type="slidenum">
              <a:rPr lang="en-US"/>
              <a:pPr>
                <a:defRPr/>
              </a:pPr>
              <a:t>‹#›</a:t>
            </a:fld>
            <a:endParaRPr lang="en-US"/>
          </a:p>
        </p:txBody>
      </p:sp>
    </p:spTree>
    <p:extLst>
      <p:ext uri="{BB962C8B-B14F-4D97-AF65-F5344CB8AC3E}">
        <p14:creationId xmlns:p14="http://schemas.microsoft.com/office/powerpoint/2010/main" val="25878203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63447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86120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8083156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000217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9941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540472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844884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746711"/>
            <a:ext cx="4770846" cy="1046440"/>
          </a:xfrm>
        </p:spPr>
        <p:txBody>
          <a:bodyPr vert="horz" wrap="square" lIns="146304" tIns="91440" rIns="146304" bIns="91440" rtlCol="0" anchor="t">
            <a:noAutofit/>
          </a:bodyPr>
          <a:lstStyle>
            <a:lvl1pPr>
              <a:defRPr lang="en-US" sz="2800" cap="none" spc="500" baseline="0">
                <a:solidFill>
                  <a:schemeClr val="bg1"/>
                </a:solidFill>
                <a:latin typeface="Segoe UI Semilight" charset="0"/>
                <a:cs typeface="Segoe UI Semilight" charset="0"/>
              </a:defRPr>
            </a:lvl1pPr>
          </a:lstStyle>
          <a:p>
            <a:pPr marL="0" lvl="0" defTabSz="914225">
              <a:lnSpc>
                <a:spcPct val="100000"/>
              </a:lnSpc>
            </a:pPr>
            <a:r>
              <a:rPr lang="en-US" dirty="0"/>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2" y="2338388"/>
            <a:ext cx="4770845" cy="1401153"/>
          </a:xfrm>
        </p:spPr>
        <p:txBody>
          <a:bodyPr/>
          <a:lstStyle>
            <a:lvl1pPr marL="0" indent="0">
              <a:lnSpc>
                <a:spcPct val="110000"/>
              </a:lnSpc>
              <a:spcBef>
                <a:spcPts val="1400"/>
              </a:spcBef>
              <a:buFont typeface="Arial" panose="020B0604020202020204" pitchFamily="34" charset="0"/>
              <a:buNone/>
              <a:defRPr lang="en-US" sz="1600" kern="1200" spc="100" dirty="0" smtClean="0">
                <a:solidFill>
                  <a:schemeClr val="bg1"/>
                </a:solidFill>
                <a:latin typeface="Segoe UI Semilight" charset="0"/>
                <a:ea typeface="Segoe UI Semilight" charset="0"/>
                <a:cs typeface="Segoe UI Semilight" charset="0"/>
              </a:defRPr>
            </a:lvl1pPr>
            <a:lvl2pPr marL="336080" indent="0">
              <a:lnSpc>
                <a:spcPct val="110000"/>
              </a:lnSpc>
              <a:buFont typeface="Arial" panose="020B0604020202020204" pitchFamily="34" charset="0"/>
              <a:buNone/>
              <a:defRPr sz="1400">
                <a:solidFill>
                  <a:schemeClr val="bg1"/>
                </a:solidFill>
              </a:defRPr>
            </a:lvl2pPr>
            <a:lvl3pPr marL="560134" indent="0">
              <a:lnSpc>
                <a:spcPct val="110000"/>
              </a:lnSpc>
              <a:buFont typeface="Arial" panose="020B0604020202020204" pitchFamily="34" charset="0"/>
              <a:buNone/>
              <a:defRPr sz="1200">
                <a:solidFill>
                  <a:schemeClr val="bg1"/>
                </a:solidFill>
              </a:defRPr>
            </a:lvl3pPr>
            <a:lvl4pPr marL="784187" indent="0">
              <a:lnSpc>
                <a:spcPct val="110000"/>
              </a:lnSpc>
              <a:buFont typeface="Arial" panose="020B0604020202020204" pitchFamily="34" charset="0"/>
              <a:buNone/>
              <a:defRPr sz="1100">
                <a:solidFill>
                  <a:schemeClr val="bg1"/>
                </a:solidFill>
              </a:defRPr>
            </a:lvl4pPr>
            <a:lvl5pPr marL="1008241" indent="0">
              <a:lnSpc>
                <a:spcPct val="110000"/>
              </a:lnSpc>
              <a:buFont typeface="Arial" panose="020B0604020202020204" pitchFamily="34" charse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720022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6631157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776141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3"/>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67" eaLnBrk="0" hangingPunct="0"/>
            <a:r>
              <a:rPr lang="en-US" sz="700" dirty="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3" y="3204863"/>
            <a:ext cx="2102988" cy="448276"/>
          </a:xfrm>
          <a:prstGeom prst="rect">
            <a:avLst/>
          </a:prstGeom>
        </p:spPr>
      </p:pic>
    </p:spTree>
    <p:extLst>
      <p:ext uri="{BB962C8B-B14F-4D97-AF65-F5344CB8AC3E}">
        <p14:creationId xmlns:p14="http://schemas.microsoft.com/office/powerpoint/2010/main" val="27332137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70"/>
            <a:ext cx="4133088" cy="898708"/>
          </a:xfrm>
        </p:spPr>
        <p:txBody>
          <a:bodyPr wrap="square">
            <a:spAutoFit/>
          </a:bodyPr>
          <a:lstStyle>
            <a:lvl1pPr marL="0" indent="0">
              <a:spcBef>
                <a:spcPts val="600"/>
              </a:spcBef>
              <a:buNone/>
              <a:defRPr sz="2000">
                <a:latin typeface="+mj-lt"/>
              </a:defRPr>
            </a:lvl1pPr>
            <a:lvl2pPr marL="0" indent="0">
              <a:buNone/>
              <a:defRPr sz="1800"/>
            </a:lvl2pPr>
            <a:lvl3pPr marL="171446" indent="-171446">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1"/>
            <a:ext cx="8241412" cy="553999"/>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6"/>
            <a:ext cx="1887539"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2604708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1"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4720857" cy="1046440"/>
          </a:xfrm>
        </p:spPr>
        <p:txBody>
          <a:bodyPr vert="horz" wrap="square" lIns="146304" tIns="91440" rIns="146304" bIns="91440" rtlCol="0" anchor="t">
            <a:noAutofit/>
          </a:bodyPr>
          <a:lstStyle>
            <a:lvl1pPr>
              <a:defRPr lang="en-US" sz="2800" b="0" kern="1200" cap="all" spc="500" baseline="0" dirty="0">
                <a:ln w="3175">
                  <a:noFill/>
                </a:ln>
                <a:solidFill>
                  <a:schemeClr val="bg1"/>
                </a:solidFill>
                <a:effectLst/>
                <a:latin typeface="Segoe UI Semilight" charset="0"/>
                <a:ea typeface="+mn-ea"/>
                <a:cs typeface="Segoe UI Semilight" charset="0"/>
              </a:defRPr>
            </a:lvl1pPr>
          </a:lstStyle>
          <a:p>
            <a:pPr marL="0" lvl="0" algn="l" defTabSz="914377" rtl="0" eaLnBrk="1" latinLnBrk="0" hangingPunct="1">
              <a:lnSpc>
                <a:spcPct val="100000"/>
              </a:lnSpc>
              <a:spcBef>
                <a:spcPct val="0"/>
              </a:spcBef>
              <a:buNone/>
            </a:pPr>
            <a:r>
              <a:rPr lang="en-US" dirty="0"/>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241" y="2314246"/>
            <a:ext cx="4547689" cy="4048455"/>
          </a:xfrm>
        </p:spPr>
        <p:txBody>
          <a:bodyPr>
            <a:normAutofit/>
          </a:bodyPr>
          <a:lstStyle>
            <a:lvl1pPr>
              <a:lnSpc>
                <a:spcPct val="100000"/>
              </a:lnSpc>
              <a:spcBef>
                <a:spcPts val="200"/>
              </a:spcBef>
              <a:spcAft>
                <a:spcPts val="1200"/>
              </a:spcAft>
              <a:defRPr lang="en-US" sz="1400"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4377">
              <a:spcBef>
                <a:spcPts val="1000"/>
              </a:spcBef>
              <a:buNone/>
            </a:pPr>
            <a:r>
              <a:rPr lang="en-US"/>
              <a:t>Edit Master text styles</a:t>
            </a:r>
          </a:p>
        </p:txBody>
      </p:sp>
    </p:spTree>
    <p:extLst>
      <p:ext uri="{BB962C8B-B14F-4D97-AF65-F5344CB8AC3E}">
        <p14:creationId xmlns:p14="http://schemas.microsoft.com/office/powerpoint/2010/main" val="244750797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50474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3" y="294380"/>
            <a:ext cx="11655840" cy="663344"/>
          </a:xfrm>
        </p:spPr>
        <p:txBody>
          <a:bodyPr/>
          <a:lstStyle>
            <a:lvl1pPr marL="0" algn="l" defTabSz="895668" rtl="0" eaLnBrk="1" latinLnBrk="0" hangingPunct="1">
              <a:spcBef>
                <a:spcPct val="0"/>
              </a:spcBef>
              <a:buNone/>
              <a:defRPr lang="en-US" sz="4311" b="0" i="0" u="none" kern="1200" spc="-147" baseline="0" dirty="0">
                <a:solidFill>
                  <a:schemeClr val="bg1"/>
                </a:solidFill>
                <a:latin typeface="Segoe UI Semibold" charset="0"/>
                <a:ea typeface="Segoe UI Semibold" charset="0"/>
                <a:cs typeface="Segoe UI Semibold" charset="0"/>
              </a:defRPr>
            </a:lvl1pPr>
          </a:lstStyle>
          <a:p>
            <a:r>
              <a:rPr lang="en-US" dirty="0"/>
              <a:t>Click to edit Master title style</a:t>
            </a:r>
          </a:p>
        </p:txBody>
      </p:sp>
    </p:spTree>
    <p:extLst>
      <p:ext uri="{BB962C8B-B14F-4D97-AF65-F5344CB8AC3E}">
        <p14:creationId xmlns:p14="http://schemas.microsoft.com/office/powerpoint/2010/main" val="296499166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CDEC26-6395-4863-A1C9-C768269AFD9C}"/>
              </a:ext>
            </a:extLst>
          </p:cNvPr>
          <p:cNvPicPr>
            <a:picLocks noChangeAspect="1"/>
          </p:cNvPicPr>
          <p:nvPr userDrawn="1"/>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0" y="1217515"/>
            <a:ext cx="12192000" cy="5639765"/>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70378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268979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116736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78309"/>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4000" cap="none" baseline="0">
                <a:solidFill>
                  <a:schemeClr val="tx1">
                    <a:lumMod val="85000"/>
                    <a:lumOff val="15000"/>
                  </a:schemeClr>
                </a:solidFill>
                <a:latin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12452047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50867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22636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984885"/>
          </a:xfrm>
        </p:spPr>
        <p:txBody>
          <a:bodyPr>
            <a:spAutoFit/>
          </a:bodyPr>
          <a:lstStyle>
            <a:lvl1pPr>
              <a:defRPr sz="3200">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2418334"/>
            <a:ext cx="5146331" cy="1268039"/>
          </a:xfrm>
        </p:spPr>
        <p:txBody>
          <a:bodyPr/>
          <a:lstStyle>
            <a:lvl1pPr marL="0" indent="0">
              <a:spcBef>
                <a:spcPts val="800"/>
              </a:spcBef>
              <a:buNone/>
              <a:defRPr sz="2000"/>
            </a:lvl1pPr>
            <a:lvl2pPr marL="228600" indent="0">
              <a:buNone/>
              <a:defRPr sz="1600"/>
            </a:lvl2pPr>
            <a:lvl3pPr marL="457200" indent="0">
              <a:buNone/>
              <a:defRPr sz="1200"/>
            </a:lvl3pPr>
            <a:lvl4pPr marL="661988" indent="0">
              <a:buNone/>
              <a:defRPr sz="1100"/>
            </a:lvl4pPr>
            <a:lvl5pPr marL="855663"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12762729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30220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6292277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87550885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31123112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83682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55746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91028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47F4D791-9F50-40E5-9CA8-87A272B297C7}"/>
              </a:ext>
            </a:extLst>
          </p:cNvPr>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7" name="Picture 6">
            <a:extLst>
              <a:ext uri="{FF2B5EF4-FFF2-40B4-BE49-F238E27FC236}">
                <a16:creationId xmlns:a16="http://schemas.microsoft.com/office/drawing/2014/main" id="{8AEF9AA7-BD29-4A18-82C0-68A9D38AF5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4"/>
            <a:ext cx="3223861" cy="690695"/>
          </a:xfrm>
          <a:prstGeom prst="rect">
            <a:avLst/>
          </a:prstGeom>
        </p:spPr>
      </p:pic>
      <p:sp>
        <p:nvSpPr>
          <p:cNvPr id="4" name="TextBox 3">
            <a:extLst>
              <a:ext uri="{FF2B5EF4-FFF2-40B4-BE49-F238E27FC236}">
                <a16:creationId xmlns:a16="http://schemas.microsoft.com/office/drawing/2014/main" id="{3C9E5549-97DD-4E83-A89F-39FFBF8CA973}"/>
              </a:ext>
            </a:extLst>
          </p:cNvPr>
          <p:cNvSpPr txBox="1"/>
          <p:nvPr userDrawn="1"/>
        </p:nvSpPr>
        <p:spPr bwMode="black">
          <a:xfrm>
            <a:off x="7861428" y="6617963"/>
            <a:ext cx="4233531" cy="161583"/>
          </a:xfrm>
          <a:prstGeom prst="rect">
            <a:avLst/>
          </a:prstGeom>
          <a:noFill/>
        </p:spPr>
        <p:txBody>
          <a:bodyPr wrap="non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050" b="0" spc="150" baseline="0" dirty="0">
                <a:solidFill>
                  <a:schemeClr val="tx1"/>
                </a:solidFill>
                <a:latin typeface="Segoe UI" panose="020B0502040204020203" pitchFamily="34" charset="0"/>
              </a:rPr>
              <a:t>MICROSOFT CONFIDENTIAL – FOR INTERNAL USE ONLY</a:t>
            </a:r>
          </a:p>
        </p:txBody>
      </p:sp>
    </p:spTree>
    <p:extLst>
      <p:ext uri="{BB962C8B-B14F-4D97-AF65-F5344CB8AC3E}">
        <p14:creationId xmlns:p14="http://schemas.microsoft.com/office/powerpoint/2010/main" val="41524812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600" indent="0">
              <a:buNone/>
              <a:defRPr sz="16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2356434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647064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482174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22236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72504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467208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41924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67077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51098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57497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69240" y="206382"/>
            <a:ext cx="11655840" cy="899665"/>
          </a:xfrm>
        </p:spPr>
        <p:txBody>
          <a:bodyPr/>
          <a:lstStyle>
            <a:lvl1pPr algn="l">
              <a:defRPr lang="en-US" sz="4000" b="0" kern="1200" cap="none" spc="300" baseline="0">
                <a:ln w="3175">
                  <a:noFill/>
                </a:ln>
                <a:solidFill>
                  <a:schemeClr val="tx1">
                    <a:lumMod val="85000"/>
                    <a:lumOff val="15000"/>
                  </a:schemeClr>
                </a:solidFill>
                <a:effectLst/>
                <a:latin typeface="Segoe UI"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273860815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543570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80190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040891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8475063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79"/>
            <a:ext cx="11655840" cy="899665"/>
          </a:xfrm>
        </p:spPr>
        <p:txBody>
          <a:bodyPr/>
          <a:lstStyle>
            <a:lvl1pPr marL="0" algn="l" defTabSz="895691" rtl="0" eaLnBrk="1" latinLnBrk="0" hangingPunct="1">
              <a:spcBef>
                <a:spcPct val="0"/>
              </a:spcBef>
              <a:buNone/>
              <a:defRPr lang="en-US" sz="431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15176081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0573101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53DE7A-E8BD-4F76-A713-09FD65686A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C5E679CE-87CD-406F-B0AD-0EE45A951D1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311458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6" name="Section Title">
            <a:extLst>
              <a:ext uri="{FF2B5EF4-FFF2-40B4-BE49-F238E27FC236}">
                <a16:creationId xmlns:a16="http://schemas.microsoft.com/office/drawing/2014/main" id="{30255850-A627-8F43-9850-462988557095}"/>
              </a:ext>
            </a:extLst>
          </p:cNvPr>
          <p:cNvSpPr>
            <a:spLocks noGrp="1"/>
          </p:cNvSpPr>
          <p:nvPr>
            <p:ph type="title" hasCustomPrompt="1"/>
          </p:nvPr>
        </p:nvSpPr>
        <p:spPr>
          <a:xfrm>
            <a:off x="564199" y="2789554"/>
            <a:ext cx="8555737" cy="707886"/>
          </a:xfrm>
          <a:prstGeom prst="rect">
            <a:avLst/>
          </a:prstGeom>
        </p:spPr>
        <p:txBody>
          <a:bodyPr wrap="square" lIns="0" rIns="0" anchor="b" anchorCtr="0">
            <a:spAutoFit/>
          </a:bodyPr>
          <a:lstStyle>
            <a:lvl1pPr>
              <a:defRPr sz="4000">
                <a:solidFill>
                  <a:srgbClr val="243A5E"/>
                </a:solidFill>
              </a:defRPr>
            </a:lvl1pPr>
          </a:lstStyle>
          <a:p>
            <a:r>
              <a:rPr lang="en-US"/>
              <a:t>Section title</a:t>
            </a:r>
          </a:p>
        </p:txBody>
      </p:sp>
      <p:sp>
        <p:nvSpPr>
          <p:cNvPr id="4" name="Section Subhead">
            <a:extLst>
              <a:ext uri="{FF2B5EF4-FFF2-40B4-BE49-F238E27FC236}">
                <a16:creationId xmlns:a16="http://schemas.microsoft.com/office/drawing/2014/main" id="{CA4B52E3-8E1C-E940-9EF2-6A57325F97E6}"/>
              </a:ext>
            </a:extLst>
          </p:cNvPr>
          <p:cNvSpPr>
            <a:spLocks noGrp="1"/>
          </p:cNvSpPr>
          <p:nvPr>
            <p:ph type="body" sz="quarter" idx="12" hasCustomPrompt="1"/>
          </p:nvPr>
        </p:nvSpPr>
        <p:spPr>
          <a:xfrm>
            <a:off x="582042" y="3697703"/>
            <a:ext cx="4164583" cy="276999"/>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Section subhead</a:t>
            </a:r>
          </a:p>
        </p:txBody>
      </p:sp>
    </p:spTree>
    <p:extLst>
      <p:ext uri="{BB962C8B-B14F-4D97-AF65-F5344CB8AC3E}">
        <p14:creationId xmlns:p14="http://schemas.microsoft.com/office/powerpoint/2010/main" val="28860654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11060178" cy="40407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0800353"/>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3" y="1107281"/>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2410095"/>
            <a:ext cx="3566510" cy="4026424"/>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2410095"/>
            <a:ext cx="7298088" cy="4026424"/>
          </a:xfrm>
          <a:prstGeom prst="rect">
            <a:avLst/>
          </a:prstGeo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19610217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88263" y="371740"/>
            <a:ext cx="11018520" cy="553998"/>
          </a:xfrm>
        </p:spPr>
        <p:txBody>
          <a:bodyPr/>
          <a:lstStyle>
            <a:lvl1pPr>
              <a:defRPr lang="en-US" sz="3600" b="0" kern="1200" cap="none" spc="-51"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373928581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Presentation Name">
            <a:extLst>
              <a:ext uri="{FF2B5EF4-FFF2-40B4-BE49-F238E27FC236}">
                <a16:creationId xmlns:a16="http://schemas.microsoft.com/office/drawing/2014/main" id="{BCAB9FA8-CF7F-B944-9561-0314ACFE512C}"/>
              </a:ext>
            </a:extLst>
          </p:cNvPr>
          <p:cNvSpPr>
            <a:spLocks noGrp="1"/>
          </p:cNvSpPr>
          <p:nvPr>
            <p:ph type="title" hasCustomPrompt="1"/>
          </p:nvPr>
        </p:nvSpPr>
        <p:spPr>
          <a:xfrm>
            <a:off x="552167" y="2789554"/>
            <a:ext cx="8555737" cy="707886"/>
          </a:xfrm>
          <a:prstGeom prst="rect">
            <a:avLst/>
          </a:prstGeom>
        </p:spPr>
        <p:txBody>
          <a:bodyPr wrap="square" lIns="0" rIns="0" anchor="b" anchorCtr="0">
            <a:spAutoFit/>
          </a:bodyPr>
          <a:lstStyle>
            <a:lvl1pPr>
              <a:defRPr sz="4000">
                <a:solidFill>
                  <a:schemeClr val="tx1"/>
                </a:solidFill>
              </a:defRPr>
            </a:lvl1pPr>
          </a:lstStyle>
          <a:p>
            <a:r>
              <a:rPr lang="en-US"/>
              <a:t>Presentation name</a:t>
            </a:r>
          </a:p>
        </p:txBody>
      </p:sp>
      <p:sp>
        <p:nvSpPr>
          <p:cNvPr id="14" name="Speaker Name and Title">
            <a:extLst>
              <a:ext uri="{FF2B5EF4-FFF2-40B4-BE49-F238E27FC236}">
                <a16:creationId xmlns:a16="http://schemas.microsoft.com/office/drawing/2014/main" id="{37E9CA04-0B6B-D040-957C-3C5E7A312EE5}"/>
              </a:ext>
            </a:extLst>
          </p:cNvPr>
          <p:cNvSpPr>
            <a:spLocks noGrp="1"/>
          </p:cNvSpPr>
          <p:nvPr>
            <p:ph type="body" sz="quarter" idx="12" hasCustomPrompt="1"/>
          </p:nvPr>
        </p:nvSpPr>
        <p:spPr>
          <a:xfrm>
            <a:off x="582042" y="3697703"/>
            <a:ext cx="4164583" cy="553998"/>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a:t>
            </a:r>
            <a:br>
              <a:rPr lang="en-US"/>
            </a:br>
            <a:r>
              <a:rPr lang="en-US"/>
              <a:t>Title</a:t>
            </a:r>
          </a:p>
        </p:txBody>
      </p:sp>
    </p:spTree>
    <p:extLst>
      <p:ext uri="{BB962C8B-B14F-4D97-AF65-F5344CB8AC3E}">
        <p14:creationId xmlns:p14="http://schemas.microsoft.com/office/powerpoint/2010/main" val="376177443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1DF08-970D-4FC6-BE40-9EFA66C2B1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C631F1-FF1A-4FC4-9043-B768BF73691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F6583A-814D-4368-ABE5-E6378174DEF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9DA9726-235A-41F3-920C-54E8DD43C93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770B36C-09FC-4D64-A272-9559F1FA68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511470-DD6A-4EE4-9F39-E1030E122B4F}"/>
              </a:ext>
            </a:extLst>
          </p:cNvPr>
          <p:cNvSpPr>
            <a:spLocks noGrp="1"/>
          </p:cNvSpPr>
          <p:nvPr>
            <p:ph type="sldNum" sz="quarter" idx="12"/>
          </p:nvPr>
        </p:nvSpPr>
        <p:spPr/>
        <p:txBody>
          <a:bodyPr/>
          <a:lstStyle/>
          <a:p>
            <a:fld id="{B524E2C1-D76F-462C-A197-F6EB81D56DF3}" type="slidenum">
              <a:rPr lang="en-US" smtClean="0"/>
              <a:t>‹#›</a:t>
            </a:fld>
            <a:endParaRPr lang="en-US"/>
          </a:p>
        </p:txBody>
      </p:sp>
    </p:spTree>
    <p:extLst>
      <p:ext uri="{BB962C8B-B14F-4D97-AF65-F5344CB8AC3E}">
        <p14:creationId xmlns:p14="http://schemas.microsoft.com/office/powerpoint/2010/main" val="38321576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10524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767303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E99EF-E9A7-4088-9CAF-BD4562B13C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81D1E9-D102-4718-8373-21F7780FC0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8B46E1-5AE6-4740-93B9-2FD07856A3E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078846D-47FB-4B6E-AAB7-2E00D545F3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41EB9C-EBD4-4051-8FD7-76C8F11B99DC}"/>
              </a:ext>
            </a:extLst>
          </p:cNvPr>
          <p:cNvSpPr>
            <a:spLocks noGrp="1"/>
          </p:cNvSpPr>
          <p:nvPr>
            <p:ph type="sldNum" sz="quarter" idx="12"/>
          </p:nvPr>
        </p:nvSpPr>
        <p:spPr/>
        <p:txBody>
          <a:bodyPr/>
          <a:lstStyle/>
          <a:p>
            <a:fld id="{E9EDF7AB-70AE-4EC5-92BA-527B617ACF44}" type="slidenum">
              <a:rPr lang="en-US" smtClean="0"/>
              <a:t>‹#›</a:t>
            </a:fld>
            <a:endParaRPr lang="en-US"/>
          </a:p>
        </p:txBody>
      </p:sp>
    </p:spTree>
    <p:extLst>
      <p:ext uri="{BB962C8B-B14F-4D97-AF65-F5344CB8AC3E}">
        <p14:creationId xmlns:p14="http://schemas.microsoft.com/office/powerpoint/2010/main" val="92833474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5572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53028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5023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37405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8860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849463"/>
          </a:xfrm>
          <a:noFill/>
        </p:spPr>
        <p:txBody>
          <a:bodyPr tIns="91440" bIns="91440" anchor="t" anchorCtr="0">
            <a:spAutoFit/>
          </a:bodyPr>
          <a:lstStyle>
            <a:lvl1pPr>
              <a:defRPr sz="4800" cap="none" spc="500" baseline="0">
                <a:solidFill>
                  <a:schemeClr val="tx2"/>
                </a:solidFill>
                <a:latin typeface="Segoe UI Semilight" panose="020B0402040204020203" pitchFamily="34" charset="0"/>
                <a:cs typeface="Segoe UI Semilight" panose="020B0402040204020203" pitchFamily="34" charset="0"/>
              </a:defRPr>
            </a:lvl1pPr>
          </a:lstStyle>
          <a:p>
            <a:r>
              <a:rPr lang="en-US" dirty="0"/>
              <a:t>Section title</a:t>
            </a:r>
          </a:p>
        </p:txBody>
      </p:sp>
    </p:spTree>
    <p:extLst>
      <p:ext uri="{BB962C8B-B14F-4D97-AF65-F5344CB8AC3E}">
        <p14:creationId xmlns:p14="http://schemas.microsoft.com/office/powerpoint/2010/main" val="3898767177"/>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1107996"/>
          </a:xfrm>
        </p:spPr>
        <p:txBody>
          <a:bodyPr>
            <a:spAutoFit/>
          </a:bodyPr>
          <a:lstStyle>
            <a:lvl1pPr>
              <a:defRPr sz="3600">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2418334"/>
            <a:ext cx="5146331" cy="1268039"/>
          </a:xfrm>
        </p:spPr>
        <p:txBody>
          <a:bodyPr/>
          <a:lstStyle>
            <a:lvl1pPr marL="0" indent="0">
              <a:spcBef>
                <a:spcPts val="800"/>
              </a:spcBef>
              <a:buNone/>
              <a:defRPr sz="2000"/>
            </a:lvl1pPr>
            <a:lvl2pPr marL="228600" indent="0">
              <a:buNone/>
              <a:defRPr sz="1600"/>
            </a:lvl2pPr>
            <a:lvl3pPr marL="457200" indent="0">
              <a:buNone/>
              <a:defRPr sz="1200"/>
            </a:lvl3pPr>
            <a:lvl4pPr marL="661988" indent="0">
              <a:buNone/>
              <a:defRPr sz="1100"/>
            </a:lvl4pPr>
            <a:lvl5pPr marL="855663"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555921" y="0"/>
            <a:ext cx="5636080" cy="6858000"/>
          </a:xfrm>
        </p:spPr>
        <p:txBody>
          <a:bodyPr/>
          <a:lstStyle/>
          <a:p>
            <a:endParaRPr lang="en-US"/>
          </a:p>
        </p:txBody>
      </p:sp>
    </p:spTree>
    <p:extLst>
      <p:ext uri="{BB962C8B-B14F-4D97-AF65-F5344CB8AC3E}">
        <p14:creationId xmlns:p14="http://schemas.microsoft.com/office/powerpoint/2010/main" val="5911324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37901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4510493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50013140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13839741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47330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47788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3293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600" indent="0">
              <a:buNone/>
              <a:defRPr sz="16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5743302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240675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10"/>
            <a:ext cx="9144000" cy="553998"/>
          </a:xfrm>
          <a:noFill/>
        </p:spPr>
        <p:txBody>
          <a:bodyPr lIns="0" tIns="0" rIns="0" bIns="0" anchor="b" anchorCtr="0">
            <a:spAutoFit/>
          </a:bodyPr>
          <a:lstStyle>
            <a:lvl1pPr algn="l" defTabSz="932719" rtl="0" eaLnBrk="1" latinLnBrk="0" hangingPunct="1">
              <a:lnSpc>
                <a:spcPct val="90000"/>
              </a:lnSpc>
              <a:spcBef>
                <a:spcPct val="0"/>
              </a:spcBef>
              <a:buNone/>
              <a:defRPr lang="en-US" sz="40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4CCCF188-9FC6-48F8-A0AA-30D119ED1467}"/>
              </a:ext>
            </a:extLst>
          </p:cNvPr>
          <p:cNvSpPr txBox="1"/>
          <p:nvPr userDrawn="1"/>
        </p:nvSpPr>
        <p:spPr bwMode="black">
          <a:xfrm>
            <a:off x="7861428" y="6617963"/>
            <a:ext cx="4233531" cy="161583"/>
          </a:xfrm>
          <a:prstGeom prst="rect">
            <a:avLst/>
          </a:prstGeom>
          <a:noFill/>
        </p:spPr>
        <p:txBody>
          <a:bodyPr wrap="non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050" b="0" spc="150" baseline="0" dirty="0">
                <a:solidFill>
                  <a:schemeClr val="tx1"/>
                </a:solidFill>
                <a:latin typeface="Segoe UI" panose="020B0502040204020203" pitchFamily="34" charset="0"/>
              </a:rPr>
              <a:t>MICROSOFT CONFIDENTIAL – FOR INTERNAL USE ONLY</a:t>
            </a:r>
          </a:p>
        </p:txBody>
      </p:sp>
    </p:spTree>
    <p:extLst>
      <p:ext uri="{BB962C8B-B14F-4D97-AF65-F5344CB8AC3E}">
        <p14:creationId xmlns:p14="http://schemas.microsoft.com/office/powerpoint/2010/main" val="747243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15012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94332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48924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331286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704212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72416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454888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349683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34974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8910030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26" Type="http://schemas.openxmlformats.org/officeDocument/2006/relationships/slideLayout" Target="../slideLayouts/slideLayout36.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slideLayout" Target="../slideLayouts/slideLayout35.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slideLayout" Target="../slideLayouts/slideLayout34.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slideLayout" Target="../slideLayouts/slideLayout33.xml"/><Relationship Id="rId28" Type="http://schemas.openxmlformats.org/officeDocument/2006/relationships/image" Target="../media/image5.emf"/><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theme" Target="../theme/theme3.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8" Type="http://schemas.openxmlformats.org/officeDocument/2006/relationships/slideLayout" Target="../slideLayouts/slideLayout44.xml"/><Relationship Id="rId3"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32" Type="http://schemas.openxmlformats.org/officeDocument/2006/relationships/theme" Target="../theme/theme4.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31" Type="http://schemas.openxmlformats.org/officeDocument/2006/relationships/slideLayout" Target="../slideLayouts/slideLayout106.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theme" Target="../theme/theme5.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26" Type="http://schemas.openxmlformats.org/officeDocument/2006/relationships/slideLayout" Target="../slideLayouts/slideLayout149.xml"/><Relationship Id="rId39" Type="http://schemas.openxmlformats.org/officeDocument/2006/relationships/slideLayout" Target="../slideLayouts/slideLayout162.xml"/><Relationship Id="rId21" Type="http://schemas.openxmlformats.org/officeDocument/2006/relationships/slideLayout" Target="../slideLayouts/slideLayout144.xml"/><Relationship Id="rId34" Type="http://schemas.openxmlformats.org/officeDocument/2006/relationships/slideLayout" Target="../slideLayouts/slideLayout157.xml"/><Relationship Id="rId42" Type="http://schemas.openxmlformats.org/officeDocument/2006/relationships/slideLayout" Target="../slideLayouts/slideLayout165.xml"/><Relationship Id="rId47" Type="http://schemas.openxmlformats.org/officeDocument/2006/relationships/slideLayout" Target="../slideLayouts/slideLayout170.xml"/><Relationship Id="rId7" Type="http://schemas.openxmlformats.org/officeDocument/2006/relationships/slideLayout" Target="../slideLayouts/slideLayout130.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9" Type="http://schemas.openxmlformats.org/officeDocument/2006/relationships/slideLayout" Target="../slideLayouts/slideLayout152.xml"/><Relationship Id="rId11" Type="http://schemas.openxmlformats.org/officeDocument/2006/relationships/slideLayout" Target="../slideLayouts/slideLayout134.xml"/><Relationship Id="rId24" Type="http://schemas.openxmlformats.org/officeDocument/2006/relationships/slideLayout" Target="../slideLayouts/slideLayout147.xml"/><Relationship Id="rId32" Type="http://schemas.openxmlformats.org/officeDocument/2006/relationships/slideLayout" Target="../slideLayouts/slideLayout155.xml"/><Relationship Id="rId37" Type="http://schemas.openxmlformats.org/officeDocument/2006/relationships/slideLayout" Target="../slideLayouts/slideLayout160.xml"/><Relationship Id="rId40" Type="http://schemas.openxmlformats.org/officeDocument/2006/relationships/slideLayout" Target="../slideLayouts/slideLayout163.xml"/><Relationship Id="rId45" Type="http://schemas.openxmlformats.org/officeDocument/2006/relationships/slideLayout" Target="../slideLayouts/slideLayout168.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23" Type="http://schemas.openxmlformats.org/officeDocument/2006/relationships/slideLayout" Target="../slideLayouts/slideLayout146.xml"/><Relationship Id="rId28" Type="http://schemas.openxmlformats.org/officeDocument/2006/relationships/slideLayout" Target="../slideLayouts/slideLayout151.xml"/><Relationship Id="rId36" Type="http://schemas.openxmlformats.org/officeDocument/2006/relationships/slideLayout" Target="../slideLayouts/slideLayout159.xml"/><Relationship Id="rId49" Type="http://schemas.openxmlformats.org/officeDocument/2006/relationships/theme" Target="../theme/theme6.xml"/><Relationship Id="rId10" Type="http://schemas.openxmlformats.org/officeDocument/2006/relationships/slideLayout" Target="../slideLayouts/slideLayout133.xml"/><Relationship Id="rId19" Type="http://schemas.openxmlformats.org/officeDocument/2006/relationships/slideLayout" Target="../slideLayouts/slideLayout142.xml"/><Relationship Id="rId31" Type="http://schemas.openxmlformats.org/officeDocument/2006/relationships/slideLayout" Target="../slideLayouts/slideLayout154.xml"/><Relationship Id="rId44" Type="http://schemas.openxmlformats.org/officeDocument/2006/relationships/slideLayout" Target="../slideLayouts/slideLayout167.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slideLayout" Target="../slideLayouts/slideLayout145.xml"/><Relationship Id="rId27" Type="http://schemas.openxmlformats.org/officeDocument/2006/relationships/slideLayout" Target="../slideLayouts/slideLayout150.xml"/><Relationship Id="rId30" Type="http://schemas.openxmlformats.org/officeDocument/2006/relationships/slideLayout" Target="../slideLayouts/slideLayout153.xml"/><Relationship Id="rId35" Type="http://schemas.openxmlformats.org/officeDocument/2006/relationships/slideLayout" Target="../slideLayouts/slideLayout158.xml"/><Relationship Id="rId43" Type="http://schemas.openxmlformats.org/officeDocument/2006/relationships/slideLayout" Target="../slideLayouts/slideLayout166.xml"/><Relationship Id="rId48" Type="http://schemas.openxmlformats.org/officeDocument/2006/relationships/slideLayout" Target="../slideLayouts/slideLayout171.xml"/><Relationship Id="rId8" Type="http://schemas.openxmlformats.org/officeDocument/2006/relationships/slideLayout" Target="../slideLayouts/slideLayout131.xml"/><Relationship Id="rId3" Type="http://schemas.openxmlformats.org/officeDocument/2006/relationships/slideLayout" Target="../slideLayouts/slideLayout126.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5" Type="http://schemas.openxmlformats.org/officeDocument/2006/relationships/slideLayout" Target="../slideLayouts/slideLayout148.xml"/><Relationship Id="rId33" Type="http://schemas.openxmlformats.org/officeDocument/2006/relationships/slideLayout" Target="../slideLayouts/slideLayout156.xml"/><Relationship Id="rId38" Type="http://schemas.openxmlformats.org/officeDocument/2006/relationships/slideLayout" Target="../slideLayouts/slideLayout161.xml"/><Relationship Id="rId46" Type="http://schemas.openxmlformats.org/officeDocument/2006/relationships/slideLayout" Target="../slideLayouts/slideLayout169.xml"/><Relationship Id="rId20" Type="http://schemas.openxmlformats.org/officeDocument/2006/relationships/slideLayout" Target="../slideLayouts/slideLayout143.xml"/><Relationship Id="rId41" Type="http://schemas.openxmlformats.org/officeDocument/2006/relationships/slideLayout" Target="../slideLayouts/slideLayout164.xml"/><Relationship Id="rId1" Type="http://schemas.openxmlformats.org/officeDocument/2006/relationships/slideLayout" Target="../slideLayouts/slideLayout124.xml"/><Relationship Id="rId6" Type="http://schemas.openxmlformats.org/officeDocument/2006/relationships/slideLayout" Target="../slideLayouts/slideLayout129.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84.xml"/><Relationship Id="rId18" Type="http://schemas.openxmlformats.org/officeDocument/2006/relationships/slideLayout" Target="../slideLayouts/slideLayout189.xml"/><Relationship Id="rId26" Type="http://schemas.openxmlformats.org/officeDocument/2006/relationships/slideLayout" Target="../slideLayouts/slideLayout197.xml"/><Relationship Id="rId39" Type="http://schemas.openxmlformats.org/officeDocument/2006/relationships/theme" Target="../theme/theme7.xml"/><Relationship Id="rId21" Type="http://schemas.openxmlformats.org/officeDocument/2006/relationships/slideLayout" Target="../slideLayouts/slideLayout192.xml"/><Relationship Id="rId34" Type="http://schemas.openxmlformats.org/officeDocument/2006/relationships/slideLayout" Target="../slideLayouts/slideLayout205.xml"/><Relationship Id="rId42" Type="http://schemas.openxmlformats.org/officeDocument/2006/relationships/image" Target="../media/image14.png"/><Relationship Id="rId7" Type="http://schemas.openxmlformats.org/officeDocument/2006/relationships/slideLayout" Target="../slideLayouts/slideLayout178.xml"/><Relationship Id="rId2" Type="http://schemas.openxmlformats.org/officeDocument/2006/relationships/slideLayout" Target="../slideLayouts/slideLayout173.xml"/><Relationship Id="rId16" Type="http://schemas.openxmlformats.org/officeDocument/2006/relationships/slideLayout" Target="../slideLayouts/slideLayout187.xml"/><Relationship Id="rId20" Type="http://schemas.openxmlformats.org/officeDocument/2006/relationships/slideLayout" Target="../slideLayouts/slideLayout191.xml"/><Relationship Id="rId29" Type="http://schemas.openxmlformats.org/officeDocument/2006/relationships/slideLayout" Target="../slideLayouts/slideLayout200.xml"/><Relationship Id="rId41" Type="http://schemas.openxmlformats.org/officeDocument/2006/relationships/image" Target="../media/image13.tiff"/><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24" Type="http://schemas.openxmlformats.org/officeDocument/2006/relationships/slideLayout" Target="../slideLayouts/slideLayout195.xml"/><Relationship Id="rId32" Type="http://schemas.openxmlformats.org/officeDocument/2006/relationships/slideLayout" Target="../slideLayouts/slideLayout203.xml"/><Relationship Id="rId37" Type="http://schemas.openxmlformats.org/officeDocument/2006/relationships/slideLayout" Target="../slideLayouts/slideLayout208.xml"/><Relationship Id="rId40" Type="http://schemas.openxmlformats.org/officeDocument/2006/relationships/image" Target="../media/image12.emf"/><Relationship Id="rId5" Type="http://schemas.openxmlformats.org/officeDocument/2006/relationships/slideLayout" Target="../slideLayouts/slideLayout176.xml"/><Relationship Id="rId15" Type="http://schemas.openxmlformats.org/officeDocument/2006/relationships/slideLayout" Target="../slideLayouts/slideLayout186.xml"/><Relationship Id="rId23" Type="http://schemas.openxmlformats.org/officeDocument/2006/relationships/slideLayout" Target="../slideLayouts/slideLayout194.xml"/><Relationship Id="rId28" Type="http://schemas.openxmlformats.org/officeDocument/2006/relationships/slideLayout" Target="../slideLayouts/slideLayout199.xml"/><Relationship Id="rId36" Type="http://schemas.openxmlformats.org/officeDocument/2006/relationships/slideLayout" Target="../slideLayouts/slideLayout207.xml"/><Relationship Id="rId10" Type="http://schemas.openxmlformats.org/officeDocument/2006/relationships/slideLayout" Target="../slideLayouts/slideLayout181.xml"/><Relationship Id="rId19" Type="http://schemas.openxmlformats.org/officeDocument/2006/relationships/slideLayout" Target="../slideLayouts/slideLayout190.xml"/><Relationship Id="rId31" Type="http://schemas.openxmlformats.org/officeDocument/2006/relationships/slideLayout" Target="../slideLayouts/slideLayout202.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slideLayout" Target="../slideLayouts/slideLayout185.xml"/><Relationship Id="rId22" Type="http://schemas.openxmlformats.org/officeDocument/2006/relationships/slideLayout" Target="../slideLayouts/slideLayout193.xml"/><Relationship Id="rId27" Type="http://schemas.openxmlformats.org/officeDocument/2006/relationships/slideLayout" Target="../slideLayouts/slideLayout198.xml"/><Relationship Id="rId30" Type="http://schemas.openxmlformats.org/officeDocument/2006/relationships/slideLayout" Target="../slideLayouts/slideLayout201.xml"/><Relationship Id="rId35" Type="http://schemas.openxmlformats.org/officeDocument/2006/relationships/slideLayout" Target="../slideLayouts/slideLayout206.xml"/><Relationship Id="rId43" Type="http://schemas.microsoft.com/office/2007/relationships/hdphoto" Target="../media/hdphoto3.wdp"/><Relationship Id="rId8" Type="http://schemas.openxmlformats.org/officeDocument/2006/relationships/slideLayout" Target="../slideLayouts/slideLayout179.xml"/><Relationship Id="rId3" Type="http://schemas.openxmlformats.org/officeDocument/2006/relationships/slideLayout" Target="../slideLayouts/slideLayout174.xml"/><Relationship Id="rId12" Type="http://schemas.openxmlformats.org/officeDocument/2006/relationships/slideLayout" Target="../slideLayouts/slideLayout183.xml"/><Relationship Id="rId17" Type="http://schemas.openxmlformats.org/officeDocument/2006/relationships/slideLayout" Target="../slideLayouts/slideLayout188.xml"/><Relationship Id="rId25" Type="http://schemas.openxmlformats.org/officeDocument/2006/relationships/slideLayout" Target="../slideLayouts/slideLayout196.xml"/><Relationship Id="rId33" Type="http://schemas.openxmlformats.org/officeDocument/2006/relationships/slideLayout" Target="../slideLayouts/slideLayout204.xml"/><Relationship Id="rId38" Type="http://schemas.openxmlformats.org/officeDocument/2006/relationships/slideLayout" Target="../slideLayouts/slideLayout20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17.xml"/><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theme" Target="../theme/theme8.xml"/><Relationship Id="rId2" Type="http://schemas.openxmlformats.org/officeDocument/2006/relationships/slideLayout" Target="../slideLayouts/slideLayout211.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0" Type="http://schemas.openxmlformats.org/officeDocument/2006/relationships/slideLayout" Target="../slideLayouts/slideLayout219.xml"/><Relationship Id="rId4" Type="http://schemas.openxmlformats.org/officeDocument/2006/relationships/slideLayout" Target="../slideLayouts/slideLayout213.xml"/><Relationship Id="rId9" Type="http://schemas.openxmlformats.org/officeDocument/2006/relationships/slideLayout" Target="../slideLayouts/slideLayout2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07428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2"/>
          <a:stretch>
            <a:fillRect/>
          </a:stretch>
        </p:blipFill>
        <p:spPr>
          <a:xfrm rot="5400000">
            <a:off x="9208748" y="2991034"/>
            <a:ext cx="6858623" cy="876557"/>
          </a:xfrm>
          <a:prstGeom prst="rect">
            <a:avLst/>
          </a:prstGeom>
        </p:spPr>
      </p:pic>
      <p:sp>
        <p:nvSpPr>
          <p:cNvPr id="5" name="TextBox 4">
            <a:extLst>
              <a:ext uri="{FF2B5EF4-FFF2-40B4-BE49-F238E27FC236}">
                <a16:creationId xmlns:a16="http://schemas.microsoft.com/office/drawing/2014/main" id="{A9176D4E-EF20-4A99-8E08-AAF308347126}"/>
              </a:ext>
            </a:extLst>
          </p:cNvPr>
          <p:cNvSpPr txBox="1"/>
          <p:nvPr userDrawn="1"/>
        </p:nvSpPr>
        <p:spPr bwMode="black">
          <a:xfrm>
            <a:off x="7861428" y="6617963"/>
            <a:ext cx="4233531" cy="161583"/>
          </a:xfrm>
          <a:prstGeom prst="rect">
            <a:avLst/>
          </a:prstGeom>
          <a:noFill/>
        </p:spPr>
        <p:txBody>
          <a:bodyPr wrap="non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050" b="0" spc="150" baseline="0" dirty="0">
                <a:solidFill>
                  <a:srgbClr val="595959"/>
                </a:solidFill>
                <a:latin typeface="Segoe UI" panose="020B0502040204020203" pitchFamily="34" charset="0"/>
              </a:rPr>
              <a:t>MICROSOFT CONFIDENTIAL – FOR INTERNAL USE ONLY</a:t>
            </a:r>
          </a:p>
        </p:txBody>
      </p:sp>
    </p:spTree>
    <p:extLst>
      <p:ext uri="{BB962C8B-B14F-4D97-AF65-F5344CB8AC3E}">
        <p14:creationId xmlns:p14="http://schemas.microsoft.com/office/powerpoint/2010/main" val="3743786769"/>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61" r:id="rId4"/>
    <p:sldLayoutId id="2147483773" r:id="rId5"/>
    <p:sldLayoutId id="2147483778" r:id="rId6"/>
    <p:sldLayoutId id="2147483783" r:id="rId7"/>
    <p:sldLayoutId id="2147483768" r:id="rId8"/>
    <p:sldLayoutId id="2147483785" r:id="rId9"/>
    <p:sldLayoutId id="2147483786" r:id="rId10"/>
  </p:sldLayoutIdLst>
  <p:transition>
    <p:fade/>
  </p:transition>
  <p:txStyles>
    <p:titleStyle>
      <a:lvl1pPr algn="l" defTabSz="914192" rtl="0" eaLnBrk="1" latinLnBrk="0" hangingPunct="1">
        <a:lnSpc>
          <a:spcPct val="90000"/>
        </a:lnSpc>
        <a:spcBef>
          <a:spcPct val="0"/>
        </a:spcBef>
        <a:buNone/>
        <a:defRPr lang="en-US" sz="4000" b="0" kern="1200" cap="none" spc="300" baseline="0" dirty="0">
          <a:ln w="3175">
            <a:noFill/>
          </a:ln>
          <a:solidFill>
            <a:schemeClr val="tx1">
              <a:lumMod val="85000"/>
              <a:lumOff val="15000"/>
            </a:schemeClr>
          </a:solidFill>
          <a:effectLst/>
          <a:latin typeface="Segoe UI" panose="020B0502040204020203" pitchFamily="34" charset="0"/>
          <a:ea typeface="+mn-ea"/>
          <a:cs typeface="Segoe UI" panose="020B0502040204020203" pitchFamily="34" charset="0"/>
        </a:defRPr>
      </a:lvl1pPr>
    </p:titleStyle>
    <p:bodyStyle>
      <a:lvl1pPr marL="336080" marR="0" indent="-336080"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98003581"/>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 id="2147483804" r:id="rId17"/>
    <p:sldLayoutId id="2147483805" r:id="rId18"/>
    <p:sldLayoutId id="2147483806" r:id="rId19"/>
    <p:sldLayoutId id="2147483807" r:id="rId20"/>
    <p:sldLayoutId id="2147483808" r:id="rId21"/>
    <p:sldLayoutId id="2147483809" r:id="rId22"/>
    <p:sldLayoutId id="2147483810" r:id="rId23"/>
    <p:sldLayoutId id="2147483811" r:id="rId24"/>
    <p:sldLayoutId id="2147483812" r:id="rId25"/>
    <p:sldLayoutId id="2147483813" r:id="rId26"/>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91444997"/>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39" r:id="rId25"/>
    <p:sldLayoutId id="2147483840" r:id="rId26"/>
    <p:sldLayoutId id="2147483841" r:id="rId27"/>
    <p:sldLayoutId id="2147483842" r:id="rId28"/>
    <p:sldLayoutId id="2147483843" r:id="rId29"/>
    <p:sldLayoutId id="2147483844" r:id="rId30"/>
    <p:sldLayoutId id="2147483845" r:id="rId31"/>
    <p:sldLayoutId id="2147483846" r:id="rId32"/>
    <p:sldLayoutId id="2147483847" r:id="rId33"/>
    <p:sldLayoutId id="2147483848" r:id="rId34"/>
    <p:sldLayoutId id="2147483849" r:id="rId35"/>
    <p:sldLayoutId id="2147483850" r:id="rId36"/>
    <p:sldLayoutId id="2147483851" r:id="rId37"/>
    <p:sldLayoutId id="2147483852" r:id="rId38"/>
    <p:sldLayoutId id="2147483854" r:id="rId39"/>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73202401"/>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 id="2147483869" r:id="rId14"/>
    <p:sldLayoutId id="2147483870" r:id="rId15"/>
    <p:sldLayoutId id="2147483871" r:id="rId16"/>
    <p:sldLayoutId id="2147483872" r:id="rId17"/>
    <p:sldLayoutId id="2147483873" r:id="rId18"/>
    <p:sldLayoutId id="2147483874" r:id="rId19"/>
    <p:sldLayoutId id="2147483875" r:id="rId20"/>
    <p:sldLayoutId id="2147483876" r:id="rId21"/>
    <p:sldLayoutId id="2147483877" r:id="rId22"/>
    <p:sldLayoutId id="2147483878" r:id="rId23"/>
    <p:sldLayoutId id="2147483879" r:id="rId24"/>
    <p:sldLayoutId id="2147483880" r:id="rId25"/>
    <p:sldLayoutId id="2147483881" r:id="rId26"/>
    <p:sldLayoutId id="2147483882" r:id="rId27"/>
    <p:sldLayoutId id="2147483883" r:id="rId28"/>
    <p:sldLayoutId id="2147483884" r:id="rId29"/>
    <p:sldLayoutId id="2147483885" r:id="rId30"/>
    <p:sldLayoutId id="2147483886"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2372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MSIPCMContentMarking" descr="{&quot;HashCode&quot;:231139426,&quot;Placement&quot;:&quot;Footer&quot;}">
            <a:extLst>
              <a:ext uri="{FF2B5EF4-FFF2-40B4-BE49-F238E27FC236}">
                <a16:creationId xmlns:a16="http://schemas.microsoft.com/office/drawing/2014/main" id="{DA430567-5CF5-40B7-A110-73468C97C6CA}"/>
              </a:ext>
            </a:extLst>
          </p:cNvPr>
          <p:cNvSpPr txBox="1"/>
          <p:nvPr userDrawn="1"/>
        </p:nvSpPr>
        <p:spPr>
          <a:xfrm>
            <a:off x="0" y="6595656"/>
            <a:ext cx="2123853"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Classified as Microsoft Confidential</a:t>
            </a:r>
            <a:endParaRPr lang="en-US" sz="1000" err="1">
              <a:solidFill>
                <a:srgbClr val="000000"/>
              </a:solidFill>
              <a:latin typeface="Calibri" panose="020F0502020204030204" pitchFamily="34" charset="0"/>
            </a:endParaRPr>
          </a:p>
        </p:txBody>
      </p:sp>
    </p:spTree>
    <p:extLst>
      <p:ext uri="{BB962C8B-B14F-4D97-AF65-F5344CB8AC3E}">
        <p14:creationId xmlns:p14="http://schemas.microsoft.com/office/powerpoint/2010/main" val="1775686952"/>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 id="2147483901" r:id="rId14"/>
    <p:sldLayoutId id="2147483902" r:id="rId15"/>
    <p:sldLayoutId id="2147483903" r:id="rId16"/>
    <p:sldLayoutId id="2147483904" r:id="rId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94002856"/>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 id="2147483938" r:id="rId13"/>
    <p:sldLayoutId id="2147483939" r:id="rId14"/>
    <p:sldLayoutId id="2147483940" r:id="rId15"/>
    <p:sldLayoutId id="2147483941" r:id="rId16"/>
    <p:sldLayoutId id="2147483942" r:id="rId17"/>
    <p:sldLayoutId id="2147483943" r:id="rId18"/>
    <p:sldLayoutId id="2147483944" r:id="rId19"/>
    <p:sldLayoutId id="2147483945" r:id="rId20"/>
    <p:sldLayoutId id="2147483946" r:id="rId21"/>
    <p:sldLayoutId id="2147483947" r:id="rId22"/>
    <p:sldLayoutId id="2147483948" r:id="rId23"/>
    <p:sldLayoutId id="2147483949" r:id="rId24"/>
    <p:sldLayoutId id="2147483950" r:id="rId25"/>
    <p:sldLayoutId id="2147483953" r:id="rId26"/>
    <p:sldLayoutId id="2147483954" r:id="rId27"/>
    <p:sldLayoutId id="2147483955" r:id="rId28"/>
    <p:sldLayoutId id="2147483956" r:id="rId29"/>
    <p:sldLayoutId id="2147483957" r:id="rId30"/>
    <p:sldLayoutId id="2147483958" r:id="rId31"/>
    <p:sldLayoutId id="2147483959" r:id="rId32"/>
    <p:sldLayoutId id="2147483960" r:id="rId33"/>
    <p:sldLayoutId id="2147483961" r:id="rId34"/>
    <p:sldLayoutId id="2147483962" r:id="rId35"/>
    <p:sldLayoutId id="2147483963" r:id="rId36"/>
    <p:sldLayoutId id="2147483964" r:id="rId37"/>
    <p:sldLayoutId id="2147483965" r:id="rId38"/>
    <p:sldLayoutId id="2147483966" r:id="rId39"/>
    <p:sldLayoutId id="2147483967" r:id="rId40"/>
    <p:sldLayoutId id="2147483968" r:id="rId41"/>
    <p:sldLayoutId id="2147483969" r:id="rId42"/>
    <p:sldLayoutId id="2147483970" r:id="rId43"/>
    <p:sldLayoutId id="2147483971" r:id="rId44"/>
    <p:sldLayoutId id="2147483972" r:id="rId45"/>
    <p:sldLayoutId id="2147483973" r:id="rId46"/>
    <p:sldLayoutId id="2147483974" r:id="rId47"/>
    <p:sldLayoutId id="2147483975"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509760" y="2843773"/>
            <a:ext cx="6858000" cy="1170455"/>
          </a:xfrm>
          <a:prstGeom prst="rect">
            <a:avLst/>
          </a:prstGeom>
        </p:spPr>
      </p:pic>
      <p:pic>
        <p:nvPicPr>
          <p:cNvPr id="5" name="Picture 4">
            <a:extLst>
              <a:ext uri="{FF2B5EF4-FFF2-40B4-BE49-F238E27FC236}">
                <a16:creationId xmlns:a16="http://schemas.microsoft.com/office/drawing/2014/main" id="{0F4E1596-EF65-00C1-DBA7-0AB243E55CC6}"/>
              </a:ext>
            </a:extLst>
          </p:cNvPr>
          <p:cNvPicPr>
            <a:picLocks noChangeAspect="1"/>
          </p:cNvPicPr>
          <p:nvPr userDrawn="1"/>
        </p:nvPicPr>
        <p:blipFill>
          <a:blip r:embed="rId41"/>
          <a:stretch>
            <a:fillRect/>
          </a:stretch>
        </p:blipFill>
        <p:spPr>
          <a:xfrm>
            <a:off x="10582275" y="6346520"/>
            <a:ext cx="1517649" cy="501497"/>
          </a:xfrm>
          <a:prstGeom prst="rect">
            <a:avLst/>
          </a:prstGeom>
        </p:spPr>
      </p:pic>
      <p:pic>
        <p:nvPicPr>
          <p:cNvPr id="6" name="Picture 5">
            <a:extLst>
              <a:ext uri="{FF2B5EF4-FFF2-40B4-BE49-F238E27FC236}">
                <a16:creationId xmlns:a16="http://schemas.microsoft.com/office/drawing/2014/main" id="{AAC5CCDE-02A6-082E-6A17-7ACED540266B}"/>
              </a:ext>
            </a:extLst>
          </p:cNvPr>
          <p:cNvPicPr>
            <a:picLocks noChangeAspect="1"/>
          </p:cNvPicPr>
          <p:nvPr userDrawn="1"/>
        </p:nvPicPr>
        <p:blipFill rotWithShape="1">
          <a:blip r:embed="rId42">
            <a:extLst>
              <a:ext uri="{BEBA8EAE-BF5A-486C-A8C5-ECC9F3942E4B}">
                <a14:imgProps xmlns:a14="http://schemas.microsoft.com/office/drawing/2010/main">
                  <a14:imgLayer r:embed="rId43">
                    <a14:imgEffect>
                      <a14:brightnessContrast bright="100000"/>
                    </a14:imgEffect>
                  </a14:imgLayer>
                </a14:imgProps>
              </a:ext>
            </a:extLst>
          </a:blip>
          <a:srcRect l="23918"/>
          <a:stretch/>
        </p:blipFill>
        <p:spPr>
          <a:xfrm>
            <a:off x="10945261" y="6346520"/>
            <a:ext cx="1154663" cy="501497"/>
          </a:xfrm>
          <a:prstGeom prst="rect">
            <a:avLst/>
          </a:prstGeom>
        </p:spPr>
      </p:pic>
    </p:spTree>
    <p:extLst>
      <p:ext uri="{BB962C8B-B14F-4D97-AF65-F5344CB8AC3E}">
        <p14:creationId xmlns:p14="http://schemas.microsoft.com/office/powerpoint/2010/main" val="2203516623"/>
      </p:ext>
    </p:extLst>
  </p:cSld>
  <p:clrMap bg1="dk1" tx1="lt1" bg2="dk2" tx2="lt2" accent1="accent1" accent2="accent2" accent3="accent3" accent4="accent4" accent5="accent5" accent6="accent6" hlink="hlink" folHlink="folHlink"/>
  <p:sldLayoutIdLst>
    <p:sldLayoutId id="2147483977" r:id="rId1"/>
    <p:sldLayoutId id="2147483978" r:id="rId2"/>
    <p:sldLayoutId id="2147483979" r:id="rId3"/>
    <p:sldLayoutId id="2147483980" r:id="rId4"/>
    <p:sldLayoutId id="2147483981" r:id="rId5"/>
    <p:sldLayoutId id="2147483982" r:id="rId6"/>
    <p:sldLayoutId id="2147483983" r:id="rId7"/>
    <p:sldLayoutId id="2147483984" r:id="rId8"/>
    <p:sldLayoutId id="2147483985" r:id="rId9"/>
    <p:sldLayoutId id="2147483986" r:id="rId10"/>
    <p:sldLayoutId id="2147483987" r:id="rId11"/>
    <p:sldLayoutId id="2147483988" r:id="rId12"/>
    <p:sldLayoutId id="2147483989" r:id="rId13"/>
    <p:sldLayoutId id="2147483990" r:id="rId14"/>
    <p:sldLayoutId id="2147483991" r:id="rId15"/>
    <p:sldLayoutId id="2147483992" r:id="rId16"/>
    <p:sldLayoutId id="2147483993" r:id="rId17"/>
    <p:sldLayoutId id="2147483994" r:id="rId18"/>
    <p:sldLayoutId id="2147483995" r:id="rId19"/>
    <p:sldLayoutId id="2147483996" r:id="rId20"/>
    <p:sldLayoutId id="2147483997" r:id="rId21"/>
    <p:sldLayoutId id="2147483998" r:id="rId22"/>
    <p:sldLayoutId id="2147483999" r:id="rId23"/>
    <p:sldLayoutId id="2147484000" r:id="rId24"/>
    <p:sldLayoutId id="2147484001" r:id="rId25"/>
    <p:sldLayoutId id="2147484002" r:id="rId26"/>
    <p:sldLayoutId id="2147484003" r:id="rId27"/>
    <p:sldLayoutId id="2147484004" r:id="rId28"/>
    <p:sldLayoutId id="2147484005" r:id="rId29"/>
    <p:sldLayoutId id="2147484006" r:id="rId30"/>
    <p:sldLayoutId id="2147484007" r:id="rId31"/>
    <p:sldLayoutId id="2147484008" r:id="rId32"/>
    <p:sldLayoutId id="2147484009" r:id="rId33"/>
    <p:sldLayoutId id="2147484010" r:id="rId34"/>
    <p:sldLayoutId id="2147484011" r:id="rId35"/>
    <p:sldLayoutId id="2147484012" r:id="rId36"/>
    <p:sldLayoutId id="2147484013" r:id="rId37"/>
    <p:sldLayoutId id="2147484014"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CA26E9D7-548D-AFAB-0168-D49E77E02A05}"/>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6E080144-1EF1-9ED2-7E56-ADA3AF2F695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3A598B03-E034-906C-CA35-1066D8E8CD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38EC5623-C7FF-49D7-85CE-AA0FA78A54A8}" type="datetimeFigureOut">
              <a:rPr lang="en-US"/>
              <a:pPr>
                <a:defRPr/>
              </a:pPr>
              <a:t>10/4/2022</a:t>
            </a:fld>
            <a:endParaRPr lang="en-US"/>
          </a:p>
        </p:txBody>
      </p:sp>
      <p:sp>
        <p:nvSpPr>
          <p:cNvPr id="5" name="Footer Placeholder 4">
            <a:extLst>
              <a:ext uri="{FF2B5EF4-FFF2-40B4-BE49-F238E27FC236}">
                <a16:creationId xmlns:a16="http://schemas.microsoft.com/office/drawing/2014/main" id="{506CBBDD-F699-00BB-2272-DBB69FD6D3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a:extLst>
              <a:ext uri="{FF2B5EF4-FFF2-40B4-BE49-F238E27FC236}">
                <a16:creationId xmlns:a16="http://schemas.microsoft.com/office/drawing/2014/main" id="{2229AC5A-D454-431D-0E03-1D71FDE79C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defRPr>
            </a:lvl1pPr>
          </a:lstStyle>
          <a:p>
            <a:pPr>
              <a:defRPr/>
            </a:pPr>
            <a:fld id="{1770AFA8-A4FC-4675-A682-49B31F422221}" type="slidenum">
              <a:rPr lang="en-US"/>
              <a:pPr>
                <a:defRPr/>
              </a:pPr>
              <a:t>‹#›</a:t>
            </a:fld>
            <a:endParaRPr lang="en-US"/>
          </a:p>
        </p:txBody>
      </p:sp>
    </p:spTree>
    <p:extLst>
      <p:ext uri="{BB962C8B-B14F-4D97-AF65-F5344CB8AC3E}">
        <p14:creationId xmlns:p14="http://schemas.microsoft.com/office/powerpoint/2010/main" val="885771834"/>
      </p:ext>
    </p:extLst>
  </p:cSld>
  <p:clrMap bg1="lt1" tx1="dk1" bg2="lt2" tx2="dk2" accent1="accent1" accent2="accent2" accent3="accent3" accent4="accent4" accent5="accent5" accent6="accent6" hlink="hlink" folHlink="folHlink"/>
  <p:sldLayoutIdLst>
    <p:sldLayoutId id="2147484016" r:id="rId1"/>
    <p:sldLayoutId id="2147484017" r:id="rId2"/>
    <p:sldLayoutId id="2147484018" r:id="rId3"/>
    <p:sldLayoutId id="2147484019" r:id="rId4"/>
    <p:sldLayoutId id="2147484020" r:id="rId5"/>
    <p:sldLayoutId id="2147484021" r:id="rId6"/>
    <p:sldLayoutId id="2147484022" r:id="rId7"/>
    <p:sldLayoutId id="2147484023" r:id="rId8"/>
    <p:sldLayoutId id="2147484024" r:id="rId9"/>
    <p:sldLayoutId id="2147484025" r:id="rId10"/>
    <p:sldLayoutId id="2147484026"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kellyoconnor@microsoft.com"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2.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35.svg"/><Relationship Id="rId3" Type="http://schemas.openxmlformats.org/officeDocument/2006/relationships/image" Target="../media/image24.svg"/><Relationship Id="rId7" Type="http://schemas.openxmlformats.org/officeDocument/2006/relationships/image" Target="../media/image41.svg"/><Relationship Id="rId12" Type="http://schemas.openxmlformats.org/officeDocument/2006/relationships/image" Target="../media/image34.png"/><Relationship Id="rId2" Type="http://schemas.openxmlformats.org/officeDocument/2006/relationships/image" Target="../media/image23.png"/><Relationship Id="rId1" Type="http://schemas.openxmlformats.org/officeDocument/2006/relationships/slideLayout" Target="../slideLayouts/slideLayout89.xml"/><Relationship Id="rId6" Type="http://schemas.openxmlformats.org/officeDocument/2006/relationships/image" Target="../media/image40.png"/><Relationship Id="rId11" Type="http://schemas.openxmlformats.org/officeDocument/2006/relationships/image" Target="../media/image33.svg"/><Relationship Id="rId5" Type="http://schemas.openxmlformats.org/officeDocument/2006/relationships/image" Target="../media/image39.svg"/><Relationship Id="rId15" Type="http://schemas.openxmlformats.org/officeDocument/2006/relationships/image" Target="../media/image37.svg"/><Relationship Id="rId10" Type="http://schemas.openxmlformats.org/officeDocument/2006/relationships/image" Target="../media/image32.png"/><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9.xml"/></Relationships>
</file>

<file path=ppt/slides/_rels/slide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35.svg"/><Relationship Id="rId3" Type="http://schemas.openxmlformats.org/officeDocument/2006/relationships/image" Target="../media/image24.svg"/><Relationship Id="rId7" Type="http://schemas.openxmlformats.org/officeDocument/2006/relationships/image" Target="../media/image41.svg"/><Relationship Id="rId12" Type="http://schemas.openxmlformats.org/officeDocument/2006/relationships/image" Target="../media/image34.png"/><Relationship Id="rId2" Type="http://schemas.openxmlformats.org/officeDocument/2006/relationships/image" Target="../media/image23.png"/><Relationship Id="rId1" Type="http://schemas.openxmlformats.org/officeDocument/2006/relationships/slideLayout" Target="../slideLayouts/slideLayout20.xml"/><Relationship Id="rId6" Type="http://schemas.openxmlformats.org/officeDocument/2006/relationships/image" Target="../media/image40.png"/><Relationship Id="rId11" Type="http://schemas.openxmlformats.org/officeDocument/2006/relationships/image" Target="../media/image33.svg"/><Relationship Id="rId5" Type="http://schemas.openxmlformats.org/officeDocument/2006/relationships/image" Target="../media/image39.svg"/><Relationship Id="rId15" Type="http://schemas.openxmlformats.org/officeDocument/2006/relationships/image" Target="../media/image37.svg"/><Relationship Id="rId10" Type="http://schemas.openxmlformats.org/officeDocument/2006/relationships/image" Target="../media/image32.png"/><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4.svg"/><Relationship Id="rId7" Type="http://schemas.openxmlformats.org/officeDocument/2006/relationships/image" Target="../media/image35.svg"/><Relationship Id="rId2" Type="http://schemas.openxmlformats.org/officeDocument/2006/relationships/image" Target="../media/image23.png"/><Relationship Id="rId1" Type="http://schemas.openxmlformats.org/officeDocument/2006/relationships/slideLayout" Target="../slideLayouts/slideLayout20.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 Id="rId9" Type="http://schemas.openxmlformats.org/officeDocument/2006/relationships/image" Target="../media/image37.svg"/></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4.svg"/><Relationship Id="rId7" Type="http://schemas.openxmlformats.org/officeDocument/2006/relationships/image" Target="../media/image35.svg"/><Relationship Id="rId2" Type="http://schemas.openxmlformats.org/officeDocument/2006/relationships/image" Target="../media/image23.png"/><Relationship Id="rId1" Type="http://schemas.openxmlformats.org/officeDocument/2006/relationships/slideLayout" Target="../slideLayouts/slideLayout89.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 Id="rId9" Type="http://schemas.openxmlformats.org/officeDocument/2006/relationships/image" Target="../media/image37.sv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75.xml"/></Relationships>
</file>

<file path=ppt/slides/_rels/slide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108.xml"/><Relationship Id="rId4" Type="http://schemas.openxmlformats.org/officeDocument/2006/relationships/image" Target="../media/image24.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89.xml"/><Relationship Id="rId4" Type="http://schemas.openxmlformats.org/officeDocument/2006/relationships/image" Target="../media/image24.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20.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9.xml"/></Relationships>
</file>

<file path=ppt/slides/_rels/slide2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png"/><Relationship Id="rId7" Type="http://schemas.openxmlformats.org/officeDocument/2006/relationships/image" Target="../media/image55.jpeg"/><Relationship Id="rId2" Type="http://schemas.openxmlformats.org/officeDocument/2006/relationships/notesSlide" Target="../notesSlides/notesSlide11.xml"/><Relationship Id="rId1" Type="http://schemas.openxmlformats.org/officeDocument/2006/relationships/slideLayout" Target="../slideLayouts/slideLayout89.xml"/><Relationship Id="rId6" Type="http://schemas.openxmlformats.org/officeDocument/2006/relationships/image" Target="../media/image54.png"/><Relationship Id="rId5" Type="http://schemas.openxmlformats.org/officeDocument/2006/relationships/hyperlink" Target="http://en.canopen-lift.org/wiki/Access_control_system_for_elevators" TargetMode="External"/><Relationship Id="rId4" Type="http://schemas.openxmlformats.org/officeDocument/2006/relationships/image" Target="../media/image53.jpeg"/></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20.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59.png"/><Relationship Id="rId7" Type="http://schemas.openxmlformats.org/officeDocument/2006/relationships/image" Target="../media/image63.svg"/><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openxmlformats.org/officeDocument/2006/relationships/image" Target="../media/image62.png"/><Relationship Id="rId5" Type="http://schemas.openxmlformats.org/officeDocument/2006/relationships/image" Target="../media/image61.svg"/><Relationship Id="rId4" Type="http://schemas.openxmlformats.org/officeDocument/2006/relationships/image" Target="../media/image60.png"/><Relationship Id="rId9" Type="http://schemas.openxmlformats.org/officeDocument/2006/relationships/image" Target="../media/image24.svg"/></Relationships>
</file>

<file path=ppt/slides/_rels/slide2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oleObject" Target="../embeddings/oleObject1.bin"/><Relationship Id="rId7"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emf"/><Relationship Id="rId9" Type="http://schemas.openxmlformats.org/officeDocument/2006/relationships/image" Target="../media/image51.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8.png"/><Relationship Id="rId7"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20.xml"/><Relationship Id="rId6" Type="http://schemas.openxmlformats.org/officeDocument/2006/relationships/image" Target="../media/image33.svg"/><Relationship Id="rId11" Type="http://schemas.openxmlformats.org/officeDocument/2006/relationships/image" Target="../media/image72.png"/><Relationship Id="rId5" Type="http://schemas.openxmlformats.org/officeDocument/2006/relationships/image" Target="../media/image32.png"/><Relationship Id="rId10" Type="http://schemas.openxmlformats.org/officeDocument/2006/relationships/image" Target="../media/image24.svg"/><Relationship Id="rId4" Type="http://schemas.openxmlformats.org/officeDocument/2006/relationships/image" Target="../media/image69.svg"/><Relationship Id="rId9" Type="http://schemas.openxmlformats.org/officeDocument/2006/relationships/image" Target="../media/image23.png"/></Relationships>
</file>

<file path=ppt/slides/_rels/slide3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hyperlink" Target="https://azure.microsoft.com/en-us/overview/azure-ip-advantage/" TargetMode="External"/><Relationship Id="rId7"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20.xml"/><Relationship Id="rId6" Type="http://schemas.openxmlformats.org/officeDocument/2006/relationships/image" Target="../media/image75.png"/><Relationship Id="rId5" Type="http://schemas.openxmlformats.org/officeDocument/2006/relationships/image" Target="../media/image74.png"/><Relationship Id="rId10" Type="http://schemas.openxmlformats.org/officeDocument/2006/relationships/image" Target="../media/image79.svg"/><Relationship Id="rId4" Type="http://schemas.openxmlformats.org/officeDocument/2006/relationships/image" Target="../media/image73.png"/><Relationship Id="rId9" Type="http://schemas.openxmlformats.org/officeDocument/2006/relationships/image" Target="../media/image7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89.xml"/><Relationship Id="rId4" Type="http://schemas.openxmlformats.org/officeDocument/2006/relationships/image" Target="../media/image24.svg"/></Relationships>
</file>

<file path=ppt/slides/_rels/slide4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2.xml"/><Relationship Id="rId1" Type="http://schemas.openxmlformats.org/officeDocument/2006/relationships/slideLayout" Target="../slideLayouts/slideLayout20.xml"/><Relationship Id="rId5" Type="http://schemas.openxmlformats.org/officeDocument/2006/relationships/image" Target="../media/image88.png"/><Relationship Id="rId4" Type="http://schemas.openxmlformats.org/officeDocument/2006/relationships/image" Target="../media/image254.png"/></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0.xml"/><Relationship Id="rId4" Type="http://schemas.openxmlformats.org/officeDocument/2006/relationships/image" Target="../media/image24.svg"/></Relationships>
</file>

<file path=ppt/slides/_rels/slide47.xml.rels><?xml version="1.0" encoding="UTF-8" standalone="yes"?>
<Relationships xmlns="http://schemas.openxmlformats.org/package/2006/relationships"><Relationship Id="rId7" Type="http://schemas.openxmlformats.org/officeDocument/2006/relationships/image" Target="../media/image90.png"/><Relationship Id="rId2" Type="http://schemas.openxmlformats.org/officeDocument/2006/relationships/notesSlide" Target="../notesSlides/notesSlide24.xml"/><Relationship Id="rId1" Type="http://schemas.openxmlformats.org/officeDocument/2006/relationships/slideLayout" Target="../slideLayouts/slideLayout20.xml"/><Relationship Id="rId6" Type="http://schemas.openxmlformats.org/officeDocument/2006/relationships/image" Target="../media/image89.png"/><Relationship Id="rId5" Type="http://schemas.openxmlformats.org/officeDocument/2006/relationships/image" Target="../media/image81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8" Type="http://schemas.openxmlformats.org/officeDocument/2006/relationships/image" Target="../media/image94.svg"/><Relationship Id="rId13" Type="http://schemas.openxmlformats.org/officeDocument/2006/relationships/image" Target="../media/image99.png"/><Relationship Id="rId18" Type="http://schemas.openxmlformats.org/officeDocument/2006/relationships/image" Target="../media/image104.svg"/><Relationship Id="rId3" Type="http://schemas.openxmlformats.org/officeDocument/2006/relationships/image" Target="../media/image36.png"/><Relationship Id="rId7" Type="http://schemas.openxmlformats.org/officeDocument/2006/relationships/image" Target="../media/image93.png"/><Relationship Id="rId12" Type="http://schemas.openxmlformats.org/officeDocument/2006/relationships/image" Target="../media/image98.svg"/><Relationship Id="rId17" Type="http://schemas.openxmlformats.org/officeDocument/2006/relationships/image" Target="../media/image103.png"/><Relationship Id="rId2" Type="http://schemas.openxmlformats.org/officeDocument/2006/relationships/notesSlide" Target="../notesSlides/notesSlide25.xml"/><Relationship Id="rId16" Type="http://schemas.openxmlformats.org/officeDocument/2006/relationships/image" Target="../media/image102.svg"/><Relationship Id="rId20" Type="http://schemas.openxmlformats.org/officeDocument/2006/relationships/image" Target="../media/image24.svg"/><Relationship Id="rId1" Type="http://schemas.openxmlformats.org/officeDocument/2006/relationships/slideLayout" Target="../slideLayouts/slideLayout139.xml"/><Relationship Id="rId6" Type="http://schemas.openxmlformats.org/officeDocument/2006/relationships/image" Target="../media/image92.svg"/><Relationship Id="rId11" Type="http://schemas.openxmlformats.org/officeDocument/2006/relationships/image" Target="../media/image97.png"/><Relationship Id="rId5" Type="http://schemas.openxmlformats.org/officeDocument/2006/relationships/image" Target="../media/image91.png"/><Relationship Id="rId15" Type="http://schemas.openxmlformats.org/officeDocument/2006/relationships/image" Target="../media/image101.png"/><Relationship Id="rId10" Type="http://schemas.openxmlformats.org/officeDocument/2006/relationships/image" Target="../media/image96.svg"/><Relationship Id="rId19" Type="http://schemas.openxmlformats.org/officeDocument/2006/relationships/image" Target="../media/image23.png"/><Relationship Id="rId4" Type="http://schemas.openxmlformats.org/officeDocument/2006/relationships/image" Target="../media/image37.svg"/><Relationship Id="rId9" Type="http://schemas.openxmlformats.org/officeDocument/2006/relationships/image" Target="../media/image95.png"/><Relationship Id="rId14" Type="http://schemas.openxmlformats.org/officeDocument/2006/relationships/image" Target="../media/image100.svg"/></Relationships>
</file>

<file path=ppt/slides/_rels/slide5.xml.rels><?xml version="1.0" encoding="UTF-8" standalone="yes"?>
<Relationships xmlns="http://schemas.openxmlformats.org/package/2006/relationships"><Relationship Id="rId3" Type="http://schemas.openxmlformats.org/officeDocument/2006/relationships/hyperlink" Target="https://docs.microsoft.com/en-us/sql/azure-data-studio/postgres-extension?view=sql-server-2017" TargetMode="External"/><Relationship Id="rId2" Type="http://schemas.openxmlformats.org/officeDocument/2006/relationships/notesSlide" Target="../notesSlides/notesSlide4.xml"/><Relationship Id="rId1" Type="http://schemas.openxmlformats.org/officeDocument/2006/relationships/slideLayout" Target="../slideLayouts/slideLayout211.xml"/><Relationship Id="rId4" Type="http://schemas.openxmlformats.org/officeDocument/2006/relationships/image" Target="../media/image25.png"/></Relationships>
</file>

<file path=ppt/slides/_rels/slide5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hyperlink" Target="https://azure.microsoft.com/en-us/pricing/details/postgresql/" TargetMode="External"/><Relationship Id="rId7" Type="http://schemas.openxmlformats.org/officeDocument/2006/relationships/image" Target="../media/image23.png"/><Relationship Id="rId2" Type="http://schemas.openxmlformats.org/officeDocument/2006/relationships/hyperlink" Target="https://azure.microsoft.com/en-us/services/postgresql/" TargetMode="External"/><Relationship Id="rId1" Type="http://schemas.openxmlformats.org/officeDocument/2006/relationships/slideLayout" Target="../slideLayouts/slideLayout89.xml"/><Relationship Id="rId6" Type="http://schemas.openxmlformats.org/officeDocument/2006/relationships/hyperlink" Target="https://gearup.microsoft.com/product/open-source-databases?tab=azure-database-for-postgresql" TargetMode="External"/><Relationship Id="rId5" Type="http://schemas.openxmlformats.org/officeDocument/2006/relationships/hyperlink" Target="https://docs.microsoft.com/en-us/azure/postgresql/partners-migration-postgresql" TargetMode="External"/><Relationship Id="rId4" Type="http://schemas.openxmlformats.org/officeDocument/2006/relationships/hyperlink" Target="https://docs.microsoft.com/en-us/azure/postgresql/"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aka.ms/postgres-tco-report" TargetMode="External"/><Relationship Id="rId2" Type="http://schemas.openxmlformats.org/officeDocument/2006/relationships/notesSlide" Target="../notesSlides/notesSlide5.xml"/><Relationship Id="rId1" Type="http://schemas.openxmlformats.org/officeDocument/2006/relationships/slideLayout" Target="../slideLayouts/slideLayout180.xml"/><Relationship Id="rId6" Type="http://schemas.openxmlformats.org/officeDocument/2006/relationships/image" Target="../media/image26.png"/><Relationship Id="rId5" Type="http://schemas.openxmlformats.org/officeDocument/2006/relationships/image" Target="../media/image24.sv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1.svg"/><Relationship Id="rId2" Type="http://schemas.openxmlformats.org/officeDocument/2006/relationships/image" Target="../media/image28.png"/><Relationship Id="rId1" Type="http://schemas.openxmlformats.org/officeDocument/2006/relationships/slideLayout" Target="../slideLayouts/slideLayout89.xml"/><Relationship Id="rId6" Type="http://schemas.openxmlformats.org/officeDocument/2006/relationships/image" Target="../media/image30.png"/><Relationship Id="rId5" Type="http://schemas.openxmlformats.org/officeDocument/2006/relationships/image" Target="../media/image29.emf"/><Relationship Id="rId4" Type="http://schemas.openxmlformats.org/officeDocument/2006/relationships/image" Target="../media/image24.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84">
            <a:extLst>
              <a:ext uri="{FF2B5EF4-FFF2-40B4-BE49-F238E27FC236}">
                <a16:creationId xmlns:a16="http://schemas.microsoft.com/office/drawing/2014/main" id="{1A57FEE2-0C87-DF4D-9FB8-7B305B8D8A0F}"/>
              </a:ext>
            </a:extLst>
          </p:cNvPr>
          <p:cNvSpPr>
            <a:spLocks noGrp="1"/>
          </p:cNvSpPr>
          <p:nvPr>
            <p:ph type="title"/>
          </p:nvPr>
        </p:nvSpPr>
        <p:spPr>
          <a:xfrm>
            <a:off x="588263" y="457200"/>
            <a:ext cx="11018520" cy="553998"/>
          </a:xfrm>
        </p:spPr>
        <p:txBody>
          <a:bodyPr/>
          <a:lstStyle/>
          <a:p>
            <a:r>
              <a:rPr lang="en-US" dirty="0"/>
              <a:t>Instructions for Use</a:t>
            </a:r>
          </a:p>
        </p:txBody>
      </p:sp>
      <p:sp>
        <p:nvSpPr>
          <p:cNvPr id="58" name="Title 5">
            <a:extLst>
              <a:ext uri="{FF2B5EF4-FFF2-40B4-BE49-F238E27FC236}">
                <a16:creationId xmlns:a16="http://schemas.microsoft.com/office/drawing/2014/main" id="{CF635ED1-897F-4187-B3B9-56FB423C8514}"/>
              </a:ext>
            </a:extLst>
          </p:cNvPr>
          <p:cNvSpPr txBox="1">
            <a:spLocks/>
          </p:cNvSpPr>
          <p:nvPr/>
        </p:nvSpPr>
        <p:spPr>
          <a:xfrm>
            <a:off x="588262" y="1640852"/>
            <a:ext cx="11174019" cy="178510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marR="0" lvl="0" indent="-342900" algn="l" defTabSz="932742" rtl="0" eaLnBrk="1" fontAlgn="auto" latinLnBrk="0" hangingPunct="1">
              <a:lnSpc>
                <a:spcPct val="100000"/>
              </a:lnSpc>
              <a:spcBef>
                <a:spcPct val="0"/>
              </a:spcBef>
              <a:spcAft>
                <a:spcPts val="1200"/>
              </a:spcAft>
              <a:buClrTx/>
              <a:buSzTx/>
              <a:buFont typeface="Arial" panose="020B0604020202020204" pitchFamily="34" charset="0"/>
              <a:buChar char="•"/>
              <a:tabLst/>
              <a:defRPr/>
            </a:pPr>
            <a:r>
              <a:rPr kumimoji="0" lang="en-US" sz="2400" b="0" i="0" u="none" strike="noStrike" kern="1200" cap="none" spc="-20" normalizeH="0" baseline="0" noProof="0" dirty="0">
                <a:ln w="3175">
                  <a:noFill/>
                </a:ln>
                <a:solidFill>
                  <a:schemeClr val="tx1"/>
                </a:solidFill>
                <a:effectLst/>
                <a:uLnTx/>
                <a:uFillTx/>
                <a:latin typeface="+mn-lt"/>
                <a:ea typeface="+mn-ea"/>
                <a:cs typeface="Segoe UI" pitchFamily="34" charset="0"/>
              </a:rPr>
              <a:t>The materials contained within this deck are intended for </a:t>
            </a:r>
            <a:r>
              <a:rPr kumimoji="0" lang="en-US" sz="2400" b="1" u="sng" strike="noStrike" kern="1200" cap="none" spc="-20" normalizeH="0" baseline="0" noProof="0" dirty="0">
                <a:ln w="3175">
                  <a:noFill/>
                </a:ln>
                <a:solidFill>
                  <a:schemeClr val="tx1"/>
                </a:solidFill>
                <a:effectLst/>
                <a:uLnTx/>
                <a:uFillTx/>
                <a:ea typeface="+mn-ea"/>
                <a:cs typeface="Segoe UI" pitchFamily="34" charset="0"/>
              </a:rPr>
              <a:t>internal reference only</a:t>
            </a:r>
            <a:r>
              <a:rPr kumimoji="0" lang="en-US" sz="2400" strike="noStrike" kern="1200" cap="none" spc="-20" normalizeH="0" baseline="0" noProof="0" dirty="0">
                <a:ln w="3175">
                  <a:noFill/>
                </a:ln>
                <a:solidFill>
                  <a:schemeClr val="tx1"/>
                </a:solidFill>
                <a:effectLst/>
                <a:uLnTx/>
                <a:uFillTx/>
                <a:ea typeface="+mn-ea"/>
                <a:cs typeface="Segoe UI" pitchFamily="34" charset="0"/>
              </a:rPr>
              <a:t>.</a:t>
            </a:r>
          </a:p>
          <a:p>
            <a:pPr marL="342900" marR="0" lvl="0" indent="-342900" algn="l" defTabSz="932742" rtl="0" eaLnBrk="1" fontAlgn="auto" latinLnBrk="0" hangingPunct="1">
              <a:lnSpc>
                <a:spcPct val="100000"/>
              </a:lnSpc>
              <a:spcBef>
                <a:spcPct val="0"/>
              </a:spcBef>
              <a:spcAft>
                <a:spcPts val="1200"/>
              </a:spcAft>
              <a:buClrTx/>
              <a:buSzTx/>
              <a:buFont typeface="Arial" panose="020B0604020202020204" pitchFamily="34" charset="0"/>
              <a:buChar char="•"/>
              <a:tabLst/>
              <a:defRPr/>
            </a:pPr>
            <a:r>
              <a:rPr kumimoji="0" lang="en-US" sz="2400" b="0" i="0" u="none" strike="noStrike" kern="1200" cap="none" spc="-20" normalizeH="0" baseline="0" noProof="0" dirty="0">
                <a:ln w="3175">
                  <a:noFill/>
                </a:ln>
                <a:solidFill>
                  <a:schemeClr val="tx1"/>
                </a:solidFill>
                <a:effectLst/>
                <a:uLnTx/>
                <a:uFillTx/>
                <a:latin typeface="+mn-lt"/>
                <a:ea typeface="+mn-ea"/>
                <a:cs typeface="Segoe UI" pitchFamily="34" charset="0"/>
              </a:rPr>
              <a:t>If you</a:t>
            </a:r>
            <a:r>
              <a:rPr lang="en-US" sz="2400" spc="-20" dirty="0">
                <a:solidFill>
                  <a:schemeClr val="tx1"/>
                </a:solidFill>
                <a:latin typeface="+mn-lt"/>
              </a:rPr>
              <a:t> have questions or would like more information, please contact </a:t>
            </a:r>
            <a:r>
              <a:rPr lang="en-US" sz="2400" spc="-20" dirty="0">
                <a:solidFill>
                  <a:schemeClr val="tx1"/>
                </a:solidFill>
                <a:latin typeface="+mn-lt"/>
                <a:hlinkClick r:id="rId2"/>
              </a:rPr>
              <a:t>Kelly OConnor</a:t>
            </a:r>
            <a:r>
              <a:rPr lang="en-US" sz="2400" spc="-20" dirty="0">
                <a:solidFill>
                  <a:schemeClr val="accent1"/>
                </a:solidFill>
                <a:latin typeface="+mn-lt"/>
              </a:rPr>
              <a:t>.</a:t>
            </a:r>
          </a:p>
          <a:p>
            <a:pPr marL="342900" marR="0" lvl="0" indent="-342900" algn="l" defTabSz="932742" rtl="0" eaLnBrk="1" fontAlgn="auto" latinLnBrk="0" hangingPunct="1">
              <a:lnSpc>
                <a:spcPct val="100000"/>
              </a:lnSpc>
              <a:spcBef>
                <a:spcPct val="0"/>
              </a:spcBef>
              <a:spcAft>
                <a:spcPts val="1200"/>
              </a:spcAft>
              <a:buClrTx/>
              <a:buSzTx/>
              <a:buFont typeface="Arial" panose="020B0604020202020204" pitchFamily="34" charset="0"/>
              <a:buChar char="•"/>
              <a:tabLst/>
              <a:defRPr/>
            </a:pPr>
            <a:r>
              <a:rPr kumimoji="0" lang="en-US" sz="2400" b="0" i="0" u="none" strike="noStrike" kern="1200" cap="none" spc="-20" normalizeH="0" baseline="0" noProof="0" dirty="0">
                <a:ln w="3175">
                  <a:noFill/>
                </a:ln>
                <a:solidFill>
                  <a:schemeClr val="accent1"/>
                </a:solidFill>
                <a:effectLst/>
                <a:uLnTx/>
                <a:uFillTx/>
                <a:latin typeface="+mn-lt"/>
              </a:rPr>
              <a:t>Last update</a:t>
            </a:r>
            <a:r>
              <a:rPr lang="en-US" sz="2400" spc="-20" dirty="0">
                <a:solidFill>
                  <a:schemeClr val="accent1"/>
                </a:solidFill>
                <a:latin typeface="+mn-lt"/>
              </a:rPr>
              <a:t>d October 2022</a:t>
            </a:r>
            <a:endParaRPr kumimoji="0" lang="en-US" sz="2400" b="0" i="0" u="none" strike="noStrike" kern="1200" cap="none" spc="-20" normalizeH="0" baseline="0" noProof="0" dirty="0">
              <a:ln w="3175">
                <a:noFill/>
              </a:ln>
              <a:solidFill>
                <a:schemeClr val="tx1"/>
              </a:solidFill>
              <a:effectLst/>
              <a:uLnTx/>
              <a:uFillTx/>
              <a:latin typeface="+mn-lt"/>
            </a:endParaRPr>
          </a:p>
        </p:txBody>
      </p:sp>
    </p:spTree>
    <p:extLst>
      <p:ext uri="{BB962C8B-B14F-4D97-AF65-F5344CB8AC3E}">
        <p14:creationId xmlns:p14="http://schemas.microsoft.com/office/powerpoint/2010/main" val="11594356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Arrow Connector 13" descr="arrow pointing from gateway to scure container">
            <a:extLst>
              <a:ext uri="{FF2B5EF4-FFF2-40B4-BE49-F238E27FC236}">
                <a16:creationId xmlns:a16="http://schemas.microsoft.com/office/drawing/2014/main" id="{20D10D81-56A2-419A-9078-7E9A4506411A}"/>
              </a:ext>
            </a:extLst>
          </p:cNvPr>
          <p:cNvCxnSpPr>
            <a:cxnSpLocks/>
          </p:cNvCxnSpPr>
          <p:nvPr/>
        </p:nvCxnSpPr>
        <p:spPr>
          <a:xfrm flipH="1">
            <a:off x="4290163" y="2628678"/>
            <a:ext cx="3271080" cy="143964"/>
          </a:xfrm>
          <a:prstGeom prst="straightConnector1">
            <a:avLst/>
          </a:prstGeom>
          <a:ln w="12700" cap="flat" cmpd="sng" algn="ctr">
            <a:solidFill>
              <a:srgbClr val="0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grpSp>
        <p:nvGrpSpPr>
          <p:cNvPr id="69" name="Graphic 55" descr="server icon">
            <a:extLst>
              <a:ext uri="{FF2B5EF4-FFF2-40B4-BE49-F238E27FC236}">
                <a16:creationId xmlns:a16="http://schemas.microsoft.com/office/drawing/2014/main" id="{1C60A273-2DDC-4A1A-AF70-183412A19502}"/>
              </a:ext>
            </a:extLst>
          </p:cNvPr>
          <p:cNvGrpSpPr/>
          <p:nvPr/>
        </p:nvGrpSpPr>
        <p:grpSpPr>
          <a:xfrm>
            <a:off x="4890429" y="2490263"/>
            <a:ext cx="458157" cy="534326"/>
            <a:chOff x="10861835" y="3800858"/>
            <a:chExt cx="331576" cy="386701"/>
          </a:xfrm>
        </p:grpSpPr>
        <p:sp>
          <p:nvSpPr>
            <p:cNvPr id="70" name="Freeform: Shape 69">
              <a:extLst>
                <a:ext uri="{FF2B5EF4-FFF2-40B4-BE49-F238E27FC236}">
                  <a16:creationId xmlns:a16="http://schemas.microsoft.com/office/drawing/2014/main" id="{D91F2060-62E8-4450-954D-5C7185168B6F}"/>
                </a:ext>
              </a:extLst>
            </p:cNvPr>
            <p:cNvSpPr/>
            <p:nvPr/>
          </p:nvSpPr>
          <p:spPr>
            <a:xfrm>
              <a:off x="10861835" y="3853496"/>
              <a:ext cx="331576" cy="334063"/>
            </a:xfrm>
            <a:custGeom>
              <a:avLst/>
              <a:gdLst>
                <a:gd name="connsiteX0" fmla="*/ 165788 w 331576"/>
                <a:gd name="connsiteY0" fmla="*/ 53052 h 334063"/>
                <a:gd name="connsiteX1" fmla="*/ 0 w 331576"/>
                <a:gd name="connsiteY1" fmla="*/ 0 h 334063"/>
                <a:gd name="connsiteX2" fmla="*/ 0 w 331576"/>
                <a:gd name="connsiteY2" fmla="*/ 281426 h 334063"/>
                <a:gd name="connsiteX3" fmla="*/ 163716 w 331576"/>
                <a:gd name="connsiteY3" fmla="*/ 334064 h 334063"/>
                <a:gd name="connsiteX4" fmla="*/ 165788 w 331576"/>
                <a:gd name="connsiteY4" fmla="*/ 334064 h 334063"/>
                <a:gd name="connsiteX5" fmla="*/ 331577 w 331576"/>
                <a:gd name="connsiteY5" fmla="*/ 281426 h 334063"/>
                <a:gd name="connsiteX6" fmla="*/ 331577 w 331576"/>
                <a:gd name="connsiteY6" fmla="*/ 0 h 334063"/>
                <a:gd name="connsiteX7" fmla="*/ 165788 w 331576"/>
                <a:gd name="connsiteY7" fmla="*/ 53052 h 334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576" h="334063">
                  <a:moveTo>
                    <a:pt x="165788" y="53052"/>
                  </a:moveTo>
                  <a:cubicBezTo>
                    <a:pt x="74190" y="53052"/>
                    <a:pt x="0" y="29427"/>
                    <a:pt x="0" y="0"/>
                  </a:cubicBezTo>
                  <a:lnTo>
                    <a:pt x="0" y="281426"/>
                  </a:lnTo>
                  <a:cubicBezTo>
                    <a:pt x="0" y="310439"/>
                    <a:pt x="72947" y="333649"/>
                    <a:pt x="163716" y="334064"/>
                  </a:cubicBezTo>
                  <a:lnTo>
                    <a:pt x="165788" y="334064"/>
                  </a:lnTo>
                  <a:cubicBezTo>
                    <a:pt x="257387" y="334064"/>
                    <a:pt x="331577" y="310439"/>
                    <a:pt x="331577" y="281426"/>
                  </a:cubicBezTo>
                  <a:lnTo>
                    <a:pt x="331577" y="0"/>
                  </a:lnTo>
                  <a:cubicBezTo>
                    <a:pt x="331577" y="29427"/>
                    <a:pt x="257387" y="53052"/>
                    <a:pt x="165788" y="53052"/>
                  </a:cubicBezTo>
                  <a:close/>
                </a:path>
              </a:pathLst>
            </a:custGeom>
            <a:solidFill>
              <a:srgbClr val="005BA1"/>
            </a:solidFill>
            <a:ln w="41275" cap="flat">
              <a:noFill/>
              <a:prstDash val="solid"/>
              <a:miter/>
            </a:ln>
          </p:spPr>
          <p:txBody>
            <a:bodyPr rtlCol="0" anchor="ctr"/>
            <a:lstStyle/>
            <a:p>
              <a:endParaRPr lang="en-AU"/>
            </a:p>
          </p:txBody>
        </p:sp>
        <p:sp>
          <p:nvSpPr>
            <p:cNvPr id="71" name="Freeform: Shape 70">
              <a:extLst>
                <a:ext uri="{FF2B5EF4-FFF2-40B4-BE49-F238E27FC236}">
                  <a16:creationId xmlns:a16="http://schemas.microsoft.com/office/drawing/2014/main" id="{3FD76246-E599-4963-B3DF-D4E4091FE84E}"/>
                </a:ext>
              </a:extLst>
            </p:cNvPr>
            <p:cNvSpPr/>
            <p:nvPr/>
          </p:nvSpPr>
          <p:spPr>
            <a:xfrm>
              <a:off x="10861835" y="3800858"/>
              <a:ext cx="331576" cy="105690"/>
            </a:xfrm>
            <a:custGeom>
              <a:avLst/>
              <a:gdLst>
                <a:gd name="connsiteX0" fmla="*/ 331577 w 331576"/>
                <a:gd name="connsiteY0" fmla="*/ 52638 h 105690"/>
                <a:gd name="connsiteX1" fmla="*/ 165788 w 331576"/>
                <a:gd name="connsiteY1" fmla="*/ 105690 h 105690"/>
                <a:gd name="connsiteX2" fmla="*/ 0 w 331576"/>
                <a:gd name="connsiteY2" fmla="*/ 52638 h 105690"/>
                <a:gd name="connsiteX3" fmla="*/ 165788 w 331576"/>
                <a:gd name="connsiteY3" fmla="*/ 0 h 105690"/>
                <a:gd name="connsiteX4" fmla="*/ 331577 w 331576"/>
                <a:gd name="connsiteY4" fmla="*/ 52638 h 105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576" h="105690">
                  <a:moveTo>
                    <a:pt x="331577" y="52638"/>
                  </a:moveTo>
                  <a:cubicBezTo>
                    <a:pt x="331577" y="82065"/>
                    <a:pt x="257387" y="105690"/>
                    <a:pt x="165788" y="105690"/>
                  </a:cubicBezTo>
                  <a:cubicBezTo>
                    <a:pt x="74190" y="105690"/>
                    <a:pt x="0" y="82065"/>
                    <a:pt x="0" y="52638"/>
                  </a:cubicBezTo>
                  <a:cubicBezTo>
                    <a:pt x="0" y="23210"/>
                    <a:pt x="74190" y="0"/>
                    <a:pt x="165788" y="0"/>
                  </a:cubicBezTo>
                  <a:cubicBezTo>
                    <a:pt x="257387" y="0"/>
                    <a:pt x="331577" y="23625"/>
                    <a:pt x="331577" y="52638"/>
                  </a:cubicBezTo>
                </a:path>
              </a:pathLst>
            </a:custGeom>
            <a:solidFill>
              <a:srgbClr val="E8E8E8"/>
            </a:solidFill>
            <a:ln w="41275" cap="flat">
              <a:noFill/>
              <a:prstDash val="solid"/>
              <a:miter/>
            </a:ln>
          </p:spPr>
          <p:txBody>
            <a:bodyPr rtlCol="0" anchor="ctr"/>
            <a:lstStyle/>
            <a:p>
              <a:endParaRPr lang="en-AU"/>
            </a:p>
          </p:txBody>
        </p:sp>
        <p:sp>
          <p:nvSpPr>
            <p:cNvPr id="72" name="Freeform: Shape 71">
              <a:extLst>
                <a:ext uri="{FF2B5EF4-FFF2-40B4-BE49-F238E27FC236}">
                  <a16:creationId xmlns:a16="http://schemas.microsoft.com/office/drawing/2014/main" id="{07F7AF56-0B50-4225-9445-D66614299126}"/>
                </a:ext>
              </a:extLst>
            </p:cNvPr>
            <p:cNvSpPr/>
            <p:nvPr/>
          </p:nvSpPr>
          <p:spPr>
            <a:xfrm>
              <a:off x="10900381" y="3817437"/>
              <a:ext cx="254485" cy="65486"/>
            </a:xfrm>
            <a:custGeom>
              <a:avLst/>
              <a:gdLst>
                <a:gd name="connsiteX0" fmla="*/ 254485 w 254485"/>
                <a:gd name="connsiteY0" fmla="*/ 31914 h 65486"/>
                <a:gd name="connsiteX1" fmla="*/ 127243 w 254485"/>
                <a:gd name="connsiteY1" fmla="*/ 65486 h 65486"/>
                <a:gd name="connsiteX2" fmla="*/ 0 w 254485"/>
                <a:gd name="connsiteY2" fmla="*/ 31914 h 65486"/>
                <a:gd name="connsiteX3" fmla="*/ 127243 w 254485"/>
                <a:gd name="connsiteY3" fmla="*/ 0 h 65486"/>
                <a:gd name="connsiteX4" fmla="*/ 254485 w 254485"/>
                <a:gd name="connsiteY4" fmla="*/ 33572 h 65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85" h="65486">
                  <a:moveTo>
                    <a:pt x="254485" y="31914"/>
                  </a:moveTo>
                  <a:cubicBezTo>
                    <a:pt x="254485" y="50565"/>
                    <a:pt x="197288" y="65486"/>
                    <a:pt x="127243" y="65486"/>
                  </a:cubicBezTo>
                  <a:cubicBezTo>
                    <a:pt x="57197" y="65486"/>
                    <a:pt x="0" y="50565"/>
                    <a:pt x="0" y="31914"/>
                  </a:cubicBezTo>
                  <a:cubicBezTo>
                    <a:pt x="0" y="13263"/>
                    <a:pt x="57197" y="0"/>
                    <a:pt x="127243" y="0"/>
                  </a:cubicBezTo>
                  <a:cubicBezTo>
                    <a:pt x="197288" y="0"/>
                    <a:pt x="254485" y="14921"/>
                    <a:pt x="254485" y="33572"/>
                  </a:cubicBezTo>
                </a:path>
              </a:pathLst>
            </a:custGeom>
            <a:solidFill>
              <a:srgbClr val="50E6FF"/>
            </a:solidFill>
            <a:ln w="41275" cap="flat">
              <a:noFill/>
              <a:prstDash val="solid"/>
              <a:miter/>
            </a:ln>
          </p:spPr>
          <p:txBody>
            <a:bodyPr rtlCol="0" anchor="ctr"/>
            <a:lstStyle/>
            <a:p>
              <a:endParaRPr lang="en-AU"/>
            </a:p>
          </p:txBody>
        </p:sp>
        <p:sp>
          <p:nvSpPr>
            <p:cNvPr id="73" name="Freeform: Shape 72">
              <a:extLst>
                <a:ext uri="{FF2B5EF4-FFF2-40B4-BE49-F238E27FC236}">
                  <a16:creationId xmlns:a16="http://schemas.microsoft.com/office/drawing/2014/main" id="{4A354FA8-0DBC-4080-95AE-D4CE908468C6}"/>
                </a:ext>
              </a:extLst>
            </p:cNvPr>
            <p:cNvSpPr/>
            <p:nvPr/>
          </p:nvSpPr>
          <p:spPr>
            <a:xfrm>
              <a:off x="10926907" y="3858663"/>
              <a:ext cx="201432" cy="24555"/>
            </a:xfrm>
            <a:custGeom>
              <a:avLst/>
              <a:gdLst>
                <a:gd name="connsiteX0" fmla="*/ 100716 w 201432"/>
                <a:gd name="connsiteY0" fmla="*/ 221 h 24555"/>
                <a:gd name="connsiteX1" fmla="*/ 0 w 201432"/>
                <a:gd name="connsiteY1" fmla="*/ 12656 h 24555"/>
                <a:gd name="connsiteX2" fmla="*/ 100716 w 201432"/>
                <a:gd name="connsiteY2" fmla="*/ 24261 h 24555"/>
                <a:gd name="connsiteX3" fmla="*/ 201433 w 201432"/>
                <a:gd name="connsiteY3" fmla="*/ 10998 h 24555"/>
                <a:gd name="connsiteX4" fmla="*/ 100716 w 201432"/>
                <a:gd name="connsiteY4" fmla="*/ 221 h 2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432" h="24555">
                  <a:moveTo>
                    <a:pt x="100716" y="221"/>
                  </a:moveTo>
                  <a:cubicBezTo>
                    <a:pt x="66724" y="-430"/>
                    <a:pt x="32813" y="3756"/>
                    <a:pt x="0" y="12656"/>
                  </a:cubicBezTo>
                  <a:cubicBezTo>
                    <a:pt x="32753" y="21797"/>
                    <a:pt x="66743" y="25713"/>
                    <a:pt x="100716" y="24261"/>
                  </a:cubicBezTo>
                  <a:cubicBezTo>
                    <a:pt x="134778" y="25175"/>
                    <a:pt x="168768" y="20699"/>
                    <a:pt x="201433" y="10998"/>
                  </a:cubicBezTo>
                  <a:cubicBezTo>
                    <a:pt x="168541" y="2657"/>
                    <a:pt x="134629" y="-971"/>
                    <a:pt x="100716" y="221"/>
                  </a:cubicBezTo>
                  <a:close/>
                </a:path>
              </a:pathLst>
            </a:custGeom>
            <a:solidFill>
              <a:srgbClr val="32BEDD"/>
            </a:solidFill>
            <a:ln w="41275" cap="flat">
              <a:noFill/>
              <a:prstDash val="solid"/>
              <a:miter/>
            </a:ln>
          </p:spPr>
          <p:txBody>
            <a:bodyPr rtlCol="0" anchor="ctr"/>
            <a:lstStyle/>
            <a:p>
              <a:endParaRPr lang="en-AU"/>
            </a:p>
          </p:txBody>
        </p:sp>
      </p:grpSp>
      <p:grpSp>
        <p:nvGrpSpPr>
          <p:cNvPr id="45" name="Graphic 55" descr="server icon">
            <a:extLst>
              <a:ext uri="{FF2B5EF4-FFF2-40B4-BE49-F238E27FC236}">
                <a16:creationId xmlns:a16="http://schemas.microsoft.com/office/drawing/2014/main" id="{919D6145-70E6-4A7C-BC29-4B319DF7ED24}"/>
              </a:ext>
            </a:extLst>
          </p:cNvPr>
          <p:cNvGrpSpPr/>
          <p:nvPr/>
        </p:nvGrpSpPr>
        <p:grpSpPr>
          <a:xfrm>
            <a:off x="3758088" y="2490263"/>
            <a:ext cx="458157" cy="534326"/>
            <a:chOff x="10861835" y="3800858"/>
            <a:chExt cx="331576" cy="386701"/>
          </a:xfrm>
        </p:grpSpPr>
        <p:sp>
          <p:nvSpPr>
            <p:cNvPr id="46" name="Freeform: Shape 45">
              <a:extLst>
                <a:ext uri="{FF2B5EF4-FFF2-40B4-BE49-F238E27FC236}">
                  <a16:creationId xmlns:a16="http://schemas.microsoft.com/office/drawing/2014/main" id="{B807C42D-B158-4396-9DC1-318A7AA20A5C}"/>
                </a:ext>
              </a:extLst>
            </p:cNvPr>
            <p:cNvSpPr/>
            <p:nvPr/>
          </p:nvSpPr>
          <p:spPr>
            <a:xfrm>
              <a:off x="10861835" y="3853496"/>
              <a:ext cx="331576" cy="334063"/>
            </a:xfrm>
            <a:custGeom>
              <a:avLst/>
              <a:gdLst>
                <a:gd name="connsiteX0" fmla="*/ 165788 w 331576"/>
                <a:gd name="connsiteY0" fmla="*/ 53052 h 334063"/>
                <a:gd name="connsiteX1" fmla="*/ 0 w 331576"/>
                <a:gd name="connsiteY1" fmla="*/ 0 h 334063"/>
                <a:gd name="connsiteX2" fmla="*/ 0 w 331576"/>
                <a:gd name="connsiteY2" fmla="*/ 281426 h 334063"/>
                <a:gd name="connsiteX3" fmla="*/ 163716 w 331576"/>
                <a:gd name="connsiteY3" fmla="*/ 334064 h 334063"/>
                <a:gd name="connsiteX4" fmla="*/ 165788 w 331576"/>
                <a:gd name="connsiteY4" fmla="*/ 334064 h 334063"/>
                <a:gd name="connsiteX5" fmla="*/ 331577 w 331576"/>
                <a:gd name="connsiteY5" fmla="*/ 281426 h 334063"/>
                <a:gd name="connsiteX6" fmla="*/ 331577 w 331576"/>
                <a:gd name="connsiteY6" fmla="*/ 0 h 334063"/>
                <a:gd name="connsiteX7" fmla="*/ 165788 w 331576"/>
                <a:gd name="connsiteY7" fmla="*/ 53052 h 334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576" h="334063">
                  <a:moveTo>
                    <a:pt x="165788" y="53052"/>
                  </a:moveTo>
                  <a:cubicBezTo>
                    <a:pt x="74190" y="53052"/>
                    <a:pt x="0" y="29427"/>
                    <a:pt x="0" y="0"/>
                  </a:cubicBezTo>
                  <a:lnTo>
                    <a:pt x="0" y="281426"/>
                  </a:lnTo>
                  <a:cubicBezTo>
                    <a:pt x="0" y="310439"/>
                    <a:pt x="72947" y="333649"/>
                    <a:pt x="163716" y="334064"/>
                  </a:cubicBezTo>
                  <a:lnTo>
                    <a:pt x="165788" y="334064"/>
                  </a:lnTo>
                  <a:cubicBezTo>
                    <a:pt x="257387" y="334064"/>
                    <a:pt x="331577" y="310439"/>
                    <a:pt x="331577" y="281426"/>
                  </a:cubicBezTo>
                  <a:lnTo>
                    <a:pt x="331577" y="0"/>
                  </a:lnTo>
                  <a:cubicBezTo>
                    <a:pt x="331577" y="29427"/>
                    <a:pt x="257387" y="53052"/>
                    <a:pt x="165788" y="53052"/>
                  </a:cubicBezTo>
                  <a:close/>
                </a:path>
              </a:pathLst>
            </a:custGeom>
            <a:solidFill>
              <a:srgbClr val="005BA1"/>
            </a:solidFill>
            <a:ln w="41275" cap="flat">
              <a:noFill/>
              <a:prstDash val="solid"/>
              <a:miter/>
            </a:ln>
          </p:spPr>
          <p:txBody>
            <a:bodyPr rtlCol="0" anchor="ctr"/>
            <a:lstStyle/>
            <a:p>
              <a:endParaRPr lang="en-AU"/>
            </a:p>
          </p:txBody>
        </p:sp>
        <p:sp>
          <p:nvSpPr>
            <p:cNvPr id="47" name="Freeform: Shape 46">
              <a:extLst>
                <a:ext uri="{FF2B5EF4-FFF2-40B4-BE49-F238E27FC236}">
                  <a16:creationId xmlns:a16="http://schemas.microsoft.com/office/drawing/2014/main" id="{8C00936C-54DB-4751-AF44-1CEAB1DED82A}"/>
                </a:ext>
              </a:extLst>
            </p:cNvPr>
            <p:cNvSpPr/>
            <p:nvPr/>
          </p:nvSpPr>
          <p:spPr>
            <a:xfrm>
              <a:off x="10861835" y="3800858"/>
              <a:ext cx="331576" cy="105690"/>
            </a:xfrm>
            <a:custGeom>
              <a:avLst/>
              <a:gdLst>
                <a:gd name="connsiteX0" fmla="*/ 331577 w 331576"/>
                <a:gd name="connsiteY0" fmla="*/ 52638 h 105690"/>
                <a:gd name="connsiteX1" fmla="*/ 165788 w 331576"/>
                <a:gd name="connsiteY1" fmla="*/ 105690 h 105690"/>
                <a:gd name="connsiteX2" fmla="*/ 0 w 331576"/>
                <a:gd name="connsiteY2" fmla="*/ 52638 h 105690"/>
                <a:gd name="connsiteX3" fmla="*/ 165788 w 331576"/>
                <a:gd name="connsiteY3" fmla="*/ 0 h 105690"/>
                <a:gd name="connsiteX4" fmla="*/ 331577 w 331576"/>
                <a:gd name="connsiteY4" fmla="*/ 52638 h 105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576" h="105690">
                  <a:moveTo>
                    <a:pt x="331577" y="52638"/>
                  </a:moveTo>
                  <a:cubicBezTo>
                    <a:pt x="331577" y="82065"/>
                    <a:pt x="257387" y="105690"/>
                    <a:pt x="165788" y="105690"/>
                  </a:cubicBezTo>
                  <a:cubicBezTo>
                    <a:pt x="74190" y="105690"/>
                    <a:pt x="0" y="82065"/>
                    <a:pt x="0" y="52638"/>
                  </a:cubicBezTo>
                  <a:cubicBezTo>
                    <a:pt x="0" y="23210"/>
                    <a:pt x="74190" y="0"/>
                    <a:pt x="165788" y="0"/>
                  </a:cubicBezTo>
                  <a:cubicBezTo>
                    <a:pt x="257387" y="0"/>
                    <a:pt x="331577" y="23625"/>
                    <a:pt x="331577" y="52638"/>
                  </a:cubicBezTo>
                </a:path>
              </a:pathLst>
            </a:custGeom>
            <a:solidFill>
              <a:srgbClr val="E8E8E8"/>
            </a:solidFill>
            <a:ln w="41275" cap="flat">
              <a:noFill/>
              <a:prstDash val="solid"/>
              <a:miter/>
            </a:ln>
          </p:spPr>
          <p:txBody>
            <a:bodyPr rtlCol="0" anchor="ctr"/>
            <a:lstStyle/>
            <a:p>
              <a:endParaRPr lang="en-AU"/>
            </a:p>
          </p:txBody>
        </p:sp>
        <p:sp>
          <p:nvSpPr>
            <p:cNvPr id="48" name="Freeform: Shape 47">
              <a:extLst>
                <a:ext uri="{FF2B5EF4-FFF2-40B4-BE49-F238E27FC236}">
                  <a16:creationId xmlns:a16="http://schemas.microsoft.com/office/drawing/2014/main" id="{AAA7A154-42A7-4348-9AE0-BA1116CB7A17}"/>
                </a:ext>
              </a:extLst>
            </p:cNvPr>
            <p:cNvSpPr/>
            <p:nvPr/>
          </p:nvSpPr>
          <p:spPr>
            <a:xfrm>
              <a:off x="10900381" y="3817437"/>
              <a:ext cx="254485" cy="65486"/>
            </a:xfrm>
            <a:custGeom>
              <a:avLst/>
              <a:gdLst>
                <a:gd name="connsiteX0" fmla="*/ 254485 w 254485"/>
                <a:gd name="connsiteY0" fmla="*/ 31914 h 65486"/>
                <a:gd name="connsiteX1" fmla="*/ 127243 w 254485"/>
                <a:gd name="connsiteY1" fmla="*/ 65486 h 65486"/>
                <a:gd name="connsiteX2" fmla="*/ 0 w 254485"/>
                <a:gd name="connsiteY2" fmla="*/ 31914 h 65486"/>
                <a:gd name="connsiteX3" fmla="*/ 127243 w 254485"/>
                <a:gd name="connsiteY3" fmla="*/ 0 h 65486"/>
                <a:gd name="connsiteX4" fmla="*/ 254485 w 254485"/>
                <a:gd name="connsiteY4" fmla="*/ 33572 h 65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85" h="65486">
                  <a:moveTo>
                    <a:pt x="254485" y="31914"/>
                  </a:moveTo>
                  <a:cubicBezTo>
                    <a:pt x="254485" y="50565"/>
                    <a:pt x="197288" y="65486"/>
                    <a:pt x="127243" y="65486"/>
                  </a:cubicBezTo>
                  <a:cubicBezTo>
                    <a:pt x="57197" y="65486"/>
                    <a:pt x="0" y="50565"/>
                    <a:pt x="0" y="31914"/>
                  </a:cubicBezTo>
                  <a:cubicBezTo>
                    <a:pt x="0" y="13263"/>
                    <a:pt x="57197" y="0"/>
                    <a:pt x="127243" y="0"/>
                  </a:cubicBezTo>
                  <a:cubicBezTo>
                    <a:pt x="197288" y="0"/>
                    <a:pt x="254485" y="14921"/>
                    <a:pt x="254485" y="33572"/>
                  </a:cubicBezTo>
                </a:path>
              </a:pathLst>
            </a:custGeom>
            <a:solidFill>
              <a:srgbClr val="50E6FF"/>
            </a:solidFill>
            <a:ln w="41275" cap="flat">
              <a:noFill/>
              <a:prstDash val="solid"/>
              <a:miter/>
            </a:ln>
          </p:spPr>
          <p:txBody>
            <a:bodyPr rtlCol="0" anchor="ctr"/>
            <a:lstStyle/>
            <a:p>
              <a:endParaRPr lang="en-AU"/>
            </a:p>
          </p:txBody>
        </p:sp>
        <p:sp>
          <p:nvSpPr>
            <p:cNvPr id="51" name="Freeform: Shape 50">
              <a:extLst>
                <a:ext uri="{FF2B5EF4-FFF2-40B4-BE49-F238E27FC236}">
                  <a16:creationId xmlns:a16="http://schemas.microsoft.com/office/drawing/2014/main" id="{F28C94B1-66D3-47D7-8EDE-C4FF16F64D13}"/>
                </a:ext>
              </a:extLst>
            </p:cNvPr>
            <p:cNvSpPr/>
            <p:nvPr/>
          </p:nvSpPr>
          <p:spPr>
            <a:xfrm>
              <a:off x="10926907" y="3858663"/>
              <a:ext cx="201432" cy="24555"/>
            </a:xfrm>
            <a:custGeom>
              <a:avLst/>
              <a:gdLst>
                <a:gd name="connsiteX0" fmla="*/ 100716 w 201432"/>
                <a:gd name="connsiteY0" fmla="*/ 221 h 24555"/>
                <a:gd name="connsiteX1" fmla="*/ 0 w 201432"/>
                <a:gd name="connsiteY1" fmla="*/ 12656 h 24555"/>
                <a:gd name="connsiteX2" fmla="*/ 100716 w 201432"/>
                <a:gd name="connsiteY2" fmla="*/ 24261 h 24555"/>
                <a:gd name="connsiteX3" fmla="*/ 201433 w 201432"/>
                <a:gd name="connsiteY3" fmla="*/ 10998 h 24555"/>
                <a:gd name="connsiteX4" fmla="*/ 100716 w 201432"/>
                <a:gd name="connsiteY4" fmla="*/ 221 h 2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432" h="24555">
                  <a:moveTo>
                    <a:pt x="100716" y="221"/>
                  </a:moveTo>
                  <a:cubicBezTo>
                    <a:pt x="66724" y="-430"/>
                    <a:pt x="32813" y="3756"/>
                    <a:pt x="0" y="12656"/>
                  </a:cubicBezTo>
                  <a:cubicBezTo>
                    <a:pt x="32753" y="21797"/>
                    <a:pt x="66743" y="25713"/>
                    <a:pt x="100716" y="24261"/>
                  </a:cubicBezTo>
                  <a:cubicBezTo>
                    <a:pt x="134778" y="25175"/>
                    <a:pt x="168768" y="20699"/>
                    <a:pt x="201433" y="10998"/>
                  </a:cubicBezTo>
                  <a:cubicBezTo>
                    <a:pt x="168541" y="2657"/>
                    <a:pt x="134629" y="-971"/>
                    <a:pt x="100716" y="221"/>
                  </a:cubicBezTo>
                  <a:close/>
                </a:path>
              </a:pathLst>
            </a:custGeom>
            <a:solidFill>
              <a:srgbClr val="32BEDD"/>
            </a:solidFill>
            <a:ln w="41275" cap="flat">
              <a:noFill/>
              <a:prstDash val="solid"/>
              <a:miter/>
            </a:ln>
          </p:spPr>
          <p:txBody>
            <a:bodyPr rtlCol="0" anchor="ctr"/>
            <a:lstStyle/>
            <a:p>
              <a:endParaRPr lang="en-AU"/>
            </a:p>
          </p:txBody>
        </p:sp>
      </p:grpSp>
      <p:sp>
        <p:nvSpPr>
          <p:cNvPr id="79" name="Freeform 78" descr="cloud">
            <a:extLst>
              <a:ext uri="{FF2B5EF4-FFF2-40B4-BE49-F238E27FC236}">
                <a16:creationId xmlns:a16="http://schemas.microsoft.com/office/drawing/2014/main" id="{E379FBD4-A2D7-2F48-A6FF-244A932C216E}"/>
              </a:ext>
            </a:extLst>
          </p:cNvPr>
          <p:cNvSpPr>
            <a:spLocks noChangeArrowheads="1"/>
          </p:cNvSpPr>
          <p:nvPr/>
        </p:nvSpPr>
        <p:spPr bwMode="auto">
          <a:xfrm flipH="1">
            <a:off x="1124260" y="1270284"/>
            <a:ext cx="7527608" cy="3417124"/>
          </a:xfrm>
          <a:custGeom>
            <a:avLst/>
            <a:gdLst>
              <a:gd name="connsiteX0" fmla="*/ 2327187 w 7527608"/>
              <a:gd name="connsiteY0" fmla="*/ 0 h 3417124"/>
              <a:gd name="connsiteX1" fmla="*/ 589157 w 7527608"/>
              <a:gd name="connsiteY1" fmla="*/ 1708562 h 3417124"/>
              <a:gd name="connsiteX2" fmla="*/ 624469 w 7527608"/>
              <a:gd name="connsiteY2" fmla="*/ 2052897 h 3417124"/>
              <a:gd name="connsiteX3" fmla="*/ 646048 w 7527608"/>
              <a:gd name="connsiteY3" fmla="*/ 2121237 h 3417124"/>
              <a:gd name="connsiteX4" fmla="*/ 520214 w 7527608"/>
              <a:gd name="connsiteY4" fmla="*/ 2133833 h 3417124"/>
              <a:gd name="connsiteX5" fmla="*/ 0 w 7527608"/>
              <a:gd name="connsiteY5" fmla="*/ 2769012 h 3417124"/>
              <a:gd name="connsiteX6" fmla="*/ 649041 w 7527608"/>
              <a:gd name="connsiteY6" fmla="*/ 3417087 h 3417124"/>
              <a:gd name="connsiteX7" fmla="*/ 2103416 w 7527608"/>
              <a:gd name="connsiteY7" fmla="*/ 3417087 h 3417124"/>
              <a:gd name="connsiteX8" fmla="*/ 2326440 w 7527608"/>
              <a:gd name="connsiteY8" fmla="*/ 3417087 h 3417124"/>
              <a:gd name="connsiteX9" fmla="*/ 2327187 w 7527608"/>
              <a:gd name="connsiteY9" fmla="*/ 3417124 h 3417124"/>
              <a:gd name="connsiteX10" fmla="*/ 2327931 w 7527608"/>
              <a:gd name="connsiteY10" fmla="*/ 3417087 h 3417124"/>
              <a:gd name="connsiteX11" fmla="*/ 2537217 w 7527608"/>
              <a:gd name="connsiteY11" fmla="*/ 3417087 h 3417124"/>
              <a:gd name="connsiteX12" fmla="*/ 2783210 w 7527608"/>
              <a:gd name="connsiteY12" fmla="*/ 3417087 h 3417124"/>
              <a:gd name="connsiteX13" fmla="*/ 2851917 w 7527608"/>
              <a:gd name="connsiteY13" fmla="*/ 3417087 h 3417124"/>
              <a:gd name="connsiteX14" fmla="*/ 2851937 w 7527608"/>
              <a:gd name="connsiteY14" fmla="*/ 3417089 h 3417124"/>
              <a:gd name="connsiteX15" fmla="*/ 4178874 w 7527608"/>
              <a:gd name="connsiteY15" fmla="*/ 3417089 h 3417124"/>
              <a:gd name="connsiteX16" fmla="*/ 4382356 w 7527608"/>
              <a:gd name="connsiteY16" fmla="*/ 3417089 h 3417124"/>
              <a:gd name="connsiteX17" fmla="*/ 4383037 w 7527608"/>
              <a:gd name="connsiteY17" fmla="*/ 3417123 h 3417124"/>
              <a:gd name="connsiteX18" fmla="*/ 4383716 w 7527608"/>
              <a:gd name="connsiteY18" fmla="*/ 3417089 h 3417124"/>
              <a:gd name="connsiteX19" fmla="*/ 4574664 w 7527608"/>
              <a:gd name="connsiteY19" fmla="*/ 3417089 h 3417124"/>
              <a:gd name="connsiteX20" fmla="*/ 6935438 w 7527608"/>
              <a:gd name="connsiteY20" fmla="*/ 3417089 h 3417124"/>
              <a:gd name="connsiteX21" fmla="*/ 7527608 w 7527608"/>
              <a:gd name="connsiteY21" fmla="*/ 2825801 h 3417124"/>
              <a:gd name="connsiteX22" fmla="*/ 6935438 w 7527608"/>
              <a:gd name="connsiteY22" fmla="*/ 2234513 h 3417124"/>
              <a:gd name="connsiteX23" fmla="*/ 6927463 w 7527608"/>
              <a:gd name="connsiteY23" fmla="*/ 2234513 h 3417124"/>
              <a:gd name="connsiteX24" fmla="*/ 6914487 w 7527608"/>
              <a:gd name="connsiteY24" fmla="*/ 2234513 h 3417124"/>
              <a:gd name="connsiteX25" fmla="*/ 6968777 w 7527608"/>
              <a:gd name="connsiteY25" fmla="*/ 2064102 h 3417124"/>
              <a:gd name="connsiteX26" fmla="*/ 6990073 w 7527608"/>
              <a:gd name="connsiteY26" fmla="*/ 1858272 h 3417124"/>
              <a:gd name="connsiteX27" fmla="*/ 5941871 w 7527608"/>
              <a:gd name="connsiteY27" fmla="*/ 836956 h 3417124"/>
              <a:gd name="connsiteX28" fmla="*/ 5730624 w 7527608"/>
              <a:gd name="connsiteY28" fmla="*/ 857704 h 3417124"/>
              <a:gd name="connsiteX29" fmla="*/ 5618220 w 7527608"/>
              <a:gd name="connsiteY29" fmla="*/ 891702 h 3417124"/>
              <a:gd name="connsiteX30" fmla="*/ 5504322 w 7527608"/>
              <a:gd name="connsiteY30" fmla="*/ 755997 h 3417124"/>
              <a:gd name="connsiteX31" fmla="*/ 4383037 w 7527608"/>
              <a:gd name="connsiteY31" fmla="*/ 299420 h 3417124"/>
              <a:gd name="connsiteX32" fmla="*/ 3627182 w 7527608"/>
              <a:gd name="connsiteY32" fmla="*/ 487565 h 3417124"/>
              <a:gd name="connsiteX33" fmla="*/ 3572682 w 7527608"/>
              <a:gd name="connsiteY33" fmla="*/ 520113 h 3417124"/>
              <a:gd name="connsiteX34" fmla="*/ 3556159 w 7527608"/>
              <a:gd name="connsiteY34" fmla="*/ 500426 h 3417124"/>
              <a:gd name="connsiteX35" fmla="*/ 2327187 w 7527608"/>
              <a:gd name="connsiteY35" fmla="*/ 0 h 3417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527608" h="3417124">
                <a:moveTo>
                  <a:pt x="2327187" y="0"/>
                </a:moveTo>
                <a:cubicBezTo>
                  <a:pt x="1367301" y="0"/>
                  <a:pt x="589157" y="764949"/>
                  <a:pt x="589157" y="1708562"/>
                </a:cubicBezTo>
                <a:cubicBezTo>
                  <a:pt x="589157" y="1826515"/>
                  <a:pt x="601316" y="1941674"/>
                  <a:pt x="624469" y="2052897"/>
                </a:cubicBezTo>
                <a:lnTo>
                  <a:pt x="646048" y="2121237"/>
                </a:lnTo>
                <a:lnTo>
                  <a:pt x="520214" y="2133833"/>
                </a:lnTo>
                <a:cubicBezTo>
                  <a:pt x="227755" y="2193086"/>
                  <a:pt x="0" y="2450037"/>
                  <a:pt x="0" y="2769012"/>
                </a:cubicBezTo>
                <a:cubicBezTo>
                  <a:pt x="0" y="3133556"/>
                  <a:pt x="297477" y="3417087"/>
                  <a:pt x="649041" y="3417087"/>
                </a:cubicBezTo>
                <a:cubicBezTo>
                  <a:pt x="649041" y="3417087"/>
                  <a:pt x="649041" y="3417087"/>
                  <a:pt x="2103416" y="3417087"/>
                </a:cubicBezTo>
                <a:lnTo>
                  <a:pt x="2326440" y="3417087"/>
                </a:lnTo>
                <a:lnTo>
                  <a:pt x="2327187" y="3417124"/>
                </a:lnTo>
                <a:lnTo>
                  <a:pt x="2327931" y="3417087"/>
                </a:lnTo>
                <a:lnTo>
                  <a:pt x="2537217" y="3417087"/>
                </a:lnTo>
                <a:cubicBezTo>
                  <a:pt x="2615891" y="3417087"/>
                  <a:pt x="2697843" y="3417087"/>
                  <a:pt x="2783210" y="3417087"/>
                </a:cubicBezTo>
                <a:lnTo>
                  <a:pt x="2851917" y="3417087"/>
                </a:lnTo>
                <a:lnTo>
                  <a:pt x="2851937" y="3417089"/>
                </a:lnTo>
                <a:cubicBezTo>
                  <a:pt x="2851937" y="3417089"/>
                  <a:pt x="2851937" y="3417089"/>
                  <a:pt x="4178874" y="3417089"/>
                </a:cubicBezTo>
                <a:lnTo>
                  <a:pt x="4382356" y="3417089"/>
                </a:lnTo>
                <a:lnTo>
                  <a:pt x="4383037" y="3417123"/>
                </a:lnTo>
                <a:lnTo>
                  <a:pt x="4383716" y="3417089"/>
                </a:lnTo>
                <a:lnTo>
                  <a:pt x="4574664" y="3417089"/>
                </a:lnTo>
                <a:cubicBezTo>
                  <a:pt x="5148906" y="3417089"/>
                  <a:pt x="5914563" y="3417089"/>
                  <a:pt x="6935438" y="3417089"/>
                </a:cubicBezTo>
                <a:cubicBezTo>
                  <a:pt x="7268534" y="3417089"/>
                  <a:pt x="7527608" y="3158402"/>
                  <a:pt x="7527608" y="2825801"/>
                </a:cubicBezTo>
                <a:cubicBezTo>
                  <a:pt x="7527608" y="2493202"/>
                  <a:pt x="7268534" y="2234513"/>
                  <a:pt x="6935438" y="2234513"/>
                </a:cubicBezTo>
                <a:cubicBezTo>
                  <a:pt x="6935438" y="2234513"/>
                  <a:pt x="6935438" y="2234513"/>
                  <a:pt x="6927463" y="2234513"/>
                </a:cubicBezTo>
                <a:lnTo>
                  <a:pt x="6914487" y="2234513"/>
                </a:lnTo>
                <a:lnTo>
                  <a:pt x="6968777" y="2064102"/>
                </a:lnTo>
                <a:cubicBezTo>
                  <a:pt x="6982741" y="1997618"/>
                  <a:pt x="6990073" y="1928780"/>
                  <a:pt x="6990073" y="1858272"/>
                </a:cubicBezTo>
                <a:cubicBezTo>
                  <a:pt x="6990073" y="1294214"/>
                  <a:pt x="6520776" y="836956"/>
                  <a:pt x="5941871" y="836956"/>
                </a:cubicBezTo>
                <a:cubicBezTo>
                  <a:pt x="5869508" y="836956"/>
                  <a:pt x="5798859" y="844100"/>
                  <a:pt x="5730624" y="857704"/>
                </a:cubicBezTo>
                <a:lnTo>
                  <a:pt x="5618220" y="891702"/>
                </a:lnTo>
                <a:lnTo>
                  <a:pt x="5504322" y="755997"/>
                </a:lnTo>
                <a:cubicBezTo>
                  <a:pt x="5217361" y="473900"/>
                  <a:pt x="4820925" y="299420"/>
                  <a:pt x="4383037" y="299420"/>
                </a:cubicBezTo>
                <a:cubicBezTo>
                  <a:pt x="4109357" y="299420"/>
                  <a:pt x="3851870" y="367576"/>
                  <a:pt x="3627182" y="487565"/>
                </a:cubicBezTo>
                <a:lnTo>
                  <a:pt x="3572682" y="520113"/>
                </a:lnTo>
                <a:lnTo>
                  <a:pt x="3556159" y="500426"/>
                </a:lnTo>
                <a:cubicBezTo>
                  <a:pt x="3241638" y="191237"/>
                  <a:pt x="2807130" y="0"/>
                  <a:pt x="2327187" y="0"/>
                </a:cubicBezTo>
                <a:close/>
              </a:path>
            </a:pathLst>
          </a:custGeom>
          <a:noFill/>
          <a:ln w="12700">
            <a:solidFill>
              <a:schemeClr val="accent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2" name="Title 1">
            <a:extLst>
              <a:ext uri="{FF2B5EF4-FFF2-40B4-BE49-F238E27FC236}">
                <a16:creationId xmlns:a16="http://schemas.microsoft.com/office/drawing/2014/main" id="{564E39BA-E1F6-407C-BD1C-7E7A72AC4F80}"/>
              </a:ext>
            </a:extLst>
          </p:cNvPr>
          <p:cNvSpPr>
            <a:spLocks noGrp="1"/>
          </p:cNvSpPr>
          <p:nvPr>
            <p:ph type="title"/>
          </p:nvPr>
        </p:nvSpPr>
        <p:spPr>
          <a:xfrm>
            <a:off x="588263" y="457201"/>
            <a:ext cx="11018520" cy="492443"/>
          </a:xfrm>
        </p:spPr>
        <p:txBody>
          <a:bodyPr/>
          <a:lstStyle/>
          <a:p>
            <a:r>
              <a:rPr lang="en-US" sz="3200" dirty="0"/>
              <a:t>Built-in basic high availability</a:t>
            </a:r>
          </a:p>
        </p:txBody>
      </p:sp>
      <p:sp>
        <p:nvSpPr>
          <p:cNvPr id="3" name="Content Placeholder 2">
            <a:extLst>
              <a:ext uri="{FF2B5EF4-FFF2-40B4-BE49-F238E27FC236}">
                <a16:creationId xmlns:a16="http://schemas.microsoft.com/office/drawing/2014/main" id="{4CFC9841-A4E6-4723-BC16-347B011940B4}"/>
              </a:ext>
            </a:extLst>
          </p:cNvPr>
          <p:cNvSpPr>
            <a:spLocks noGrp="1"/>
          </p:cNvSpPr>
          <p:nvPr>
            <p:ph idx="4294967295"/>
          </p:nvPr>
        </p:nvSpPr>
        <p:spPr>
          <a:xfrm>
            <a:off x="584616" y="5001665"/>
            <a:ext cx="3611563" cy="1935163"/>
          </a:xfrm>
        </p:spPr>
        <p:txBody>
          <a:bodyPr>
            <a:normAutofit/>
          </a:bodyPr>
          <a:lstStyle/>
          <a:p>
            <a:pPr marL="0" indent="0">
              <a:spcBef>
                <a:spcPts val="0"/>
              </a:spcBef>
              <a:spcAft>
                <a:spcPts val="600"/>
              </a:spcAft>
              <a:buNone/>
            </a:pPr>
            <a:r>
              <a:rPr lang="en-US" sz="1400" dirty="0">
                <a:latin typeface="+mj-lt"/>
                <a:ea typeface="Segoe UI" panose="020B0502040204020203" pitchFamily="34" charset="0"/>
                <a:cs typeface="Segoe UI" panose="020B0502040204020203" pitchFamily="34" charset="0"/>
              </a:rPr>
              <a:t>Key Features</a:t>
            </a:r>
          </a:p>
          <a:p>
            <a:pPr marL="228600" indent="-228600" defTabSz="914400">
              <a:spcBef>
                <a:spcPts val="0"/>
              </a:spcBef>
              <a:spcAft>
                <a:spcPts val="600"/>
              </a:spcAft>
              <a:buSzTx/>
              <a:buFont typeface="Arial" panose="020B0604020202020204" pitchFamily="34" charset="0"/>
              <a:buChar char="•"/>
              <a:defRPr/>
            </a:pPr>
            <a:r>
              <a:rPr lang="en-US" sz="1400" dirty="0">
                <a:solidFill>
                  <a:schemeClr val="tx1"/>
                </a:solidFill>
                <a:latin typeface="Segoe UI" panose="020B0502040204020203" pitchFamily="34" charset="0"/>
                <a:ea typeface="Segoe UI" panose="020B0502040204020203" pitchFamily="34" charset="0"/>
                <a:cs typeface="Segoe UI" panose="020B0502040204020203" pitchFamily="34" charset="0"/>
              </a:rPr>
              <a:t>Basic local resiliency for compute failure within region</a:t>
            </a:r>
          </a:p>
          <a:p>
            <a:pPr marL="228600" indent="-228600" defTabSz="914400">
              <a:spcBef>
                <a:spcPts val="0"/>
              </a:spcBef>
              <a:spcAft>
                <a:spcPts val="600"/>
              </a:spcAft>
              <a:buSzTx/>
              <a:buFont typeface="Arial" panose="020B0604020202020204" pitchFamily="34" charset="0"/>
              <a:buChar char="•"/>
              <a:defRPr/>
            </a:pPr>
            <a:r>
              <a:rPr lang="en-US" sz="1400" dirty="0">
                <a:solidFill>
                  <a:schemeClr val="tx1"/>
                </a:solidFill>
                <a:latin typeface="Segoe UI" panose="020B0502040204020203" pitchFamily="34" charset="0"/>
                <a:ea typeface="Segoe UI" panose="020B0502040204020203" pitchFamily="34" charset="0"/>
                <a:cs typeface="Segoe UI" panose="020B0502040204020203" pitchFamily="34" charset="0"/>
              </a:rPr>
              <a:t>AZ-level resiliency with storage failure with 3 copies</a:t>
            </a:r>
          </a:p>
        </p:txBody>
      </p:sp>
      <p:sp>
        <p:nvSpPr>
          <p:cNvPr id="6" name="Rectangle: Rounded Corners 5">
            <a:extLst>
              <a:ext uri="{FF2B5EF4-FFF2-40B4-BE49-F238E27FC236}">
                <a16:creationId xmlns:a16="http://schemas.microsoft.com/office/drawing/2014/main" id="{8A785DAB-BFEC-4C58-A68D-FA501EB3F136}"/>
              </a:ext>
            </a:extLst>
          </p:cNvPr>
          <p:cNvSpPr/>
          <p:nvPr/>
        </p:nvSpPr>
        <p:spPr bwMode="auto">
          <a:xfrm>
            <a:off x="4356414" y="1135541"/>
            <a:ext cx="1530116" cy="413834"/>
          </a:xfrm>
          <a:prstGeom prst="rect">
            <a:avLst/>
          </a:prstGeom>
          <a:solidFill>
            <a:schemeClr val="accent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67" tIns="45683" rIns="91367" bIns="134357" numCol="1" spcCol="0" rtlCol="0" fromWordArt="0" anchor="t" anchorCtr="0" forceAA="0" compatLnSpc="1">
            <a:prstTxWarp prst="textNoShape">
              <a:avLst/>
            </a:prstTxWarp>
            <a:noAutofit/>
          </a:bodyPr>
          <a:lstStyle/>
          <a:p>
            <a:pPr marL="0" marR="0" lvl="0" indent="0" algn="ctr" defTabSz="856455" rtl="0" eaLnBrk="1" fontAlgn="auto" latinLnBrk="0" hangingPunct="1">
              <a:lnSpc>
                <a:spcPct val="100000"/>
              </a:lnSpc>
              <a:spcBef>
                <a:spcPts val="0"/>
              </a:spcBef>
              <a:spcAft>
                <a:spcPts val="0"/>
              </a:spcAft>
              <a:buClrTx/>
              <a:buSzTx/>
              <a:buFontTx/>
              <a:buNone/>
              <a:tabLst/>
              <a:defRPr/>
            </a:pPr>
            <a:r>
              <a:rPr kumimoji="0" lang="en-US" sz="9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Azure Database Management Service</a:t>
            </a:r>
          </a:p>
        </p:txBody>
      </p:sp>
      <p:grpSp>
        <p:nvGrpSpPr>
          <p:cNvPr id="8" name="Group 7" descr="gateway">
            <a:extLst>
              <a:ext uri="{FF2B5EF4-FFF2-40B4-BE49-F238E27FC236}">
                <a16:creationId xmlns:a16="http://schemas.microsoft.com/office/drawing/2014/main" id="{C8E091AA-C174-4074-920A-FE4CF69597EB}"/>
              </a:ext>
            </a:extLst>
          </p:cNvPr>
          <p:cNvGrpSpPr/>
          <p:nvPr/>
        </p:nvGrpSpPr>
        <p:grpSpPr>
          <a:xfrm>
            <a:off x="7532697" y="2413487"/>
            <a:ext cx="983046" cy="430381"/>
            <a:chOff x="6222662" y="3785834"/>
            <a:chExt cx="768462" cy="328188"/>
          </a:xfrm>
        </p:grpSpPr>
        <p:sp>
          <p:nvSpPr>
            <p:cNvPr id="9" name="Rectangle: Rounded Corners 8">
              <a:extLst>
                <a:ext uri="{FF2B5EF4-FFF2-40B4-BE49-F238E27FC236}">
                  <a16:creationId xmlns:a16="http://schemas.microsoft.com/office/drawing/2014/main" id="{E0CE065A-91D3-416A-9D2C-8F398B6640B0}"/>
                </a:ext>
              </a:extLst>
            </p:cNvPr>
            <p:cNvSpPr/>
            <p:nvPr/>
          </p:nvSpPr>
          <p:spPr bwMode="auto">
            <a:xfrm>
              <a:off x="6244977" y="3785834"/>
              <a:ext cx="724464" cy="328188"/>
            </a:xfrm>
            <a:prstGeom prst="rect">
              <a:avLst/>
            </a:prstGeom>
            <a:solidFill>
              <a:schemeClr val="accent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947" tIns="134357" rIns="167947" bIns="134357" numCol="1" spcCol="0" rtlCol="0" fromWordArt="0" anchor="t" anchorCtr="0" forceAA="0" compatLnSpc="1">
              <a:prstTxWarp prst="textNoShape">
                <a:avLst/>
              </a:prstTxWarp>
              <a:noAutofit/>
            </a:bodyPr>
            <a:lstStyle/>
            <a:p>
              <a:pPr marL="0" marR="0" lvl="0" indent="0" algn="ctr" defTabSz="856455" rtl="0" eaLnBrk="1" fontAlgn="auto" latinLnBrk="0" hangingPunct="1">
                <a:lnSpc>
                  <a:spcPct val="100000"/>
                </a:lnSpc>
                <a:spcBef>
                  <a:spcPts val="0"/>
                </a:spcBef>
                <a:spcAft>
                  <a:spcPts val="0"/>
                </a:spcAft>
                <a:buClrTx/>
                <a:buSzTx/>
                <a:buFontTx/>
                <a:buNone/>
                <a:tabLst/>
                <a:defRPr/>
              </a:pPr>
              <a:endParaRPr kumimoji="0" lang="en-US" sz="146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 name="Rectangle 9">
              <a:extLst>
                <a:ext uri="{FF2B5EF4-FFF2-40B4-BE49-F238E27FC236}">
                  <a16:creationId xmlns:a16="http://schemas.microsoft.com/office/drawing/2014/main" id="{9D30EC49-1D77-4AF0-A554-7FD0168ED0D2}"/>
                </a:ext>
              </a:extLst>
            </p:cNvPr>
            <p:cNvSpPr/>
            <p:nvPr/>
          </p:nvSpPr>
          <p:spPr>
            <a:xfrm>
              <a:off x="6222662" y="3853749"/>
              <a:ext cx="768462" cy="250966"/>
            </a:xfrm>
            <a:prstGeom prst="rect">
              <a:avLst/>
            </a:prstGeom>
          </p:spPr>
          <p:txBody>
            <a:bodyPr wrap="square">
              <a:spAutoFit/>
            </a:bodyPr>
            <a:lstStyle/>
            <a:p>
              <a:pPr marL="0" marR="0" lvl="0" indent="0" algn="ctr" defTabSz="856455" rtl="0" eaLnBrk="1" fontAlgn="auto" latinLnBrk="0" hangingPunct="1">
                <a:lnSpc>
                  <a:spcPct val="100000"/>
                </a:lnSpc>
                <a:spcBef>
                  <a:spcPts val="0"/>
                </a:spcBef>
                <a:spcAft>
                  <a:spcPts val="0"/>
                </a:spcAft>
                <a:buClrTx/>
                <a:buSzTx/>
                <a:buFontTx/>
                <a:buNone/>
                <a:tabLst/>
                <a:defRPr/>
              </a:pPr>
              <a:r>
                <a:rPr kumimoji="0" lang="en-US" sz="101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Gateway</a:t>
              </a:r>
            </a:p>
          </p:txBody>
        </p:sp>
      </p:grpSp>
      <p:cxnSp>
        <p:nvCxnSpPr>
          <p:cNvPr id="11" name="Straight Arrow Connector 10" descr="arrow pointing from gateway to secure container">
            <a:extLst>
              <a:ext uri="{FF2B5EF4-FFF2-40B4-BE49-F238E27FC236}">
                <a16:creationId xmlns:a16="http://schemas.microsoft.com/office/drawing/2014/main" id="{63B9BC26-03C0-4BEB-9649-5876F9B8ACFD}"/>
              </a:ext>
            </a:extLst>
          </p:cNvPr>
          <p:cNvCxnSpPr>
            <a:cxnSpLocks/>
          </p:cNvCxnSpPr>
          <p:nvPr/>
        </p:nvCxnSpPr>
        <p:spPr>
          <a:xfrm flipH="1">
            <a:off x="5403759" y="2628678"/>
            <a:ext cx="2157484" cy="187337"/>
          </a:xfrm>
          <a:prstGeom prst="straightConnector1">
            <a:avLst/>
          </a:prstGeom>
          <a:ln w="12700" cap="flat" cmpd="sng" algn="ctr">
            <a:solidFill>
              <a:srgbClr val="0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2" name="Straight Arrow Connector 11" descr="arrow pointing from azure database management service to server">
            <a:extLst>
              <a:ext uri="{FF2B5EF4-FFF2-40B4-BE49-F238E27FC236}">
                <a16:creationId xmlns:a16="http://schemas.microsoft.com/office/drawing/2014/main" id="{9A71FCE8-71DE-4AC3-8D02-6E792C96EADA}"/>
              </a:ext>
            </a:extLst>
          </p:cNvPr>
          <p:cNvCxnSpPr>
            <a:cxnSpLocks/>
          </p:cNvCxnSpPr>
          <p:nvPr/>
        </p:nvCxnSpPr>
        <p:spPr>
          <a:xfrm flipH="1">
            <a:off x="5118218" y="1549378"/>
            <a:ext cx="3254" cy="849299"/>
          </a:xfrm>
          <a:prstGeom prst="straightConnector1">
            <a:avLst/>
          </a:prstGeom>
          <a:ln w="12700" cap="flat" cmpd="sng" algn="ctr">
            <a:solidFill>
              <a:schemeClr val="tx1"/>
            </a:solidFill>
            <a:prstDash val="lg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3" name="Straight Arrow Connector 12" descr="arrow pointing from azure database management service to server">
            <a:extLst>
              <a:ext uri="{FF2B5EF4-FFF2-40B4-BE49-F238E27FC236}">
                <a16:creationId xmlns:a16="http://schemas.microsoft.com/office/drawing/2014/main" id="{E209AE71-C813-4DB6-9FAD-BE8C90D45917}"/>
              </a:ext>
            </a:extLst>
          </p:cNvPr>
          <p:cNvCxnSpPr>
            <a:cxnSpLocks/>
          </p:cNvCxnSpPr>
          <p:nvPr/>
        </p:nvCxnSpPr>
        <p:spPr>
          <a:xfrm flipH="1">
            <a:off x="4077112" y="1549376"/>
            <a:ext cx="1044361" cy="806144"/>
          </a:xfrm>
          <a:prstGeom prst="straightConnector1">
            <a:avLst/>
          </a:prstGeom>
          <a:ln w="12700" cap="flat" cmpd="sng" algn="ctr">
            <a:solidFill>
              <a:schemeClr val="tx1"/>
            </a:solidFill>
            <a:prstDash val="lg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5" name="Rectangle 14">
            <a:extLst>
              <a:ext uri="{FF2B5EF4-FFF2-40B4-BE49-F238E27FC236}">
                <a16:creationId xmlns:a16="http://schemas.microsoft.com/office/drawing/2014/main" id="{E2565FC3-3A9C-4BF1-BFD0-C29BDED6CA38}"/>
              </a:ext>
            </a:extLst>
          </p:cNvPr>
          <p:cNvSpPr/>
          <p:nvPr/>
        </p:nvSpPr>
        <p:spPr bwMode="auto">
          <a:xfrm>
            <a:off x="3623216" y="3674817"/>
            <a:ext cx="2588539" cy="857997"/>
          </a:xfrm>
          <a:prstGeom prst="rect">
            <a:avLst/>
          </a:prstGeom>
          <a:solidFill>
            <a:schemeClr val="bg2"/>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792" rIns="44792" bIns="134357" numCol="1" spcCol="0" rtlCol="0" fromWordArt="0" anchor="t" anchorCtr="0" forceAA="0" compatLnSpc="1">
            <a:prstTxWarp prst="textNoShape">
              <a:avLst/>
            </a:prstTxWarp>
            <a:noAutofit/>
          </a:bodyPr>
          <a:lstStyle/>
          <a:p>
            <a:pPr marL="0" marR="0" lvl="0" indent="0" algn="r" defTabSz="856207" rtl="0" eaLnBrk="1" fontAlgn="base" latinLnBrk="0" hangingPunct="1">
              <a:lnSpc>
                <a:spcPct val="90000"/>
              </a:lnSpc>
              <a:spcBef>
                <a:spcPct val="0"/>
              </a:spcBef>
              <a:spcAft>
                <a:spcPct val="0"/>
              </a:spcAft>
              <a:buClrTx/>
              <a:buSzTx/>
              <a:buFontTx/>
              <a:buNone/>
              <a:tabLst/>
              <a:defRPr/>
            </a:pPr>
            <a:r>
              <a:rPr kumimoji="0" lang="en-US" sz="881" b="0" i="0" u="none" strike="noStrike" kern="1200" cap="none" spc="0" normalizeH="0" baseline="0" noProof="0" dirty="0">
                <a:ln>
                  <a:noFill/>
                </a:ln>
                <a:solidFill>
                  <a:schemeClr val="tx1"/>
                </a:solidFill>
                <a:effectLst/>
                <a:uLnTx/>
                <a:uFillTx/>
                <a:latin typeface="Segoe UI"/>
                <a:ea typeface="+mn-ea"/>
                <a:cs typeface="Segoe UI" pitchFamily="34" charset="0"/>
              </a:rPr>
              <a:t>Azure Storage</a:t>
            </a:r>
          </a:p>
        </p:txBody>
      </p:sp>
      <p:cxnSp>
        <p:nvCxnSpPr>
          <p:cNvPr id="19" name="Straight Arrow Connector 18" descr="arrow pointing from data can 1 to data can 2">
            <a:extLst>
              <a:ext uri="{FF2B5EF4-FFF2-40B4-BE49-F238E27FC236}">
                <a16:creationId xmlns:a16="http://schemas.microsoft.com/office/drawing/2014/main" id="{FFD32C5A-D236-4CA4-9AB6-FFB34C23A0EE}"/>
              </a:ext>
            </a:extLst>
          </p:cNvPr>
          <p:cNvCxnSpPr>
            <a:cxnSpLocks/>
          </p:cNvCxnSpPr>
          <p:nvPr/>
        </p:nvCxnSpPr>
        <p:spPr>
          <a:xfrm flipH="1">
            <a:off x="4301334" y="4171970"/>
            <a:ext cx="322473" cy="0"/>
          </a:xfrm>
          <a:prstGeom prst="straightConnector1">
            <a:avLst/>
          </a:prstGeom>
          <a:ln w="12700" cap="flat" cmpd="sng" algn="ctr">
            <a:solidFill>
              <a:schemeClr val="tx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0" name="Straight Arrow Connector 19" descr="two way arrow pointing from data can 2 to data can 3">
            <a:extLst>
              <a:ext uri="{FF2B5EF4-FFF2-40B4-BE49-F238E27FC236}">
                <a16:creationId xmlns:a16="http://schemas.microsoft.com/office/drawing/2014/main" id="{D9781917-6604-45E3-9186-76E158653861}"/>
              </a:ext>
            </a:extLst>
          </p:cNvPr>
          <p:cNvCxnSpPr>
            <a:cxnSpLocks/>
          </p:cNvCxnSpPr>
          <p:nvPr/>
        </p:nvCxnSpPr>
        <p:spPr>
          <a:xfrm>
            <a:off x="5185493" y="4169635"/>
            <a:ext cx="351642" cy="0"/>
          </a:xfrm>
          <a:prstGeom prst="straightConnector1">
            <a:avLst/>
          </a:prstGeom>
          <a:ln w="12700" cap="flat" cmpd="sng" algn="ctr">
            <a:solidFill>
              <a:schemeClr val="tx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1" name="Straight Arrow Connector 20" descr="arrow">
            <a:extLst>
              <a:ext uri="{FF2B5EF4-FFF2-40B4-BE49-F238E27FC236}">
                <a16:creationId xmlns:a16="http://schemas.microsoft.com/office/drawing/2014/main" id="{96CE9AB0-1DA5-4017-8CBA-1902F6F640AC}"/>
              </a:ext>
            </a:extLst>
          </p:cNvPr>
          <p:cNvCxnSpPr>
            <a:cxnSpLocks/>
          </p:cNvCxnSpPr>
          <p:nvPr/>
        </p:nvCxnSpPr>
        <p:spPr>
          <a:xfrm>
            <a:off x="4430780" y="4171970"/>
            <a:ext cx="317226" cy="0"/>
          </a:xfrm>
          <a:prstGeom prst="straightConnector1">
            <a:avLst/>
          </a:prstGeom>
          <a:ln w="12700" cap="flat" cmpd="sng" algn="ctr">
            <a:solidFill>
              <a:schemeClr val="tx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2" name="Straight Arrow Connector 21" descr="arrow">
            <a:extLst>
              <a:ext uri="{FF2B5EF4-FFF2-40B4-BE49-F238E27FC236}">
                <a16:creationId xmlns:a16="http://schemas.microsoft.com/office/drawing/2014/main" id="{F4466649-90BF-4A94-B762-F94251090DCB}"/>
              </a:ext>
            </a:extLst>
          </p:cNvPr>
          <p:cNvCxnSpPr>
            <a:cxnSpLocks/>
          </p:cNvCxnSpPr>
          <p:nvPr/>
        </p:nvCxnSpPr>
        <p:spPr>
          <a:xfrm flipH="1">
            <a:off x="5081284" y="4169635"/>
            <a:ext cx="322473" cy="0"/>
          </a:xfrm>
          <a:prstGeom prst="straightConnector1">
            <a:avLst/>
          </a:prstGeom>
          <a:ln w="12700" cap="flat" cmpd="sng" algn="ctr">
            <a:solidFill>
              <a:schemeClr val="tx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3" name="Straight Arrow Connector 22" descr="arrow point from server 1 to azure storage">
            <a:extLst>
              <a:ext uri="{FF2B5EF4-FFF2-40B4-BE49-F238E27FC236}">
                <a16:creationId xmlns:a16="http://schemas.microsoft.com/office/drawing/2014/main" id="{CB959082-8237-4600-A2C3-04CF8E0BBA6A}"/>
              </a:ext>
            </a:extLst>
          </p:cNvPr>
          <p:cNvCxnSpPr>
            <a:cxnSpLocks/>
            <a:stCxn id="36" idx="0"/>
            <a:endCxn id="15" idx="0"/>
          </p:cNvCxnSpPr>
          <p:nvPr/>
        </p:nvCxnSpPr>
        <p:spPr>
          <a:xfrm>
            <a:off x="3987487" y="3053700"/>
            <a:ext cx="929996" cy="621117"/>
          </a:xfrm>
          <a:prstGeom prst="straightConnector1">
            <a:avLst/>
          </a:prstGeom>
          <a:ln w="12700" cap="flat" cmpd="sng" algn="ctr">
            <a:solidFill>
              <a:srgbClr val="0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4" name="Straight Arrow Connector 23" descr="arrow pointing from server 2 to azure storage">
            <a:extLst>
              <a:ext uri="{FF2B5EF4-FFF2-40B4-BE49-F238E27FC236}">
                <a16:creationId xmlns:a16="http://schemas.microsoft.com/office/drawing/2014/main" id="{3621BD34-A1D8-4B17-8CB7-CC687ED27786}"/>
              </a:ext>
            </a:extLst>
          </p:cNvPr>
          <p:cNvCxnSpPr>
            <a:cxnSpLocks/>
            <a:stCxn id="27" idx="2"/>
            <a:endCxn id="15" idx="0"/>
          </p:cNvCxnSpPr>
          <p:nvPr/>
        </p:nvCxnSpPr>
        <p:spPr>
          <a:xfrm flipH="1">
            <a:off x="4917484" y="3039814"/>
            <a:ext cx="202176" cy="635005"/>
          </a:xfrm>
          <a:prstGeom prst="straightConnector1">
            <a:avLst/>
          </a:prstGeom>
          <a:ln w="12700" cap="flat" cmpd="sng" algn="ctr">
            <a:solidFill>
              <a:srgbClr val="0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7" name="TextBox 26">
            <a:extLst>
              <a:ext uri="{FF2B5EF4-FFF2-40B4-BE49-F238E27FC236}">
                <a16:creationId xmlns:a16="http://schemas.microsoft.com/office/drawing/2014/main" id="{8637F59D-33A5-4EC4-B794-BA1871E84C0E}"/>
              </a:ext>
            </a:extLst>
          </p:cNvPr>
          <p:cNvSpPr txBox="1"/>
          <p:nvPr/>
        </p:nvSpPr>
        <p:spPr>
          <a:xfrm>
            <a:off x="4671061" y="2630087"/>
            <a:ext cx="897198" cy="409729"/>
          </a:xfrm>
          <a:prstGeom prst="rect">
            <a:avLst/>
          </a:prstGeom>
          <a:noFill/>
        </p:spPr>
        <p:txBody>
          <a:bodyPr wrap="square" lIns="167947" tIns="134357" rIns="167947" bIns="134357" rtlCol="0">
            <a:spAutoFit/>
          </a:bodyPr>
          <a:lstStyle/>
          <a:p>
            <a:pPr marL="0" marR="0" lvl="0" indent="0" algn="ctr" defTabSz="856485" rtl="0" eaLnBrk="1" fontAlgn="auto" latinLnBrk="0" hangingPunct="1">
              <a:lnSpc>
                <a:spcPct val="90000"/>
              </a:lnSpc>
              <a:spcBef>
                <a:spcPts val="0"/>
              </a:spcBef>
              <a:spcAft>
                <a:spcPts val="551"/>
              </a:spcAft>
              <a:buClrTx/>
              <a:buSzTx/>
              <a:buFontTx/>
              <a:buNone/>
              <a:tabLst/>
              <a:defRPr/>
            </a:pPr>
            <a:r>
              <a:rPr kumimoji="0" lang="en-US" sz="999"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Server</a:t>
            </a:r>
          </a:p>
        </p:txBody>
      </p:sp>
      <p:sp>
        <p:nvSpPr>
          <p:cNvPr id="28" name="Rectangle: Rounded Corners 27">
            <a:extLst>
              <a:ext uri="{FF2B5EF4-FFF2-40B4-BE49-F238E27FC236}">
                <a16:creationId xmlns:a16="http://schemas.microsoft.com/office/drawing/2014/main" id="{7671E648-13A4-4B85-B1FF-B87D93467FBD}"/>
              </a:ext>
            </a:extLst>
          </p:cNvPr>
          <p:cNvSpPr/>
          <p:nvPr/>
        </p:nvSpPr>
        <p:spPr bwMode="auto">
          <a:xfrm>
            <a:off x="2383035" y="3059954"/>
            <a:ext cx="894550" cy="128460"/>
          </a:xfrm>
          <a:prstGeom prst="roundRect">
            <a:avLst/>
          </a:prstGeom>
          <a:solidFill>
            <a:schemeClr val="bg1"/>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r>
              <a:rPr kumimoji="0" lang="en-US" sz="881"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Secure container</a:t>
            </a:r>
          </a:p>
        </p:txBody>
      </p:sp>
      <p:sp>
        <p:nvSpPr>
          <p:cNvPr id="29" name="Rectangle: Rounded Corners 28">
            <a:extLst>
              <a:ext uri="{FF2B5EF4-FFF2-40B4-BE49-F238E27FC236}">
                <a16:creationId xmlns:a16="http://schemas.microsoft.com/office/drawing/2014/main" id="{87D42A35-B5A2-4A8C-B043-08D7BF617939}"/>
              </a:ext>
            </a:extLst>
          </p:cNvPr>
          <p:cNvSpPr/>
          <p:nvPr/>
        </p:nvSpPr>
        <p:spPr bwMode="auto">
          <a:xfrm>
            <a:off x="4693386" y="3057100"/>
            <a:ext cx="894550" cy="128460"/>
          </a:xfrm>
          <a:prstGeom prst="roundRect">
            <a:avLst/>
          </a:prstGeom>
          <a:solidFill>
            <a:schemeClr val="bg1"/>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r>
              <a:rPr kumimoji="0" lang="en-US" sz="881"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Secure container</a:t>
            </a:r>
          </a:p>
        </p:txBody>
      </p:sp>
      <p:sp>
        <p:nvSpPr>
          <p:cNvPr id="30" name="Rectangle: Rounded Corners 29">
            <a:extLst>
              <a:ext uri="{FF2B5EF4-FFF2-40B4-BE49-F238E27FC236}">
                <a16:creationId xmlns:a16="http://schemas.microsoft.com/office/drawing/2014/main" id="{458772DE-2E23-4199-9BB0-C0F55D99A3EA}"/>
              </a:ext>
            </a:extLst>
          </p:cNvPr>
          <p:cNvSpPr/>
          <p:nvPr/>
        </p:nvSpPr>
        <p:spPr bwMode="auto">
          <a:xfrm>
            <a:off x="5859730" y="3054297"/>
            <a:ext cx="894550" cy="128460"/>
          </a:xfrm>
          <a:prstGeom prst="roundRect">
            <a:avLst/>
          </a:prstGeom>
          <a:solidFill>
            <a:schemeClr val="bg1"/>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r>
              <a:rPr kumimoji="0" lang="en-US" sz="881"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Secure container</a:t>
            </a:r>
          </a:p>
        </p:txBody>
      </p:sp>
      <p:sp>
        <p:nvSpPr>
          <p:cNvPr id="31" name="TextBox 30">
            <a:extLst>
              <a:ext uri="{FF2B5EF4-FFF2-40B4-BE49-F238E27FC236}">
                <a16:creationId xmlns:a16="http://schemas.microsoft.com/office/drawing/2014/main" id="{7344B4D0-4C08-409F-BDD6-7E128E727409}"/>
              </a:ext>
            </a:extLst>
          </p:cNvPr>
          <p:cNvSpPr txBox="1"/>
          <p:nvPr/>
        </p:nvSpPr>
        <p:spPr>
          <a:xfrm>
            <a:off x="6862528" y="2780467"/>
            <a:ext cx="582906" cy="614858"/>
          </a:xfrm>
          <a:prstGeom prst="rect">
            <a:avLst/>
          </a:prstGeom>
          <a:noFill/>
        </p:spPr>
        <p:txBody>
          <a:bodyPr wrap="none" lIns="179168" tIns="143335" rIns="179168" bIns="143335" rtlCol="0">
            <a:spAutoFit/>
          </a:bodyPr>
          <a:lstStyle/>
          <a:p>
            <a:pPr marL="0" marR="0" lvl="0" indent="0" algn="l" defTabSz="913727" rtl="0" eaLnBrk="1" fontAlgn="auto" latinLnBrk="0" hangingPunct="1">
              <a:lnSpc>
                <a:spcPct val="90000"/>
              </a:lnSpc>
              <a:spcBef>
                <a:spcPts val="0"/>
              </a:spcBef>
              <a:spcAft>
                <a:spcPts val="588"/>
              </a:spcAft>
              <a:buClrTx/>
              <a:buSzTx/>
              <a:buFontTx/>
              <a:buNone/>
              <a:tabLst/>
              <a:defRPr/>
            </a:pPr>
            <a:r>
              <a:rPr kumimoji="0" lang="en-US" sz="2351" b="0" i="0" u="none" strike="noStrike" kern="1200" cap="none" spc="0" normalizeH="0" baseline="0" noProof="0">
                <a:ln>
                  <a:noFill/>
                </a:ln>
                <a:solidFill>
                  <a:srgbClr val="FFFFFF">
                    <a:lumMod val="50000"/>
                  </a:srgbClr>
                </a:solidFill>
                <a:effectLst/>
                <a:uLnTx/>
                <a:uFillTx/>
                <a:latin typeface="Segoe UI"/>
                <a:ea typeface="+mn-ea"/>
                <a:cs typeface="+mn-cs"/>
              </a:rPr>
              <a:t>…</a:t>
            </a:r>
          </a:p>
        </p:txBody>
      </p:sp>
      <p:sp>
        <p:nvSpPr>
          <p:cNvPr id="35" name="TextBox 34">
            <a:extLst>
              <a:ext uri="{FF2B5EF4-FFF2-40B4-BE49-F238E27FC236}">
                <a16:creationId xmlns:a16="http://schemas.microsoft.com/office/drawing/2014/main" id="{46C1253F-86CF-4816-9327-D503F49BC0DD}"/>
              </a:ext>
            </a:extLst>
          </p:cNvPr>
          <p:cNvSpPr txBox="1"/>
          <p:nvPr/>
        </p:nvSpPr>
        <p:spPr>
          <a:xfrm>
            <a:off x="3545614" y="2636444"/>
            <a:ext cx="897198" cy="409729"/>
          </a:xfrm>
          <a:prstGeom prst="rect">
            <a:avLst/>
          </a:prstGeom>
          <a:noFill/>
        </p:spPr>
        <p:txBody>
          <a:bodyPr wrap="square" lIns="167947" tIns="134357" rIns="167947" bIns="134357" rtlCol="0">
            <a:spAutoFit/>
          </a:bodyPr>
          <a:lstStyle/>
          <a:p>
            <a:pPr marL="0" marR="0" lvl="0" indent="0" algn="ctr" defTabSz="856485" rtl="0" eaLnBrk="1" fontAlgn="auto" latinLnBrk="0" hangingPunct="1">
              <a:lnSpc>
                <a:spcPct val="90000"/>
              </a:lnSpc>
              <a:spcBef>
                <a:spcPts val="0"/>
              </a:spcBef>
              <a:spcAft>
                <a:spcPts val="551"/>
              </a:spcAft>
              <a:buClrTx/>
              <a:buSzTx/>
              <a:buFontTx/>
              <a:buNone/>
              <a:tabLst/>
              <a:defRPr/>
            </a:pPr>
            <a:r>
              <a:rPr kumimoji="0" lang="en-US" sz="999" b="0" i="0" u="none" strike="noStrike" kern="1200" cap="none" spc="0" normalizeH="0" baseline="0" noProof="0" dirty="0">
                <a:ln>
                  <a:noFill/>
                </a:ln>
                <a:solidFill>
                  <a:schemeClr val="accent2"/>
                </a:solidFill>
                <a:effectLst/>
                <a:uLnTx/>
                <a:uFillTx/>
                <a:latin typeface="Segoe UI Semibold" panose="020B0702040204020203" pitchFamily="34" charset="0"/>
                <a:ea typeface="+mn-ea"/>
                <a:cs typeface="Segoe UI Semibold" panose="020B0702040204020203" pitchFamily="34" charset="0"/>
              </a:rPr>
              <a:t>Server</a:t>
            </a:r>
          </a:p>
        </p:txBody>
      </p:sp>
      <p:sp>
        <p:nvSpPr>
          <p:cNvPr id="36" name="Rectangle: Rounded Corners 35">
            <a:extLst>
              <a:ext uri="{FF2B5EF4-FFF2-40B4-BE49-F238E27FC236}">
                <a16:creationId xmlns:a16="http://schemas.microsoft.com/office/drawing/2014/main" id="{BC9EC865-B2C1-4942-8961-A00441285081}"/>
              </a:ext>
            </a:extLst>
          </p:cNvPr>
          <p:cNvSpPr/>
          <p:nvPr/>
        </p:nvSpPr>
        <p:spPr bwMode="auto">
          <a:xfrm>
            <a:off x="3540211" y="3053697"/>
            <a:ext cx="894550" cy="128460"/>
          </a:xfrm>
          <a:prstGeom prst="roundRect">
            <a:avLst/>
          </a:prstGeom>
          <a:solidFill>
            <a:schemeClr val="bg1"/>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r>
              <a:rPr kumimoji="0" lang="en-US" sz="881"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Secure container</a:t>
            </a:r>
          </a:p>
        </p:txBody>
      </p:sp>
      <p:sp>
        <p:nvSpPr>
          <p:cNvPr id="49" name="Content Placeholder 2">
            <a:extLst>
              <a:ext uri="{FF2B5EF4-FFF2-40B4-BE49-F238E27FC236}">
                <a16:creationId xmlns:a16="http://schemas.microsoft.com/office/drawing/2014/main" id="{80854354-2FD5-4FB6-A5AA-88414C5507D1}"/>
              </a:ext>
            </a:extLst>
          </p:cNvPr>
          <p:cNvSpPr txBox="1">
            <a:spLocks/>
          </p:cNvSpPr>
          <p:nvPr/>
        </p:nvSpPr>
        <p:spPr>
          <a:xfrm>
            <a:off x="4517541" y="5001665"/>
            <a:ext cx="3192471" cy="19353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mj-lt"/>
                <a:ea typeface="Segoe UI" panose="020B0502040204020203" pitchFamily="34" charset="0"/>
                <a:cs typeface="Segoe UI" panose="020B0502040204020203" pitchFamily="34" charset="0"/>
              </a:rPr>
              <a:t>Offering </a:t>
            </a:r>
          </a:p>
          <a:p>
            <a:pPr marL="228600" marR="0" lvl="0" indent="-2286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panose="020B0502040204020203" pitchFamily="34" charset="0"/>
                <a:ea typeface="Segoe UI" panose="020B0502040204020203" pitchFamily="34" charset="0"/>
                <a:cs typeface="Segoe UI" panose="020B0502040204020203" pitchFamily="34" charset="0"/>
              </a:rPr>
              <a:t>Azure Database for PostgreSQL – Single Server </a:t>
            </a:r>
          </a:p>
        </p:txBody>
      </p:sp>
      <p:sp>
        <p:nvSpPr>
          <p:cNvPr id="50" name="Rectangle 49">
            <a:extLst>
              <a:ext uri="{FF2B5EF4-FFF2-40B4-BE49-F238E27FC236}">
                <a16:creationId xmlns:a16="http://schemas.microsoft.com/office/drawing/2014/main" id="{A0DDB31D-E966-4B82-9DB4-576BDAE2D41A}"/>
              </a:ext>
              <a:ext uri="{C183D7F6-B498-43B3-948B-1728B52AA6E4}">
                <adec:decorative xmlns:adec="http://schemas.microsoft.com/office/drawing/2017/decorative" val="1"/>
              </a:ext>
            </a:extLst>
          </p:cNvPr>
          <p:cNvSpPr/>
          <p:nvPr/>
        </p:nvSpPr>
        <p:spPr>
          <a:xfrm>
            <a:off x="9149695" y="1033912"/>
            <a:ext cx="1475008" cy="3602072"/>
          </a:xfrm>
          <a:prstGeom prst="rect">
            <a:avLst/>
          </a:prstGeom>
          <a:solidFill>
            <a:srgbClr val="F7F7F7"/>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158"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Arial"/>
              <a:ea typeface="+mn-ea"/>
              <a:cs typeface="+mn-cs"/>
            </a:endParaRPr>
          </a:p>
        </p:txBody>
      </p:sp>
      <p:grpSp>
        <p:nvGrpSpPr>
          <p:cNvPr id="52" name="Group 51" descr="arrows">
            <a:extLst>
              <a:ext uri="{FF2B5EF4-FFF2-40B4-BE49-F238E27FC236}">
                <a16:creationId xmlns:a16="http://schemas.microsoft.com/office/drawing/2014/main" id="{CBF24875-6882-4F0E-B79A-E1E4C63656DD}"/>
              </a:ext>
            </a:extLst>
          </p:cNvPr>
          <p:cNvGrpSpPr/>
          <p:nvPr/>
        </p:nvGrpSpPr>
        <p:grpSpPr>
          <a:xfrm flipH="1">
            <a:off x="8426555" y="1824103"/>
            <a:ext cx="1088169" cy="2248382"/>
            <a:chOff x="10189466" y="2941903"/>
            <a:chExt cx="1075089" cy="2249847"/>
          </a:xfrm>
        </p:grpSpPr>
        <p:cxnSp>
          <p:nvCxnSpPr>
            <p:cNvPr id="53" name="Straight Arrow Connector 52">
              <a:extLst>
                <a:ext uri="{FF2B5EF4-FFF2-40B4-BE49-F238E27FC236}">
                  <a16:creationId xmlns:a16="http://schemas.microsoft.com/office/drawing/2014/main" id="{241EF4DB-8A7A-4828-AE55-94277E6E2718}"/>
                </a:ext>
              </a:extLst>
            </p:cNvPr>
            <p:cNvCxnSpPr>
              <a:cxnSpLocks/>
            </p:cNvCxnSpPr>
            <p:nvPr/>
          </p:nvCxnSpPr>
          <p:spPr>
            <a:xfrm>
              <a:off x="10292614" y="3716618"/>
              <a:ext cx="971941" cy="4045"/>
            </a:xfrm>
            <a:prstGeom prst="straightConnector1">
              <a:avLst/>
            </a:prstGeom>
            <a:ln w="12700">
              <a:solidFill>
                <a:schemeClr val="tx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86095AFD-EEE9-4D33-AC5A-AEA74AF1FC13}"/>
                </a:ext>
              </a:extLst>
            </p:cNvPr>
            <p:cNvCxnSpPr>
              <a:cxnSpLocks/>
            </p:cNvCxnSpPr>
            <p:nvPr/>
          </p:nvCxnSpPr>
          <p:spPr>
            <a:xfrm rot="10800000" flipH="1" flipV="1">
              <a:off x="10189466" y="2941903"/>
              <a:ext cx="971230" cy="675851"/>
            </a:xfrm>
            <a:prstGeom prst="bentConnector3">
              <a:avLst>
                <a:gd name="adj1" fmla="val 50000"/>
              </a:avLst>
            </a:prstGeom>
            <a:ln w="12700">
              <a:solidFill>
                <a:schemeClr val="tx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FE2F099F-1BB1-4AE1-9ABB-93EDD4DAE7EF}"/>
                </a:ext>
              </a:extLst>
            </p:cNvPr>
            <p:cNvCxnSpPr>
              <a:cxnSpLocks/>
              <a:stCxn id="59" idx="1"/>
            </p:cNvCxnSpPr>
            <p:nvPr/>
          </p:nvCxnSpPr>
          <p:spPr>
            <a:xfrm rot="10800000" flipH="1">
              <a:off x="10330564" y="3834025"/>
              <a:ext cx="809666" cy="1357725"/>
            </a:xfrm>
            <a:prstGeom prst="bentConnector3">
              <a:avLst>
                <a:gd name="adj1" fmla="val 50000"/>
              </a:avLst>
            </a:prstGeom>
            <a:ln w="12700">
              <a:solidFill>
                <a:schemeClr val="tx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67024971-8917-4D90-B707-7EDB8A060E9E}"/>
              </a:ext>
            </a:extLst>
          </p:cNvPr>
          <p:cNvSpPr/>
          <p:nvPr/>
        </p:nvSpPr>
        <p:spPr bwMode="auto">
          <a:xfrm>
            <a:off x="9128363" y="540677"/>
            <a:ext cx="1530116" cy="413834"/>
          </a:xfrm>
          <a:prstGeom prst="rect">
            <a:avLst/>
          </a:prstGeom>
          <a:solidFill>
            <a:schemeClr val="accent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67" tIns="45683" rIns="91367" bIns="134357" numCol="1" spcCol="0" rtlCol="0" fromWordArt="0" anchor="t" anchorCtr="0" forceAA="0" compatLnSpc="1">
            <a:prstTxWarp prst="textNoShape">
              <a:avLst/>
            </a:prstTxWarp>
            <a:noAutofit/>
          </a:bodyPr>
          <a:lstStyle/>
          <a:p>
            <a:pPr marL="0" marR="0" lvl="0" indent="0" algn="ctr" defTabSz="856455" rtl="0" eaLnBrk="1" fontAlgn="auto" latinLnBrk="0" hangingPunct="1">
              <a:lnSpc>
                <a:spcPct val="100000"/>
              </a:lnSpc>
              <a:spcBef>
                <a:spcPts val="0"/>
              </a:spcBef>
              <a:spcAft>
                <a:spcPts val="0"/>
              </a:spcAft>
              <a:buClrTx/>
              <a:buSzTx/>
              <a:buFontTx/>
              <a:buNone/>
              <a:tabLst/>
              <a:defRPr/>
            </a:pPr>
            <a:r>
              <a:rPr kumimoji="0" lang="en-US" sz="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PostgreSQL Clients / Applications</a:t>
            </a:r>
          </a:p>
        </p:txBody>
      </p:sp>
      <p:sp>
        <p:nvSpPr>
          <p:cNvPr id="32" name="Content Placeholder 2">
            <a:extLst>
              <a:ext uri="{FF2B5EF4-FFF2-40B4-BE49-F238E27FC236}">
                <a16:creationId xmlns:a16="http://schemas.microsoft.com/office/drawing/2014/main" id="{1A759C00-A83C-4AF0-8505-42ABF6B67D92}"/>
              </a:ext>
            </a:extLst>
          </p:cNvPr>
          <p:cNvSpPr txBox="1">
            <a:spLocks/>
          </p:cNvSpPr>
          <p:nvPr/>
        </p:nvSpPr>
        <p:spPr>
          <a:xfrm>
            <a:off x="7926723" y="5001665"/>
            <a:ext cx="3192471" cy="19353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mj-lt"/>
                <a:ea typeface="Segoe UI" panose="020B0502040204020203" pitchFamily="34" charset="0"/>
                <a:cs typeface="Segoe UI" panose="020B0502040204020203" pitchFamily="34" charset="0"/>
              </a:rPr>
              <a:t>Challenge </a:t>
            </a:r>
          </a:p>
          <a:p>
            <a:pPr marL="228600" marR="0" lvl="0" indent="-2286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panose="020B0502040204020203" pitchFamily="34" charset="0"/>
                <a:ea typeface="Segoe UI" panose="020B0502040204020203" pitchFamily="34" charset="0"/>
                <a:cs typeface="Segoe UI" panose="020B0502040204020203" pitchFamily="34" charset="0"/>
              </a:rPr>
              <a:t>Not Az Aware</a:t>
            </a:r>
          </a:p>
          <a:p>
            <a:pPr marL="228600" marR="0" lvl="0" indent="-2286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400" dirty="0">
                <a:latin typeface="Segoe UI" panose="020B0502040204020203" pitchFamily="34" charset="0"/>
                <a:ea typeface="Segoe UI" panose="020B0502040204020203" pitchFamily="34" charset="0"/>
                <a:cs typeface="Segoe UI" panose="020B0502040204020203" pitchFamily="34" charset="0"/>
              </a:rPr>
              <a:t>Longer downtime (possibly in minutes)</a:t>
            </a:r>
          </a:p>
          <a:p>
            <a:pPr marL="228600" marR="0" lvl="0" indent="-2286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panose="020B0502040204020203" pitchFamily="34" charset="0"/>
                <a:ea typeface="Segoe UI" panose="020B0502040204020203" pitchFamily="34" charset="0"/>
                <a:cs typeface="Segoe UI" panose="020B0502040204020203" pitchFamily="34" charset="0"/>
              </a:rPr>
              <a:t>Solved by Flexible Server</a:t>
            </a:r>
            <a:r>
              <a:rPr lang="en-US" sz="1400" dirty="0">
                <a:latin typeface="Segoe UI" panose="020B0502040204020203" pitchFamily="34" charset="0"/>
                <a:ea typeface="Segoe UI" panose="020B0502040204020203" pitchFamily="34" charset="0"/>
                <a:cs typeface="Segoe UI" panose="020B0502040204020203" pitchFamily="34" charset="0"/>
              </a:rPr>
              <a:t> Muti Az Aware HA</a:t>
            </a:r>
            <a:endParaRPr kumimoji="0" lang="en-US" sz="1400" b="0" i="0" u="none" strike="noStrike" kern="1200" cap="none" spc="0" normalizeH="0" baseline="0" noProof="0" dirty="0">
              <a:ln>
                <a:noFill/>
              </a:ln>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6" name="Rectangle: Rounded Corners 65">
            <a:extLst>
              <a:ext uri="{FF2B5EF4-FFF2-40B4-BE49-F238E27FC236}">
                <a16:creationId xmlns:a16="http://schemas.microsoft.com/office/drawing/2014/main" id="{D2A1A128-C692-44A2-987B-F03E21AD1F46}"/>
              </a:ext>
              <a:ext uri="{C183D7F6-B498-43B3-948B-1728B52AA6E4}">
                <adec:decorative xmlns:adec="http://schemas.microsoft.com/office/drawing/2017/decorative" val="1"/>
              </a:ext>
            </a:extLst>
          </p:cNvPr>
          <p:cNvSpPr/>
          <p:nvPr/>
        </p:nvSpPr>
        <p:spPr bwMode="auto">
          <a:xfrm>
            <a:off x="9371910" y="1256465"/>
            <a:ext cx="1030580" cy="822654"/>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b"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199" b="0" i="0" u="none" strike="noStrike" kern="1200" cap="none" spc="0" normalizeH="0" baseline="0" noProof="0">
              <a:ln>
                <a:noFill/>
              </a:ln>
              <a:solidFill>
                <a:srgbClr val="FFFFFF"/>
              </a:solidFill>
              <a:effectLst/>
              <a:uLnTx/>
              <a:uFillTx/>
              <a:latin typeface="Calibri" panose="020F0502020204030204"/>
              <a:ea typeface="Segoe UI" pitchFamily="34" charset="0"/>
              <a:cs typeface="Segoe UI" pitchFamily="34" charset="0"/>
            </a:endParaRPr>
          </a:p>
        </p:txBody>
      </p:sp>
      <p:sp>
        <p:nvSpPr>
          <p:cNvPr id="68" name="TextBox 67">
            <a:extLst>
              <a:ext uri="{FF2B5EF4-FFF2-40B4-BE49-F238E27FC236}">
                <a16:creationId xmlns:a16="http://schemas.microsoft.com/office/drawing/2014/main" id="{2E966CE9-4E23-447A-924F-5DA8ABFE87DB}"/>
              </a:ext>
            </a:extLst>
          </p:cNvPr>
          <p:cNvSpPr txBox="1"/>
          <p:nvPr/>
        </p:nvSpPr>
        <p:spPr>
          <a:xfrm>
            <a:off x="9371907" y="1880004"/>
            <a:ext cx="1030580" cy="153788"/>
          </a:xfrm>
          <a:prstGeom prst="rect">
            <a:avLst/>
          </a:prstGeom>
          <a:noFill/>
        </p:spPr>
        <p:txBody>
          <a:bodyPr wrap="square" lIns="0" tIns="0" rIns="0" bIns="0" rtlCol="0" anchor="b" anchorCtr="0">
            <a:spAutoFit/>
          </a:bodyPr>
          <a:lstStyle/>
          <a:p>
            <a:pPr marL="0" marR="0" lvl="0" indent="0" algn="ctr" defTabSz="913760" rtl="0" eaLnBrk="1" fontAlgn="auto" latinLnBrk="0" hangingPunct="1">
              <a:lnSpc>
                <a:spcPct val="100000"/>
              </a:lnSpc>
              <a:spcBef>
                <a:spcPts val="0"/>
              </a:spcBef>
              <a:spcAft>
                <a:spcPts val="0"/>
              </a:spcAft>
              <a:buClrTx/>
              <a:buSzTx/>
              <a:buFontTx/>
              <a:buNone/>
              <a:tabLst/>
              <a:defRPr/>
            </a:pPr>
            <a:r>
              <a:rPr kumimoji="0" lang="en-US" sz="999" b="0" i="0" u="none" strike="noStrike" kern="1200" cap="none" spc="0" normalizeH="0" baseline="0" noProof="0">
                <a:ln>
                  <a:noFill/>
                </a:ln>
                <a:solidFill>
                  <a:prstClr val="white"/>
                </a:solidFill>
                <a:effectLst/>
                <a:uLnTx/>
                <a:uFillTx/>
                <a:latin typeface="Calibri Light" panose="020F0302020204030204"/>
                <a:ea typeface="+mn-ea"/>
                <a:cs typeface="+mn-cs"/>
              </a:rPr>
              <a:t>Azure VM</a:t>
            </a:r>
          </a:p>
        </p:txBody>
      </p:sp>
      <p:grpSp>
        <p:nvGrpSpPr>
          <p:cNvPr id="62" name="Group 61" descr="aks">
            <a:extLst>
              <a:ext uri="{FF2B5EF4-FFF2-40B4-BE49-F238E27FC236}">
                <a16:creationId xmlns:a16="http://schemas.microsoft.com/office/drawing/2014/main" id="{0F263D71-DF79-4CE7-AC88-88366EE864D1}"/>
              </a:ext>
            </a:extLst>
          </p:cNvPr>
          <p:cNvGrpSpPr/>
          <p:nvPr/>
        </p:nvGrpSpPr>
        <p:grpSpPr>
          <a:xfrm>
            <a:off x="9371907" y="2452774"/>
            <a:ext cx="1030583" cy="822658"/>
            <a:chOff x="3230180" y="2039187"/>
            <a:chExt cx="688127" cy="549291"/>
          </a:xfrm>
        </p:grpSpPr>
        <p:sp>
          <p:nvSpPr>
            <p:cNvPr id="64" name="Rectangle: Rounded Corners 63">
              <a:extLst>
                <a:ext uri="{FF2B5EF4-FFF2-40B4-BE49-F238E27FC236}">
                  <a16:creationId xmlns:a16="http://schemas.microsoft.com/office/drawing/2014/main" id="{66F96D94-5E76-4334-B0EA-A8FA1C4AA393}"/>
                </a:ext>
              </a:extLst>
            </p:cNvPr>
            <p:cNvSpPr/>
            <p:nvPr/>
          </p:nvSpPr>
          <p:spPr bwMode="auto">
            <a:xfrm>
              <a:off x="3230182" y="2039187"/>
              <a:ext cx="688125" cy="549291"/>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b"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199" b="0" i="0" u="none" strike="noStrike" kern="1200" cap="none" spc="0" normalizeH="0" baseline="0" noProof="0">
                <a:ln>
                  <a:noFill/>
                </a:ln>
                <a:solidFill>
                  <a:srgbClr val="FFFFFF"/>
                </a:solidFill>
                <a:effectLst/>
                <a:uLnTx/>
                <a:uFillTx/>
                <a:latin typeface="Calibri" panose="020F0502020204030204"/>
                <a:ea typeface="Segoe UI" pitchFamily="34" charset="0"/>
                <a:cs typeface="Segoe UI" pitchFamily="34" charset="0"/>
              </a:endParaRPr>
            </a:p>
          </p:txBody>
        </p:sp>
        <p:sp>
          <p:nvSpPr>
            <p:cNvPr id="65" name="TextBox 64">
              <a:extLst>
                <a:ext uri="{FF2B5EF4-FFF2-40B4-BE49-F238E27FC236}">
                  <a16:creationId xmlns:a16="http://schemas.microsoft.com/office/drawing/2014/main" id="{5DB31C5C-0400-4F8C-999B-DC59590DDBD2}"/>
                </a:ext>
              </a:extLst>
            </p:cNvPr>
            <p:cNvSpPr txBox="1"/>
            <p:nvPr/>
          </p:nvSpPr>
          <p:spPr>
            <a:xfrm>
              <a:off x="3230180" y="2455530"/>
              <a:ext cx="688125" cy="102685"/>
            </a:xfrm>
            <a:prstGeom prst="rect">
              <a:avLst/>
            </a:prstGeom>
            <a:noFill/>
          </p:spPr>
          <p:txBody>
            <a:bodyPr wrap="square" lIns="0" tIns="0" rIns="0" bIns="0" rtlCol="0" anchor="b" anchorCtr="0">
              <a:spAutoFit/>
            </a:bodyPr>
            <a:lstStyle/>
            <a:p>
              <a:pPr marL="0" marR="0" lvl="0" indent="0" algn="ctr" defTabSz="913760" rtl="0" eaLnBrk="1" fontAlgn="auto" latinLnBrk="0" hangingPunct="1">
                <a:lnSpc>
                  <a:spcPct val="100000"/>
                </a:lnSpc>
                <a:spcBef>
                  <a:spcPts val="0"/>
                </a:spcBef>
                <a:spcAft>
                  <a:spcPts val="0"/>
                </a:spcAft>
                <a:buClrTx/>
                <a:buSzTx/>
                <a:buFontTx/>
                <a:buNone/>
                <a:tabLst/>
                <a:defRPr/>
              </a:pPr>
              <a:r>
                <a:rPr kumimoji="0" lang="en-US" sz="999" b="0" i="0" u="none" strike="noStrike" kern="1200" cap="none" spc="0" normalizeH="0" baseline="0" noProof="0">
                  <a:ln>
                    <a:noFill/>
                  </a:ln>
                  <a:solidFill>
                    <a:prstClr val="white"/>
                  </a:solidFill>
                  <a:effectLst/>
                  <a:uLnTx/>
                  <a:uFillTx/>
                  <a:latin typeface="Calibri Light" panose="020F0302020204030204"/>
                  <a:ea typeface="+mn-ea"/>
                  <a:cs typeface="+mn-cs"/>
                </a:rPr>
                <a:t>AKS</a:t>
              </a:r>
            </a:p>
          </p:txBody>
        </p:sp>
      </p:grpSp>
      <p:sp>
        <p:nvSpPr>
          <p:cNvPr id="59" name="Rectangle: Rounded Corners 58">
            <a:extLst>
              <a:ext uri="{FF2B5EF4-FFF2-40B4-BE49-F238E27FC236}">
                <a16:creationId xmlns:a16="http://schemas.microsoft.com/office/drawing/2014/main" id="{346F28CF-D227-4D38-AEC0-7EB2353A0673}"/>
              </a:ext>
              <a:ext uri="{C183D7F6-B498-43B3-948B-1728B52AA6E4}">
                <adec:decorative xmlns:adec="http://schemas.microsoft.com/office/drawing/2017/decorative" val="1"/>
              </a:ext>
            </a:extLst>
          </p:cNvPr>
          <p:cNvSpPr/>
          <p:nvPr/>
        </p:nvSpPr>
        <p:spPr bwMode="auto">
          <a:xfrm>
            <a:off x="9371908" y="3661157"/>
            <a:ext cx="1030581" cy="822654"/>
          </a:xfrm>
          <a:prstGeom prst="roundRect">
            <a:avLst>
              <a:gd name="adj" fmla="val 0"/>
            </a:avLst>
          </a:prstGeom>
          <a:solidFill>
            <a:schemeClr val="bg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b"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199" b="0" i="0" u="none" strike="noStrike" kern="1200" cap="none" spc="0" normalizeH="0" baseline="0" noProof="0">
              <a:ln>
                <a:noFill/>
              </a:ln>
              <a:solidFill>
                <a:srgbClr val="FFFFFF"/>
              </a:solidFill>
              <a:effectLst/>
              <a:uLnTx/>
              <a:uFillTx/>
              <a:latin typeface="Calibri" panose="020F0502020204030204"/>
              <a:ea typeface="Segoe UI" pitchFamily="34" charset="0"/>
              <a:cs typeface="Segoe UI" pitchFamily="34" charset="0"/>
            </a:endParaRPr>
          </a:p>
        </p:txBody>
      </p:sp>
      <p:sp>
        <p:nvSpPr>
          <p:cNvPr id="60" name="TextBox 59">
            <a:extLst>
              <a:ext uri="{FF2B5EF4-FFF2-40B4-BE49-F238E27FC236}">
                <a16:creationId xmlns:a16="http://schemas.microsoft.com/office/drawing/2014/main" id="{A4FB89A8-BCBF-44D2-9A75-B680A0C734B1}"/>
              </a:ext>
            </a:extLst>
          </p:cNvPr>
          <p:cNvSpPr txBox="1"/>
          <p:nvPr/>
        </p:nvSpPr>
        <p:spPr>
          <a:xfrm>
            <a:off x="9371908" y="4284705"/>
            <a:ext cx="1030581" cy="153788"/>
          </a:xfrm>
          <a:prstGeom prst="rect">
            <a:avLst/>
          </a:prstGeom>
          <a:noFill/>
          <a:ln>
            <a:noFill/>
          </a:ln>
        </p:spPr>
        <p:txBody>
          <a:bodyPr wrap="square" lIns="0" tIns="0" rIns="0" bIns="0" rtlCol="0" anchor="b" anchorCtr="0">
            <a:spAutoFit/>
          </a:bodyPr>
          <a:lstStyle/>
          <a:p>
            <a:pPr marL="0" marR="0" lvl="0" indent="0" algn="ctr" defTabSz="913760" rtl="0" eaLnBrk="1" fontAlgn="auto" latinLnBrk="0" hangingPunct="1">
              <a:lnSpc>
                <a:spcPct val="100000"/>
              </a:lnSpc>
              <a:spcBef>
                <a:spcPts val="0"/>
              </a:spcBef>
              <a:spcAft>
                <a:spcPts val="0"/>
              </a:spcAft>
              <a:buClrTx/>
              <a:buSzTx/>
              <a:buFontTx/>
              <a:buNone/>
              <a:tabLst/>
              <a:defRPr/>
            </a:pPr>
            <a:r>
              <a:rPr kumimoji="0" lang="en-US" sz="999" b="0" i="0" u="none" strike="noStrike" kern="1200" cap="none" spc="0" normalizeH="0" baseline="0" noProof="0">
                <a:ln>
                  <a:noFill/>
                </a:ln>
                <a:solidFill>
                  <a:srgbClr val="4472C4"/>
                </a:solidFill>
                <a:effectLst/>
                <a:uLnTx/>
                <a:uFillTx/>
                <a:latin typeface="Calibri Light" panose="020F0302020204030204"/>
                <a:ea typeface="+mn-ea"/>
                <a:cs typeface="+mn-cs"/>
              </a:rPr>
              <a:t>App Service</a:t>
            </a:r>
          </a:p>
        </p:txBody>
      </p:sp>
      <p:pic>
        <p:nvPicPr>
          <p:cNvPr id="74" name="Graphic 73">
            <a:extLst>
              <a:ext uri="{FF2B5EF4-FFF2-40B4-BE49-F238E27FC236}">
                <a16:creationId xmlns:a16="http://schemas.microsoft.com/office/drawing/2014/main" id="{E0B486C5-9939-3E4B-804C-6A215615FF3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52453" y="3717561"/>
            <a:ext cx="509852" cy="509852"/>
          </a:xfrm>
          <a:prstGeom prst="rect">
            <a:avLst/>
          </a:prstGeom>
        </p:spPr>
      </p:pic>
      <p:pic>
        <p:nvPicPr>
          <p:cNvPr id="75" name="Graphic 74">
            <a:extLst>
              <a:ext uri="{FF2B5EF4-FFF2-40B4-BE49-F238E27FC236}">
                <a16:creationId xmlns:a16="http://schemas.microsoft.com/office/drawing/2014/main" id="{18CCB1B9-5498-8C4A-9478-49F62EA3DB8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54191" y="2545228"/>
            <a:ext cx="479160" cy="479160"/>
          </a:xfrm>
          <a:prstGeom prst="rect">
            <a:avLst/>
          </a:prstGeom>
        </p:spPr>
      </p:pic>
      <p:pic>
        <p:nvPicPr>
          <p:cNvPr id="76" name="Graphic 75">
            <a:extLst>
              <a:ext uri="{FF2B5EF4-FFF2-40B4-BE49-F238E27FC236}">
                <a16:creationId xmlns:a16="http://schemas.microsoft.com/office/drawing/2014/main" id="{1AD5D9C0-1F66-EA44-8340-DE7E69121E13}"/>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51714" y="1368616"/>
            <a:ext cx="464364" cy="464364"/>
          </a:xfrm>
          <a:prstGeom prst="rect">
            <a:avLst/>
          </a:prstGeom>
        </p:spPr>
      </p:pic>
      <p:grpSp>
        <p:nvGrpSpPr>
          <p:cNvPr id="58" name="Group 57" descr="data can 3">
            <a:extLst>
              <a:ext uri="{FF2B5EF4-FFF2-40B4-BE49-F238E27FC236}">
                <a16:creationId xmlns:a16="http://schemas.microsoft.com/office/drawing/2014/main" id="{B4E72758-13B9-4C37-84A3-7CF01B5413B2}"/>
              </a:ext>
            </a:extLst>
          </p:cNvPr>
          <p:cNvGrpSpPr/>
          <p:nvPr/>
        </p:nvGrpSpPr>
        <p:grpSpPr>
          <a:xfrm>
            <a:off x="5333458" y="3994695"/>
            <a:ext cx="737301" cy="433727"/>
            <a:chOff x="10466430" y="3613103"/>
            <a:chExt cx="737301" cy="433727"/>
          </a:xfrm>
        </p:grpSpPr>
        <p:sp>
          <p:nvSpPr>
            <p:cNvPr id="41" name="Freeform: Shape 40">
              <a:extLst>
                <a:ext uri="{FF2B5EF4-FFF2-40B4-BE49-F238E27FC236}">
                  <a16:creationId xmlns:a16="http://schemas.microsoft.com/office/drawing/2014/main" id="{93081983-5F5A-4264-9771-7230CD200B78}"/>
                </a:ext>
              </a:extLst>
            </p:cNvPr>
            <p:cNvSpPr/>
            <p:nvPr/>
          </p:nvSpPr>
          <p:spPr>
            <a:xfrm>
              <a:off x="10675323" y="3665741"/>
              <a:ext cx="331576" cy="334063"/>
            </a:xfrm>
            <a:custGeom>
              <a:avLst/>
              <a:gdLst>
                <a:gd name="connsiteX0" fmla="*/ 165788 w 331576"/>
                <a:gd name="connsiteY0" fmla="*/ 53052 h 334063"/>
                <a:gd name="connsiteX1" fmla="*/ 0 w 331576"/>
                <a:gd name="connsiteY1" fmla="*/ 0 h 334063"/>
                <a:gd name="connsiteX2" fmla="*/ 0 w 331576"/>
                <a:gd name="connsiteY2" fmla="*/ 281426 h 334063"/>
                <a:gd name="connsiteX3" fmla="*/ 165788 w 331576"/>
                <a:gd name="connsiteY3" fmla="*/ 334064 h 334063"/>
                <a:gd name="connsiteX4" fmla="*/ 165788 w 331576"/>
                <a:gd name="connsiteY4" fmla="*/ 334064 h 334063"/>
                <a:gd name="connsiteX5" fmla="*/ 331577 w 331576"/>
                <a:gd name="connsiteY5" fmla="*/ 281426 h 334063"/>
                <a:gd name="connsiteX6" fmla="*/ 331577 w 331576"/>
                <a:gd name="connsiteY6" fmla="*/ 0 h 334063"/>
                <a:gd name="connsiteX7" fmla="*/ 165788 w 331576"/>
                <a:gd name="connsiteY7" fmla="*/ 53052 h 334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576" h="334063">
                  <a:moveTo>
                    <a:pt x="165788" y="53052"/>
                  </a:moveTo>
                  <a:cubicBezTo>
                    <a:pt x="74190" y="53052"/>
                    <a:pt x="0" y="29427"/>
                    <a:pt x="0" y="0"/>
                  </a:cubicBezTo>
                  <a:lnTo>
                    <a:pt x="0" y="281426"/>
                  </a:lnTo>
                  <a:cubicBezTo>
                    <a:pt x="0" y="310024"/>
                    <a:pt x="72947" y="333649"/>
                    <a:pt x="165788" y="334064"/>
                  </a:cubicBezTo>
                  <a:lnTo>
                    <a:pt x="165788" y="334064"/>
                  </a:lnTo>
                  <a:cubicBezTo>
                    <a:pt x="257387" y="334064"/>
                    <a:pt x="331577" y="310439"/>
                    <a:pt x="331577" y="281426"/>
                  </a:cubicBezTo>
                  <a:lnTo>
                    <a:pt x="331577" y="0"/>
                  </a:lnTo>
                  <a:cubicBezTo>
                    <a:pt x="331577" y="29427"/>
                    <a:pt x="257387" y="53052"/>
                    <a:pt x="165788" y="53052"/>
                  </a:cubicBezTo>
                  <a:close/>
                </a:path>
              </a:pathLst>
            </a:custGeom>
            <a:solidFill>
              <a:srgbClr val="005BA1"/>
            </a:solidFill>
            <a:ln w="41275" cap="flat">
              <a:noFill/>
              <a:prstDash val="solid"/>
              <a:miter/>
            </a:ln>
          </p:spPr>
          <p:txBody>
            <a:bodyPr rtlCol="0" anchor="ctr"/>
            <a:lstStyle/>
            <a:p>
              <a:endParaRPr lang="en-AU"/>
            </a:p>
          </p:txBody>
        </p:sp>
        <p:sp>
          <p:nvSpPr>
            <p:cNvPr id="42" name="Freeform: Shape 41">
              <a:extLst>
                <a:ext uri="{FF2B5EF4-FFF2-40B4-BE49-F238E27FC236}">
                  <a16:creationId xmlns:a16="http://schemas.microsoft.com/office/drawing/2014/main" id="{215788AE-5F46-44BE-9813-DE43037BDA8D}"/>
                </a:ext>
              </a:extLst>
            </p:cNvPr>
            <p:cNvSpPr/>
            <p:nvPr/>
          </p:nvSpPr>
          <p:spPr>
            <a:xfrm>
              <a:off x="10675323" y="3613103"/>
              <a:ext cx="331576" cy="105690"/>
            </a:xfrm>
            <a:custGeom>
              <a:avLst/>
              <a:gdLst>
                <a:gd name="connsiteX0" fmla="*/ 331577 w 331576"/>
                <a:gd name="connsiteY0" fmla="*/ 52638 h 105690"/>
                <a:gd name="connsiteX1" fmla="*/ 165788 w 331576"/>
                <a:gd name="connsiteY1" fmla="*/ 105690 h 105690"/>
                <a:gd name="connsiteX2" fmla="*/ 0 w 331576"/>
                <a:gd name="connsiteY2" fmla="*/ 52638 h 105690"/>
                <a:gd name="connsiteX3" fmla="*/ 165788 w 331576"/>
                <a:gd name="connsiteY3" fmla="*/ 0 h 105690"/>
                <a:gd name="connsiteX4" fmla="*/ 331577 w 331576"/>
                <a:gd name="connsiteY4" fmla="*/ 52638 h 105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576" h="105690">
                  <a:moveTo>
                    <a:pt x="331577" y="52638"/>
                  </a:moveTo>
                  <a:cubicBezTo>
                    <a:pt x="331577" y="82065"/>
                    <a:pt x="257387" y="105690"/>
                    <a:pt x="165788" y="105690"/>
                  </a:cubicBezTo>
                  <a:cubicBezTo>
                    <a:pt x="74190" y="105690"/>
                    <a:pt x="0" y="82065"/>
                    <a:pt x="0" y="52638"/>
                  </a:cubicBezTo>
                  <a:cubicBezTo>
                    <a:pt x="0" y="23210"/>
                    <a:pt x="74190" y="0"/>
                    <a:pt x="165788" y="0"/>
                  </a:cubicBezTo>
                  <a:cubicBezTo>
                    <a:pt x="257387" y="0"/>
                    <a:pt x="331577" y="23625"/>
                    <a:pt x="331577" y="52638"/>
                  </a:cubicBezTo>
                </a:path>
              </a:pathLst>
            </a:custGeom>
            <a:solidFill>
              <a:srgbClr val="E8E8E8"/>
            </a:solidFill>
            <a:ln w="41275" cap="flat">
              <a:noFill/>
              <a:prstDash val="solid"/>
              <a:miter/>
            </a:ln>
          </p:spPr>
          <p:txBody>
            <a:bodyPr rtlCol="0" anchor="ctr"/>
            <a:lstStyle/>
            <a:p>
              <a:endParaRPr lang="en-AU"/>
            </a:p>
          </p:txBody>
        </p:sp>
        <p:sp>
          <p:nvSpPr>
            <p:cNvPr id="43" name="Freeform: Shape 42">
              <a:extLst>
                <a:ext uri="{FF2B5EF4-FFF2-40B4-BE49-F238E27FC236}">
                  <a16:creationId xmlns:a16="http://schemas.microsoft.com/office/drawing/2014/main" id="{A5BF7086-C84B-49E3-A1AD-4B2BF8A38881}"/>
                </a:ext>
              </a:extLst>
            </p:cNvPr>
            <p:cNvSpPr/>
            <p:nvPr/>
          </p:nvSpPr>
          <p:spPr>
            <a:xfrm>
              <a:off x="10713869" y="3628024"/>
              <a:ext cx="254485" cy="67144"/>
            </a:xfrm>
            <a:custGeom>
              <a:avLst/>
              <a:gdLst>
                <a:gd name="connsiteX0" fmla="*/ 254485 w 254485"/>
                <a:gd name="connsiteY0" fmla="*/ 33572 h 67144"/>
                <a:gd name="connsiteX1" fmla="*/ 127243 w 254485"/>
                <a:gd name="connsiteY1" fmla="*/ 67144 h 67144"/>
                <a:gd name="connsiteX2" fmla="*/ 0 w 254485"/>
                <a:gd name="connsiteY2" fmla="*/ 33572 h 67144"/>
                <a:gd name="connsiteX3" fmla="*/ 127243 w 254485"/>
                <a:gd name="connsiteY3" fmla="*/ 0 h 67144"/>
                <a:gd name="connsiteX4" fmla="*/ 254485 w 254485"/>
                <a:gd name="connsiteY4" fmla="*/ 33572 h 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85" h="67144">
                  <a:moveTo>
                    <a:pt x="254485" y="33572"/>
                  </a:moveTo>
                  <a:cubicBezTo>
                    <a:pt x="254485" y="52223"/>
                    <a:pt x="197288" y="67144"/>
                    <a:pt x="127243" y="67144"/>
                  </a:cubicBezTo>
                  <a:cubicBezTo>
                    <a:pt x="57197" y="67144"/>
                    <a:pt x="0" y="52223"/>
                    <a:pt x="0" y="33572"/>
                  </a:cubicBezTo>
                  <a:cubicBezTo>
                    <a:pt x="0" y="14921"/>
                    <a:pt x="57197" y="0"/>
                    <a:pt x="127243" y="0"/>
                  </a:cubicBezTo>
                  <a:cubicBezTo>
                    <a:pt x="197288" y="0"/>
                    <a:pt x="254485" y="14921"/>
                    <a:pt x="254485" y="33572"/>
                  </a:cubicBezTo>
                </a:path>
              </a:pathLst>
            </a:custGeom>
            <a:solidFill>
              <a:srgbClr val="50E6FF"/>
            </a:solidFill>
            <a:ln w="41275" cap="flat">
              <a:noFill/>
              <a:prstDash val="solid"/>
              <a:miter/>
            </a:ln>
          </p:spPr>
          <p:txBody>
            <a:bodyPr rtlCol="0" anchor="ctr"/>
            <a:lstStyle/>
            <a:p>
              <a:endParaRPr lang="en-AU"/>
            </a:p>
          </p:txBody>
        </p:sp>
        <p:sp>
          <p:nvSpPr>
            <p:cNvPr id="44" name="Freeform: Shape 43">
              <a:extLst>
                <a:ext uri="{FF2B5EF4-FFF2-40B4-BE49-F238E27FC236}">
                  <a16:creationId xmlns:a16="http://schemas.microsoft.com/office/drawing/2014/main" id="{CC0D67B1-E209-4DEB-A285-328D4EC24A11}"/>
                </a:ext>
              </a:extLst>
            </p:cNvPr>
            <p:cNvSpPr/>
            <p:nvPr/>
          </p:nvSpPr>
          <p:spPr>
            <a:xfrm>
              <a:off x="10740395" y="3669405"/>
              <a:ext cx="201432" cy="25879"/>
            </a:xfrm>
            <a:custGeom>
              <a:avLst/>
              <a:gdLst>
                <a:gd name="connsiteX0" fmla="*/ 100716 w 201432"/>
                <a:gd name="connsiteY0" fmla="*/ 66 h 25879"/>
                <a:gd name="connsiteX1" fmla="*/ 0 w 201432"/>
                <a:gd name="connsiteY1" fmla="*/ 12500 h 25879"/>
                <a:gd name="connsiteX2" fmla="*/ 100716 w 201432"/>
                <a:gd name="connsiteY2" fmla="*/ 25763 h 25879"/>
                <a:gd name="connsiteX3" fmla="*/ 201433 w 201432"/>
                <a:gd name="connsiteY3" fmla="*/ 12500 h 25879"/>
                <a:gd name="connsiteX4" fmla="*/ 100716 w 201432"/>
                <a:gd name="connsiteY4" fmla="*/ 66 h 25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432" h="25879">
                  <a:moveTo>
                    <a:pt x="100716" y="66"/>
                  </a:moveTo>
                  <a:cubicBezTo>
                    <a:pt x="66724" y="-586"/>
                    <a:pt x="32813" y="3601"/>
                    <a:pt x="0" y="12500"/>
                  </a:cubicBezTo>
                  <a:cubicBezTo>
                    <a:pt x="32664" y="22201"/>
                    <a:pt x="66655" y="26677"/>
                    <a:pt x="100716" y="25763"/>
                  </a:cubicBezTo>
                  <a:cubicBezTo>
                    <a:pt x="134778" y="26677"/>
                    <a:pt x="168769" y="22201"/>
                    <a:pt x="201433" y="12500"/>
                  </a:cubicBezTo>
                  <a:cubicBezTo>
                    <a:pt x="168620" y="3601"/>
                    <a:pt x="134709" y="-586"/>
                    <a:pt x="100716" y="66"/>
                  </a:cubicBezTo>
                  <a:close/>
                </a:path>
              </a:pathLst>
            </a:custGeom>
            <a:solidFill>
              <a:srgbClr val="32BEDD"/>
            </a:solidFill>
            <a:ln w="41275" cap="flat">
              <a:noFill/>
              <a:prstDash val="solid"/>
              <a:miter/>
            </a:ln>
          </p:spPr>
          <p:txBody>
            <a:bodyPr rtlCol="0" anchor="ctr"/>
            <a:lstStyle/>
            <a:p>
              <a:endParaRPr lang="en-AU"/>
            </a:p>
          </p:txBody>
        </p:sp>
        <p:sp>
          <p:nvSpPr>
            <p:cNvPr id="77" name="TextBox 76">
              <a:extLst>
                <a:ext uri="{FF2B5EF4-FFF2-40B4-BE49-F238E27FC236}">
                  <a16:creationId xmlns:a16="http://schemas.microsoft.com/office/drawing/2014/main" id="{3D9FF3DE-F88A-45EE-BBDB-D12A43B78AAE}"/>
                </a:ext>
              </a:extLst>
            </p:cNvPr>
            <p:cNvSpPr txBox="1"/>
            <p:nvPr/>
          </p:nvSpPr>
          <p:spPr>
            <a:xfrm>
              <a:off x="10466430" y="3664692"/>
              <a:ext cx="737301" cy="382138"/>
            </a:xfrm>
            <a:prstGeom prst="rect">
              <a:avLst/>
            </a:prstGeom>
            <a:noFill/>
          </p:spPr>
          <p:txBody>
            <a:bodyPr wrap="square" lIns="167947" tIns="134357" rIns="167947" bIns="134357" rtlCol="0">
              <a:spAutoFit/>
            </a:bodyPr>
            <a:lstStyle/>
            <a:p>
              <a:pPr marL="0" marR="0" lvl="0" indent="0" algn="ctr" defTabSz="856485" rtl="0" eaLnBrk="1" fontAlgn="auto" latinLnBrk="0" hangingPunct="1">
                <a:lnSpc>
                  <a:spcPct val="90000"/>
                </a:lnSpc>
                <a:spcBef>
                  <a:spcPts val="0"/>
                </a:spcBef>
                <a:spcAft>
                  <a:spcPts val="551"/>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Data</a:t>
              </a:r>
            </a:p>
          </p:txBody>
        </p:sp>
      </p:grpSp>
      <p:grpSp>
        <p:nvGrpSpPr>
          <p:cNvPr id="78" name="Group 77" descr="data can 2">
            <a:extLst>
              <a:ext uri="{FF2B5EF4-FFF2-40B4-BE49-F238E27FC236}">
                <a16:creationId xmlns:a16="http://schemas.microsoft.com/office/drawing/2014/main" id="{15CB8355-9C04-4B60-B497-FA43F2BD517D}"/>
              </a:ext>
            </a:extLst>
          </p:cNvPr>
          <p:cNvGrpSpPr/>
          <p:nvPr/>
        </p:nvGrpSpPr>
        <p:grpSpPr>
          <a:xfrm>
            <a:off x="4543000" y="3985172"/>
            <a:ext cx="737301" cy="433727"/>
            <a:chOff x="10466430" y="3613103"/>
            <a:chExt cx="737301" cy="433727"/>
          </a:xfrm>
        </p:grpSpPr>
        <p:sp>
          <p:nvSpPr>
            <p:cNvPr id="80" name="Freeform: Shape 79">
              <a:extLst>
                <a:ext uri="{FF2B5EF4-FFF2-40B4-BE49-F238E27FC236}">
                  <a16:creationId xmlns:a16="http://schemas.microsoft.com/office/drawing/2014/main" id="{6E4E4849-41AD-47F4-B83A-7589F62D90AB}"/>
                </a:ext>
              </a:extLst>
            </p:cNvPr>
            <p:cNvSpPr/>
            <p:nvPr/>
          </p:nvSpPr>
          <p:spPr>
            <a:xfrm>
              <a:off x="10675323" y="3665741"/>
              <a:ext cx="331576" cy="334063"/>
            </a:xfrm>
            <a:custGeom>
              <a:avLst/>
              <a:gdLst>
                <a:gd name="connsiteX0" fmla="*/ 165788 w 331576"/>
                <a:gd name="connsiteY0" fmla="*/ 53052 h 334063"/>
                <a:gd name="connsiteX1" fmla="*/ 0 w 331576"/>
                <a:gd name="connsiteY1" fmla="*/ 0 h 334063"/>
                <a:gd name="connsiteX2" fmla="*/ 0 w 331576"/>
                <a:gd name="connsiteY2" fmla="*/ 281426 h 334063"/>
                <a:gd name="connsiteX3" fmla="*/ 165788 w 331576"/>
                <a:gd name="connsiteY3" fmla="*/ 334064 h 334063"/>
                <a:gd name="connsiteX4" fmla="*/ 165788 w 331576"/>
                <a:gd name="connsiteY4" fmla="*/ 334064 h 334063"/>
                <a:gd name="connsiteX5" fmla="*/ 331577 w 331576"/>
                <a:gd name="connsiteY5" fmla="*/ 281426 h 334063"/>
                <a:gd name="connsiteX6" fmla="*/ 331577 w 331576"/>
                <a:gd name="connsiteY6" fmla="*/ 0 h 334063"/>
                <a:gd name="connsiteX7" fmla="*/ 165788 w 331576"/>
                <a:gd name="connsiteY7" fmla="*/ 53052 h 334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576" h="334063">
                  <a:moveTo>
                    <a:pt x="165788" y="53052"/>
                  </a:moveTo>
                  <a:cubicBezTo>
                    <a:pt x="74190" y="53052"/>
                    <a:pt x="0" y="29427"/>
                    <a:pt x="0" y="0"/>
                  </a:cubicBezTo>
                  <a:lnTo>
                    <a:pt x="0" y="281426"/>
                  </a:lnTo>
                  <a:cubicBezTo>
                    <a:pt x="0" y="310024"/>
                    <a:pt x="72947" y="333649"/>
                    <a:pt x="165788" y="334064"/>
                  </a:cubicBezTo>
                  <a:lnTo>
                    <a:pt x="165788" y="334064"/>
                  </a:lnTo>
                  <a:cubicBezTo>
                    <a:pt x="257387" y="334064"/>
                    <a:pt x="331577" y="310439"/>
                    <a:pt x="331577" y="281426"/>
                  </a:cubicBezTo>
                  <a:lnTo>
                    <a:pt x="331577" y="0"/>
                  </a:lnTo>
                  <a:cubicBezTo>
                    <a:pt x="331577" y="29427"/>
                    <a:pt x="257387" y="53052"/>
                    <a:pt x="165788" y="53052"/>
                  </a:cubicBezTo>
                  <a:close/>
                </a:path>
              </a:pathLst>
            </a:custGeom>
            <a:solidFill>
              <a:srgbClr val="005BA1"/>
            </a:solidFill>
            <a:ln w="41275" cap="flat">
              <a:noFill/>
              <a:prstDash val="solid"/>
              <a:miter/>
            </a:ln>
          </p:spPr>
          <p:txBody>
            <a:bodyPr rtlCol="0" anchor="ctr"/>
            <a:lstStyle/>
            <a:p>
              <a:endParaRPr lang="en-AU"/>
            </a:p>
          </p:txBody>
        </p:sp>
        <p:sp>
          <p:nvSpPr>
            <p:cNvPr id="81" name="Freeform: Shape 80">
              <a:extLst>
                <a:ext uri="{FF2B5EF4-FFF2-40B4-BE49-F238E27FC236}">
                  <a16:creationId xmlns:a16="http://schemas.microsoft.com/office/drawing/2014/main" id="{BAB44805-031D-4CDF-9C2C-9F75E52DA016}"/>
                </a:ext>
              </a:extLst>
            </p:cNvPr>
            <p:cNvSpPr/>
            <p:nvPr/>
          </p:nvSpPr>
          <p:spPr>
            <a:xfrm>
              <a:off x="10675323" y="3613103"/>
              <a:ext cx="331576" cy="105690"/>
            </a:xfrm>
            <a:custGeom>
              <a:avLst/>
              <a:gdLst>
                <a:gd name="connsiteX0" fmla="*/ 331577 w 331576"/>
                <a:gd name="connsiteY0" fmla="*/ 52638 h 105690"/>
                <a:gd name="connsiteX1" fmla="*/ 165788 w 331576"/>
                <a:gd name="connsiteY1" fmla="*/ 105690 h 105690"/>
                <a:gd name="connsiteX2" fmla="*/ 0 w 331576"/>
                <a:gd name="connsiteY2" fmla="*/ 52638 h 105690"/>
                <a:gd name="connsiteX3" fmla="*/ 165788 w 331576"/>
                <a:gd name="connsiteY3" fmla="*/ 0 h 105690"/>
                <a:gd name="connsiteX4" fmla="*/ 331577 w 331576"/>
                <a:gd name="connsiteY4" fmla="*/ 52638 h 105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576" h="105690">
                  <a:moveTo>
                    <a:pt x="331577" y="52638"/>
                  </a:moveTo>
                  <a:cubicBezTo>
                    <a:pt x="331577" y="82065"/>
                    <a:pt x="257387" y="105690"/>
                    <a:pt x="165788" y="105690"/>
                  </a:cubicBezTo>
                  <a:cubicBezTo>
                    <a:pt x="74190" y="105690"/>
                    <a:pt x="0" y="82065"/>
                    <a:pt x="0" y="52638"/>
                  </a:cubicBezTo>
                  <a:cubicBezTo>
                    <a:pt x="0" y="23210"/>
                    <a:pt x="74190" y="0"/>
                    <a:pt x="165788" y="0"/>
                  </a:cubicBezTo>
                  <a:cubicBezTo>
                    <a:pt x="257387" y="0"/>
                    <a:pt x="331577" y="23625"/>
                    <a:pt x="331577" y="52638"/>
                  </a:cubicBezTo>
                </a:path>
              </a:pathLst>
            </a:custGeom>
            <a:solidFill>
              <a:srgbClr val="E8E8E8"/>
            </a:solidFill>
            <a:ln w="41275" cap="flat">
              <a:noFill/>
              <a:prstDash val="solid"/>
              <a:miter/>
            </a:ln>
          </p:spPr>
          <p:txBody>
            <a:bodyPr rtlCol="0" anchor="ctr"/>
            <a:lstStyle/>
            <a:p>
              <a:endParaRPr lang="en-AU"/>
            </a:p>
          </p:txBody>
        </p:sp>
        <p:sp>
          <p:nvSpPr>
            <p:cNvPr id="82" name="Freeform: Shape 81">
              <a:extLst>
                <a:ext uri="{FF2B5EF4-FFF2-40B4-BE49-F238E27FC236}">
                  <a16:creationId xmlns:a16="http://schemas.microsoft.com/office/drawing/2014/main" id="{DB93D58D-4CE1-41A4-9E67-C98141466C32}"/>
                </a:ext>
              </a:extLst>
            </p:cNvPr>
            <p:cNvSpPr/>
            <p:nvPr/>
          </p:nvSpPr>
          <p:spPr>
            <a:xfrm>
              <a:off x="10713869" y="3628024"/>
              <a:ext cx="254485" cy="67144"/>
            </a:xfrm>
            <a:custGeom>
              <a:avLst/>
              <a:gdLst>
                <a:gd name="connsiteX0" fmla="*/ 254485 w 254485"/>
                <a:gd name="connsiteY0" fmla="*/ 33572 h 67144"/>
                <a:gd name="connsiteX1" fmla="*/ 127243 w 254485"/>
                <a:gd name="connsiteY1" fmla="*/ 67144 h 67144"/>
                <a:gd name="connsiteX2" fmla="*/ 0 w 254485"/>
                <a:gd name="connsiteY2" fmla="*/ 33572 h 67144"/>
                <a:gd name="connsiteX3" fmla="*/ 127243 w 254485"/>
                <a:gd name="connsiteY3" fmla="*/ 0 h 67144"/>
                <a:gd name="connsiteX4" fmla="*/ 254485 w 254485"/>
                <a:gd name="connsiteY4" fmla="*/ 33572 h 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85" h="67144">
                  <a:moveTo>
                    <a:pt x="254485" y="33572"/>
                  </a:moveTo>
                  <a:cubicBezTo>
                    <a:pt x="254485" y="52223"/>
                    <a:pt x="197288" y="67144"/>
                    <a:pt x="127243" y="67144"/>
                  </a:cubicBezTo>
                  <a:cubicBezTo>
                    <a:pt x="57197" y="67144"/>
                    <a:pt x="0" y="52223"/>
                    <a:pt x="0" y="33572"/>
                  </a:cubicBezTo>
                  <a:cubicBezTo>
                    <a:pt x="0" y="14921"/>
                    <a:pt x="57197" y="0"/>
                    <a:pt x="127243" y="0"/>
                  </a:cubicBezTo>
                  <a:cubicBezTo>
                    <a:pt x="197288" y="0"/>
                    <a:pt x="254485" y="14921"/>
                    <a:pt x="254485" y="33572"/>
                  </a:cubicBezTo>
                </a:path>
              </a:pathLst>
            </a:custGeom>
            <a:solidFill>
              <a:srgbClr val="50E6FF"/>
            </a:solidFill>
            <a:ln w="41275" cap="flat">
              <a:noFill/>
              <a:prstDash val="solid"/>
              <a:miter/>
            </a:ln>
          </p:spPr>
          <p:txBody>
            <a:bodyPr rtlCol="0" anchor="ctr"/>
            <a:lstStyle/>
            <a:p>
              <a:endParaRPr lang="en-AU"/>
            </a:p>
          </p:txBody>
        </p:sp>
        <p:sp>
          <p:nvSpPr>
            <p:cNvPr id="83" name="Freeform: Shape 82">
              <a:extLst>
                <a:ext uri="{FF2B5EF4-FFF2-40B4-BE49-F238E27FC236}">
                  <a16:creationId xmlns:a16="http://schemas.microsoft.com/office/drawing/2014/main" id="{1B2BC150-E44C-4E9C-9FC5-9F5B440F38FC}"/>
                </a:ext>
              </a:extLst>
            </p:cNvPr>
            <p:cNvSpPr/>
            <p:nvPr/>
          </p:nvSpPr>
          <p:spPr>
            <a:xfrm>
              <a:off x="10740395" y="3669405"/>
              <a:ext cx="201432" cy="25879"/>
            </a:xfrm>
            <a:custGeom>
              <a:avLst/>
              <a:gdLst>
                <a:gd name="connsiteX0" fmla="*/ 100716 w 201432"/>
                <a:gd name="connsiteY0" fmla="*/ 66 h 25879"/>
                <a:gd name="connsiteX1" fmla="*/ 0 w 201432"/>
                <a:gd name="connsiteY1" fmla="*/ 12500 h 25879"/>
                <a:gd name="connsiteX2" fmla="*/ 100716 w 201432"/>
                <a:gd name="connsiteY2" fmla="*/ 25763 h 25879"/>
                <a:gd name="connsiteX3" fmla="*/ 201433 w 201432"/>
                <a:gd name="connsiteY3" fmla="*/ 12500 h 25879"/>
                <a:gd name="connsiteX4" fmla="*/ 100716 w 201432"/>
                <a:gd name="connsiteY4" fmla="*/ 66 h 25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432" h="25879">
                  <a:moveTo>
                    <a:pt x="100716" y="66"/>
                  </a:moveTo>
                  <a:cubicBezTo>
                    <a:pt x="66724" y="-586"/>
                    <a:pt x="32813" y="3601"/>
                    <a:pt x="0" y="12500"/>
                  </a:cubicBezTo>
                  <a:cubicBezTo>
                    <a:pt x="32664" y="22201"/>
                    <a:pt x="66655" y="26677"/>
                    <a:pt x="100716" y="25763"/>
                  </a:cubicBezTo>
                  <a:cubicBezTo>
                    <a:pt x="134778" y="26677"/>
                    <a:pt x="168769" y="22201"/>
                    <a:pt x="201433" y="12500"/>
                  </a:cubicBezTo>
                  <a:cubicBezTo>
                    <a:pt x="168620" y="3601"/>
                    <a:pt x="134709" y="-586"/>
                    <a:pt x="100716" y="66"/>
                  </a:cubicBezTo>
                  <a:close/>
                </a:path>
              </a:pathLst>
            </a:custGeom>
            <a:solidFill>
              <a:srgbClr val="32BEDD"/>
            </a:solidFill>
            <a:ln w="41275" cap="flat">
              <a:noFill/>
              <a:prstDash val="solid"/>
              <a:miter/>
            </a:ln>
          </p:spPr>
          <p:txBody>
            <a:bodyPr rtlCol="0" anchor="ctr"/>
            <a:lstStyle/>
            <a:p>
              <a:endParaRPr lang="en-AU"/>
            </a:p>
          </p:txBody>
        </p:sp>
        <p:sp>
          <p:nvSpPr>
            <p:cNvPr id="84" name="TextBox 83">
              <a:extLst>
                <a:ext uri="{FF2B5EF4-FFF2-40B4-BE49-F238E27FC236}">
                  <a16:creationId xmlns:a16="http://schemas.microsoft.com/office/drawing/2014/main" id="{050A710D-4D5F-4DF2-8B88-91F14AE286FC}"/>
                </a:ext>
              </a:extLst>
            </p:cNvPr>
            <p:cNvSpPr txBox="1"/>
            <p:nvPr/>
          </p:nvSpPr>
          <p:spPr>
            <a:xfrm>
              <a:off x="10466430" y="3664692"/>
              <a:ext cx="737301" cy="382138"/>
            </a:xfrm>
            <a:prstGeom prst="rect">
              <a:avLst/>
            </a:prstGeom>
            <a:noFill/>
          </p:spPr>
          <p:txBody>
            <a:bodyPr wrap="square" lIns="167947" tIns="134357" rIns="167947" bIns="134357" rtlCol="0">
              <a:spAutoFit/>
            </a:bodyPr>
            <a:lstStyle/>
            <a:p>
              <a:pPr marL="0" marR="0" lvl="0" indent="0" algn="ctr" defTabSz="856485" rtl="0" eaLnBrk="1" fontAlgn="auto" latinLnBrk="0" hangingPunct="1">
                <a:lnSpc>
                  <a:spcPct val="90000"/>
                </a:lnSpc>
                <a:spcBef>
                  <a:spcPts val="0"/>
                </a:spcBef>
                <a:spcAft>
                  <a:spcPts val="551"/>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Data</a:t>
              </a:r>
            </a:p>
          </p:txBody>
        </p:sp>
      </p:grpSp>
      <p:grpSp>
        <p:nvGrpSpPr>
          <p:cNvPr id="85" name="Group 84" descr="data can 1">
            <a:extLst>
              <a:ext uri="{FF2B5EF4-FFF2-40B4-BE49-F238E27FC236}">
                <a16:creationId xmlns:a16="http://schemas.microsoft.com/office/drawing/2014/main" id="{2B341E17-E7CF-4981-A86C-00CAF067A263}"/>
              </a:ext>
            </a:extLst>
          </p:cNvPr>
          <p:cNvGrpSpPr/>
          <p:nvPr/>
        </p:nvGrpSpPr>
        <p:grpSpPr>
          <a:xfrm>
            <a:off x="3749997" y="3985172"/>
            <a:ext cx="737301" cy="433727"/>
            <a:chOff x="10466430" y="3613103"/>
            <a:chExt cx="737301" cy="433727"/>
          </a:xfrm>
        </p:grpSpPr>
        <p:sp>
          <p:nvSpPr>
            <p:cNvPr id="86" name="Freeform: Shape 85">
              <a:extLst>
                <a:ext uri="{FF2B5EF4-FFF2-40B4-BE49-F238E27FC236}">
                  <a16:creationId xmlns:a16="http://schemas.microsoft.com/office/drawing/2014/main" id="{40D22410-D818-4753-A24E-9E82591146F9}"/>
                </a:ext>
              </a:extLst>
            </p:cNvPr>
            <p:cNvSpPr/>
            <p:nvPr/>
          </p:nvSpPr>
          <p:spPr>
            <a:xfrm>
              <a:off x="10675323" y="3665741"/>
              <a:ext cx="331576" cy="334063"/>
            </a:xfrm>
            <a:custGeom>
              <a:avLst/>
              <a:gdLst>
                <a:gd name="connsiteX0" fmla="*/ 165788 w 331576"/>
                <a:gd name="connsiteY0" fmla="*/ 53052 h 334063"/>
                <a:gd name="connsiteX1" fmla="*/ 0 w 331576"/>
                <a:gd name="connsiteY1" fmla="*/ 0 h 334063"/>
                <a:gd name="connsiteX2" fmla="*/ 0 w 331576"/>
                <a:gd name="connsiteY2" fmla="*/ 281426 h 334063"/>
                <a:gd name="connsiteX3" fmla="*/ 165788 w 331576"/>
                <a:gd name="connsiteY3" fmla="*/ 334064 h 334063"/>
                <a:gd name="connsiteX4" fmla="*/ 165788 w 331576"/>
                <a:gd name="connsiteY4" fmla="*/ 334064 h 334063"/>
                <a:gd name="connsiteX5" fmla="*/ 331577 w 331576"/>
                <a:gd name="connsiteY5" fmla="*/ 281426 h 334063"/>
                <a:gd name="connsiteX6" fmla="*/ 331577 w 331576"/>
                <a:gd name="connsiteY6" fmla="*/ 0 h 334063"/>
                <a:gd name="connsiteX7" fmla="*/ 165788 w 331576"/>
                <a:gd name="connsiteY7" fmla="*/ 53052 h 334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576" h="334063">
                  <a:moveTo>
                    <a:pt x="165788" y="53052"/>
                  </a:moveTo>
                  <a:cubicBezTo>
                    <a:pt x="74190" y="53052"/>
                    <a:pt x="0" y="29427"/>
                    <a:pt x="0" y="0"/>
                  </a:cubicBezTo>
                  <a:lnTo>
                    <a:pt x="0" y="281426"/>
                  </a:lnTo>
                  <a:cubicBezTo>
                    <a:pt x="0" y="310024"/>
                    <a:pt x="72947" y="333649"/>
                    <a:pt x="165788" y="334064"/>
                  </a:cubicBezTo>
                  <a:lnTo>
                    <a:pt x="165788" y="334064"/>
                  </a:lnTo>
                  <a:cubicBezTo>
                    <a:pt x="257387" y="334064"/>
                    <a:pt x="331577" y="310439"/>
                    <a:pt x="331577" y="281426"/>
                  </a:cubicBezTo>
                  <a:lnTo>
                    <a:pt x="331577" y="0"/>
                  </a:lnTo>
                  <a:cubicBezTo>
                    <a:pt x="331577" y="29427"/>
                    <a:pt x="257387" y="53052"/>
                    <a:pt x="165788" y="53052"/>
                  </a:cubicBezTo>
                  <a:close/>
                </a:path>
              </a:pathLst>
            </a:custGeom>
            <a:solidFill>
              <a:srgbClr val="005BA1"/>
            </a:solidFill>
            <a:ln w="41275" cap="flat">
              <a:noFill/>
              <a:prstDash val="solid"/>
              <a:miter/>
            </a:ln>
          </p:spPr>
          <p:txBody>
            <a:bodyPr rtlCol="0" anchor="ctr"/>
            <a:lstStyle/>
            <a:p>
              <a:endParaRPr lang="en-AU"/>
            </a:p>
          </p:txBody>
        </p:sp>
        <p:sp>
          <p:nvSpPr>
            <p:cNvPr id="87" name="Freeform: Shape 86">
              <a:extLst>
                <a:ext uri="{FF2B5EF4-FFF2-40B4-BE49-F238E27FC236}">
                  <a16:creationId xmlns:a16="http://schemas.microsoft.com/office/drawing/2014/main" id="{AAEFE76F-243A-4962-9317-2E422D508EF8}"/>
                </a:ext>
              </a:extLst>
            </p:cNvPr>
            <p:cNvSpPr/>
            <p:nvPr/>
          </p:nvSpPr>
          <p:spPr>
            <a:xfrm>
              <a:off x="10675323" y="3613103"/>
              <a:ext cx="331576" cy="105690"/>
            </a:xfrm>
            <a:custGeom>
              <a:avLst/>
              <a:gdLst>
                <a:gd name="connsiteX0" fmla="*/ 331577 w 331576"/>
                <a:gd name="connsiteY0" fmla="*/ 52638 h 105690"/>
                <a:gd name="connsiteX1" fmla="*/ 165788 w 331576"/>
                <a:gd name="connsiteY1" fmla="*/ 105690 h 105690"/>
                <a:gd name="connsiteX2" fmla="*/ 0 w 331576"/>
                <a:gd name="connsiteY2" fmla="*/ 52638 h 105690"/>
                <a:gd name="connsiteX3" fmla="*/ 165788 w 331576"/>
                <a:gd name="connsiteY3" fmla="*/ 0 h 105690"/>
                <a:gd name="connsiteX4" fmla="*/ 331577 w 331576"/>
                <a:gd name="connsiteY4" fmla="*/ 52638 h 105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576" h="105690">
                  <a:moveTo>
                    <a:pt x="331577" y="52638"/>
                  </a:moveTo>
                  <a:cubicBezTo>
                    <a:pt x="331577" y="82065"/>
                    <a:pt x="257387" y="105690"/>
                    <a:pt x="165788" y="105690"/>
                  </a:cubicBezTo>
                  <a:cubicBezTo>
                    <a:pt x="74190" y="105690"/>
                    <a:pt x="0" y="82065"/>
                    <a:pt x="0" y="52638"/>
                  </a:cubicBezTo>
                  <a:cubicBezTo>
                    <a:pt x="0" y="23210"/>
                    <a:pt x="74190" y="0"/>
                    <a:pt x="165788" y="0"/>
                  </a:cubicBezTo>
                  <a:cubicBezTo>
                    <a:pt x="257387" y="0"/>
                    <a:pt x="331577" y="23625"/>
                    <a:pt x="331577" y="52638"/>
                  </a:cubicBezTo>
                </a:path>
              </a:pathLst>
            </a:custGeom>
            <a:solidFill>
              <a:srgbClr val="E8E8E8"/>
            </a:solidFill>
            <a:ln w="41275" cap="flat">
              <a:noFill/>
              <a:prstDash val="solid"/>
              <a:miter/>
            </a:ln>
          </p:spPr>
          <p:txBody>
            <a:bodyPr rtlCol="0" anchor="ctr"/>
            <a:lstStyle/>
            <a:p>
              <a:endParaRPr lang="en-AU"/>
            </a:p>
          </p:txBody>
        </p:sp>
        <p:sp>
          <p:nvSpPr>
            <p:cNvPr id="88" name="Freeform: Shape 87">
              <a:extLst>
                <a:ext uri="{FF2B5EF4-FFF2-40B4-BE49-F238E27FC236}">
                  <a16:creationId xmlns:a16="http://schemas.microsoft.com/office/drawing/2014/main" id="{7053433B-87A7-46DC-BCD6-29E3CEC45B95}"/>
                </a:ext>
              </a:extLst>
            </p:cNvPr>
            <p:cNvSpPr/>
            <p:nvPr/>
          </p:nvSpPr>
          <p:spPr>
            <a:xfrm>
              <a:off x="10713869" y="3628024"/>
              <a:ext cx="254485" cy="67144"/>
            </a:xfrm>
            <a:custGeom>
              <a:avLst/>
              <a:gdLst>
                <a:gd name="connsiteX0" fmla="*/ 254485 w 254485"/>
                <a:gd name="connsiteY0" fmla="*/ 33572 h 67144"/>
                <a:gd name="connsiteX1" fmla="*/ 127243 w 254485"/>
                <a:gd name="connsiteY1" fmla="*/ 67144 h 67144"/>
                <a:gd name="connsiteX2" fmla="*/ 0 w 254485"/>
                <a:gd name="connsiteY2" fmla="*/ 33572 h 67144"/>
                <a:gd name="connsiteX3" fmla="*/ 127243 w 254485"/>
                <a:gd name="connsiteY3" fmla="*/ 0 h 67144"/>
                <a:gd name="connsiteX4" fmla="*/ 254485 w 254485"/>
                <a:gd name="connsiteY4" fmla="*/ 33572 h 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85" h="67144">
                  <a:moveTo>
                    <a:pt x="254485" y="33572"/>
                  </a:moveTo>
                  <a:cubicBezTo>
                    <a:pt x="254485" y="52223"/>
                    <a:pt x="197288" y="67144"/>
                    <a:pt x="127243" y="67144"/>
                  </a:cubicBezTo>
                  <a:cubicBezTo>
                    <a:pt x="57197" y="67144"/>
                    <a:pt x="0" y="52223"/>
                    <a:pt x="0" y="33572"/>
                  </a:cubicBezTo>
                  <a:cubicBezTo>
                    <a:pt x="0" y="14921"/>
                    <a:pt x="57197" y="0"/>
                    <a:pt x="127243" y="0"/>
                  </a:cubicBezTo>
                  <a:cubicBezTo>
                    <a:pt x="197288" y="0"/>
                    <a:pt x="254485" y="14921"/>
                    <a:pt x="254485" y="33572"/>
                  </a:cubicBezTo>
                </a:path>
              </a:pathLst>
            </a:custGeom>
            <a:solidFill>
              <a:srgbClr val="50E6FF"/>
            </a:solidFill>
            <a:ln w="41275" cap="flat">
              <a:noFill/>
              <a:prstDash val="solid"/>
              <a:miter/>
            </a:ln>
          </p:spPr>
          <p:txBody>
            <a:bodyPr rtlCol="0" anchor="ctr"/>
            <a:lstStyle/>
            <a:p>
              <a:endParaRPr lang="en-AU"/>
            </a:p>
          </p:txBody>
        </p:sp>
        <p:sp>
          <p:nvSpPr>
            <p:cNvPr id="89" name="Freeform: Shape 88">
              <a:extLst>
                <a:ext uri="{FF2B5EF4-FFF2-40B4-BE49-F238E27FC236}">
                  <a16:creationId xmlns:a16="http://schemas.microsoft.com/office/drawing/2014/main" id="{8338C8D8-A708-4FBA-81A5-CFCDD376DB5F}"/>
                </a:ext>
              </a:extLst>
            </p:cNvPr>
            <p:cNvSpPr/>
            <p:nvPr/>
          </p:nvSpPr>
          <p:spPr>
            <a:xfrm>
              <a:off x="10740395" y="3669405"/>
              <a:ext cx="201432" cy="25879"/>
            </a:xfrm>
            <a:custGeom>
              <a:avLst/>
              <a:gdLst>
                <a:gd name="connsiteX0" fmla="*/ 100716 w 201432"/>
                <a:gd name="connsiteY0" fmla="*/ 66 h 25879"/>
                <a:gd name="connsiteX1" fmla="*/ 0 w 201432"/>
                <a:gd name="connsiteY1" fmla="*/ 12500 h 25879"/>
                <a:gd name="connsiteX2" fmla="*/ 100716 w 201432"/>
                <a:gd name="connsiteY2" fmla="*/ 25763 h 25879"/>
                <a:gd name="connsiteX3" fmla="*/ 201433 w 201432"/>
                <a:gd name="connsiteY3" fmla="*/ 12500 h 25879"/>
                <a:gd name="connsiteX4" fmla="*/ 100716 w 201432"/>
                <a:gd name="connsiteY4" fmla="*/ 66 h 25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432" h="25879">
                  <a:moveTo>
                    <a:pt x="100716" y="66"/>
                  </a:moveTo>
                  <a:cubicBezTo>
                    <a:pt x="66724" y="-586"/>
                    <a:pt x="32813" y="3601"/>
                    <a:pt x="0" y="12500"/>
                  </a:cubicBezTo>
                  <a:cubicBezTo>
                    <a:pt x="32664" y="22201"/>
                    <a:pt x="66655" y="26677"/>
                    <a:pt x="100716" y="25763"/>
                  </a:cubicBezTo>
                  <a:cubicBezTo>
                    <a:pt x="134778" y="26677"/>
                    <a:pt x="168769" y="22201"/>
                    <a:pt x="201433" y="12500"/>
                  </a:cubicBezTo>
                  <a:cubicBezTo>
                    <a:pt x="168620" y="3601"/>
                    <a:pt x="134709" y="-586"/>
                    <a:pt x="100716" y="66"/>
                  </a:cubicBezTo>
                  <a:close/>
                </a:path>
              </a:pathLst>
            </a:custGeom>
            <a:solidFill>
              <a:srgbClr val="32BEDD"/>
            </a:solidFill>
            <a:ln w="41275" cap="flat">
              <a:noFill/>
              <a:prstDash val="solid"/>
              <a:miter/>
            </a:ln>
          </p:spPr>
          <p:txBody>
            <a:bodyPr rtlCol="0" anchor="ctr"/>
            <a:lstStyle/>
            <a:p>
              <a:endParaRPr lang="en-AU"/>
            </a:p>
          </p:txBody>
        </p:sp>
        <p:sp>
          <p:nvSpPr>
            <p:cNvPr id="90" name="TextBox 89">
              <a:extLst>
                <a:ext uri="{FF2B5EF4-FFF2-40B4-BE49-F238E27FC236}">
                  <a16:creationId xmlns:a16="http://schemas.microsoft.com/office/drawing/2014/main" id="{C2EAF9D2-7743-458A-9533-1D475D4C1535}"/>
                </a:ext>
              </a:extLst>
            </p:cNvPr>
            <p:cNvSpPr txBox="1"/>
            <p:nvPr/>
          </p:nvSpPr>
          <p:spPr>
            <a:xfrm>
              <a:off x="10466430" y="3664692"/>
              <a:ext cx="737301" cy="382138"/>
            </a:xfrm>
            <a:prstGeom prst="rect">
              <a:avLst/>
            </a:prstGeom>
            <a:noFill/>
          </p:spPr>
          <p:txBody>
            <a:bodyPr wrap="square" lIns="167947" tIns="134357" rIns="167947" bIns="134357" rtlCol="0">
              <a:spAutoFit/>
            </a:bodyPr>
            <a:lstStyle/>
            <a:p>
              <a:pPr marL="0" marR="0" lvl="0" indent="0" algn="ctr" defTabSz="856485" rtl="0" eaLnBrk="1" fontAlgn="auto" latinLnBrk="0" hangingPunct="1">
                <a:lnSpc>
                  <a:spcPct val="90000"/>
                </a:lnSpc>
                <a:spcBef>
                  <a:spcPts val="0"/>
                </a:spcBef>
                <a:spcAft>
                  <a:spcPts val="551"/>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Data</a:t>
              </a:r>
            </a:p>
          </p:txBody>
        </p:sp>
      </p:grpSp>
      <p:sp>
        <p:nvSpPr>
          <p:cNvPr id="37" name="TextBox 36">
            <a:extLst>
              <a:ext uri="{FF2B5EF4-FFF2-40B4-BE49-F238E27FC236}">
                <a16:creationId xmlns:a16="http://schemas.microsoft.com/office/drawing/2014/main" id="{D6CDA209-6CEF-4795-9AB7-6B3CB2F78A18}"/>
              </a:ext>
            </a:extLst>
          </p:cNvPr>
          <p:cNvSpPr txBox="1"/>
          <p:nvPr/>
        </p:nvSpPr>
        <p:spPr>
          <a:xfrm>
            <a:off x="5329670" y="3750688"/>
            <a:ext cx="763928" cy="953449"/>
          </a:xfrm>
          <a:prstGeom prst="rect">
            <a:avLst/>
          </a:prstGeom>
          <a:noFill/>
        </p:spPr>
        <p:txBody>
          <a:bodyPr wrap="none" lIns="179168" tIns="143335" rIns="179168" bIns="143335" rtlCol="0">
            <a:spAutoFit/>
          </a:bodyPr>
          <a:lstStyle/>
          <a:p>
            <a:pPr marL="0" marR="0" lvl="0" indent="0" algn="l" defTabSz="913727" rtl="0" eaLnBrk="1" fontAlgn="auto" latinLnBrk="0" hangingPunct="1">
              <a:lnSpc>
                <a:spcPct val="90000"/>
              </a:lnSpc>
              <a:spcBef>
                <a:spcPts val="0"/>
              </a:spcBef>
              <a:spcAft>
                <a:spcPts val="588"/>
              </a:spcAft>
              <a:buClrTx/>
              <a:buSzTx/>
              <a:buFontTx/>
              <a:buNone/>
              <a:tabLst/>
              <a:defRPr/>
            </a:pPr>
            <a:r>
              <a:rPr kumimoji="0" lang="en-US" sz="4797" b="1" i="0" u="none" strike="noStrike" kern="1200" cap="none" spc="0" normalizeH="0" baseline="0" noProof="0" dirty="0">
                <a:ln>
                  <a:noFill/>
                </a:ln>
                <a:solidFill>
                  <a:srgbClr val="C00000"/>
                </a:solidFill>
                <a:effectLst/>
                <a:uLnTx/>
                <a:uFillTx/>
                <a:latin typeface="Segoe UI"/>
                <a:ea typeface="+mn-ea"/>
                <a:cs typeface="+mn-cs"/>
              </a:rPr>
              <a:t>X</a:t>
            </a:r>
            <a:endParaRPr kumimoji="0" lang="en-US" sz="2398" b="1" i="0" u="none" strike="noStrike" kern="1200" cap="none" spc="0" normalizeH="0" baseline="0" noProof="0" dirty="0">
              <a:ln>
                <a:noFill/>
              </a:ln>
              <a:solidFill>
                <a:srgbClr val="C00000"/>
              </a:solidFill>
              <a:effectLst/>
              <a:uLnTx/>
              <a:uFillTx/>
              <a:latin typeface="Segoe UI"/>
              <a:ea typeface="+mn-ea"/>
              <a:cs typeface="+mn-cs"/>
            </a:endParaRPr>
          </a:p>
        </p:txBody>
      </p:sp>
    </p:spTree>
    <p:extLst>
      <p:ext uri="{BB962C8B-B14F-4D97-AF65-F5344CB8AC3E}">
        <p14:creationId xmlns:p14="http://schemas.microsoft.com/office/powerpoint/2010/main" val="3026056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4"/>
                                        </p:tgtEl>
                                      </p:cBhvr>
                                    </p:animEffect>
                                    <p:set>
                                      <p:cBhvr>
                                        <p:cTn id="10" dur="1" fill="hold">
                                          <p:stCondLst>
                                            <p:cond delay="499"/>
                                          </p:stCondLst>
                                        </p:cTn>
                                        <p:tgtEl>
                                          <p:spTgt spid="24"/>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2"/>
                                        </p:tgtEl>
                                      </p:cBhvr>
                                    </p:animEffect>
                                    <p:set>
                                      <p:cBhvr>
                                        <p:cTn id="13" dur="1" fill="hold">
                                          <p:stCondLst>
                                            <p:cond delay="499"/>
                                          </p:stCondLst>
                                        </p:cTn>
                                        <p:tgtEl>
                                          <p:spTgt spid="12"/>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10"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par>
                          <p:cTn id="21" fill="hold">
                            <p:stCondLst>
                              <p:cond delay="1000"/>
                            </p:stCondLst>
                            <p:childTnLst>
                              <p:par>
                                <p:cTn id="22" presetID="10" presetClass="entr" presetSubtype="0" fill="hold" nodeType="afterEffect">
                                  <p:stCondLst>
                                    <p:cond delay="50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0" presetClass="exit" presetSubtype="0" fill="hold" nodeType="withEffect">
                                  <p:stCondLst>
                                    <p:cond delay="0"/>
                                  </p:stCondLst>
                                  <p:childTnLst>
                                    <p:animEffect transition="out" filter="fade">
                                      <p:cBhvr>
                                        <p:cTn id="30" dur="500"/>
                                        <p:tgtEl>
                                          <p:spTgt spid="20"/>
                                        </p:tgtEl>
                                      </p:cBhvr>
                                    </p:animEffect>
                                    <p:set>
                                      <p:cBhvr>
                                        <p:cTn id="31" dur="1" fill="hold">
                                          <p:stCondLst>
                                            <p:cond delay="499"/>
                                          </p:stCondLst>
                                        </p:cTn>
                                        <p:tgtEl>
                                          <p:spTgt spid="20"/>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22"/>
                                        </p:tgtEl>
                                      </p:cBhvr>
                                    </p:animEffect>
                                    <p:set>
                                      <p:cBhvr>
                                        <p:cTn id="34" dur="1" fill="hold">
                                          <p:stCondLst>
                                            <p:cond delay="499"/>
                                          </p:stCondLst>
                                        </p:cTn>
                                        <p:tgtEl>
                                          <p:spTgt spid="22"/>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37"/>
                                        </p:tgtEl>
                                      </p:cBhvr>
                                    </p:animEffect>
                                    <p:set>
                                      <p:cBhvr>
                                        <p:cTn id="37" dur="1" fill="hold">
                                          <p:stCondLst>
                                            <p:cond delay="499"/>
                                          </p:stCondLst>
                                        </p:cTn>
                                        <p:tgtEl>
                                          <p:spTgt spid="37"/>
                                        </p:tgtEl>
                                        <p:attrNameLst>
                                          <p:attrName>style.visibility</p:attrName>
                                        </p:attrNameLst>
                                      </p:cBhvr>
                                      <p:to>
                                        <p:strVal val="hidden"/>
                                      </p:to>
                                    </p:se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7" grpId="0"/>
      <p:bldP spid="37"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210D5-26F0-474D-B578-1D884425AC21}"/>
              </a:ext>
            </a:extLst>
          </p:cNvPr>
          <p:cNvSpPr>
            <a:spLocks noGrp="1"/>
          </p:cNvSpPr>
          <p:nvPr>
            <p:ph type="title"/>
          </p:nvPr>
        </p:nvSpPr>
        <p:spPr>
          <a:xfrm>
            <a:off x="588263" y="457199"/>
            <a:ext cx="5197395" cy="906087"/>
          </a:xfrm>
        </p:spPr>
        <p:txBody>
          <a:bodyPr>
            <a:normAutofit fontScale="90000"/>
          </a:bodyPr>
          <a:lstStyle/>
          <a:p>
            <a:r>
              <a:rPr lang="en-US" sz="3600" dirty="0"/>
              <a:t>Zone Redundant High Availability (ZR-HA) – Flexible Server</a:t>
            </a:r>
          </a:p>
        </p:txBody>
      </p:sp>
      <p:sp>
        <p:nvSpPr>
          <p:cNvPr id="12" name="Freeform 11">
            <a:extLst>
              <a:ext uri="{FF2B5EF4-FFF2-40B4-BE49-F238E27FC236}">
                <a16:creationId xmlns:a16="http://schemas.microsoft.com/office/drawing/2014/main" id="{4BB2C484-778A-9143-A4D3-242569F27D04}"/>
              </a:ext>
            </a:extLst>
          </p:cNvPr>
          <p:cNvSpPr/>
          <p:nvPr/>
        </p:nvSpPr>
        <p:spPr>
          <a:xfrm>
            <a:off x="553996" y="2064956"/>
            <a:ext cx="5198412" cy="3255189"/>
          </a:xfrm>
          <a:custGeom>
            <a:avLst/>
            <a:gdLst>
              <a:gd name="connsiteX0" fmla="*/ 0 w 6740509"/>
              <a:gd name="connsiteY0" fmla="*/ 0 h 724353"/>
              <a:gd name="connsiteX1" fmla="*/ 6740509 w 6740509"/>
              <a:gd name="connsiteY1" fmla="*/ 0 h 724353"/>
              <a:gd name="connsiteX2" fmla="*/ 6740509 w 6740509"/>
              <a:gd name="connsiteY2" fmla="*/ 724353 h 724353"/>
              <a:gd name="connsiteX3" fmla="*/ 0 w 6740509"/>
              <a:gd name="connsiteY3" fmla="*/ 724353 h 724353"/>
              <a:gd name="connsiteX4" fmla="*/ 0 w 6740509"/>
              <a:gd name="connsiteY4" fmla="*/ 0 h 724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0509" h="724353">
                <a:moveTo>
                  <a:pt x="0" y="0"/>
                </a:moveTo>
                <a:lnTo>
                  <a:pt x="6740509" y="0"/>
                </a:lnTo>
                <a:lnTo>
                  <a:pt x="6740509" y="724353"/>
                </a:lnTo>
                <a:lnTo>
                  <a:pt x="0" y="72435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661" tIns="76661" rIns="76661" bIns="76661" numCol="1" spcCol="1270" anchor="t" anchorCtr="0">
            <a:noAutofit/>
          </a:bodyPr>
          <a:lstStyle/>
          <a:p>
            <a:pPr marL="285750" lvl="0" indent="-285750" algn="l" defTabSz="711200">
              <a:spcBef>
                <a:spcPct val="0"/>
              </a:spcBef>
              <a:spcAft>
                <a:spcPts val="900"/>
              </a:spcAft>
              <a:buFont typeface="Arial" panose="020B0604020202020204" pitchFamily="34" charset="0"/>
              <a:buChar char="•"/>
            </a:pPr>
            <a:r>
              <a:rPr lang="en-US" sz="1600" kern="1200" dirty="0"/>
              <a:t>A synchronous standby replica automatically deployed in a different availability zone (AZ) than the primary DB deployed AZ.</a:t>
            </a:r>
          </a:p>
          <a:p>
            <a:pPr marL="285750" indent="-285750" defTabSz="711200">
              <a:spcBef>
                <a:spcPct val="0"/>
              </a:spcBef>
              <a:spcAft>
                <a:spcPts val="900"/>
              </a:spcAft>
              <a:buFont typeface="Arial" panose="020B0604020202020204" pitchFamily="34" charset="0"/>
              <a:buChar char="•"/>
            </a:pPr>
            <a:r>
              <a:rPr lang="en-US" sz="1600" dirty="0"/>
              <a:t>Zero data loss in the event of a planned or unplanned failover</a:t>
            </a:r>
          </a:p>
          <a:p>
            <a:pPr marL="285750" indent="-285750" defTabSz="711200">
              <a:spcBef>
                <a:spcPct val="0"/>
              </a:spcBef>
              <a:spcAft>
                <a:spcPts val="900"/>
              </a:spcAft>
              <a:buFont typeface="Arial" panose="020B0604020202020204" pitchFamily="34" charset="0"/>
              <a:buChar char="•"/>
            </a:pPr>
            <a:r>
              <a:rPr lang="en-US" sz="1600" dirty="0"/>
              <a:t>Physically separate synchronous copy of data maintained using Postgres streaming replication</a:t>
            </a:r>
          </a:p>
          <a:p>
            <a:pPr marL="285750" indent="-285750" defTabSz="711200">
              <a:spcBef>
                <a:spcPct val="0"/>
              </a:spcBef>
              <a:spcAft>
                <a:spcPts val="900"/>
              </a:spcAft>
              <a:buFont typeface="Arial" panose="020B0604020202020204" pitchFamily="34" charset="0"/>
              <a:buChar char="•"/>
            </a:pPr>
            <a:r>
              <a:rPr lang="en-US" sz="1600" dirty="0"/>
              <a:t>Automatic failure detection and failovers using internal monitoring mechanisms</a:t>
            </a:r>
          </a:p>
          <a:p>
            <a:pPr marL="285750" indent="-285750" defTabSz="711200">
              <a:spcBef>
                <a:spcPct val="0"/>
              </a:spcBef>
              <a:spcAft>
                <a:spcPts val="900"/>
              </a:spcAft>
              <a:buFont typeface="Arial" panose="020B0604020202020204" pitchFamily="34" charset="0"/>
              <a:buChar char="•"/>
            </a:pPr>
            <a:r>
              <a:rPr lang="en-US" sz="1600" dirty="0"/>
              <a:t>High uptime during planned and unplanned outages</a:t>
            </a:r>
          </a:p>
          <a:p>
            <a:pPr marL="285750" indent="-285750" defTabSz="711200">
              <a:spcBef>
                <a:spcPct val="0"/>
              </a:spcBef>
              <a:spcAft>
                <a:spcPts val="900"/>
              </a:spcAft>
              <a:buFont typeface="Arial" panose="020B0604020202020204" pitchFamily="34" charset="0"/>
              <a:buChar char="•"/>
            </a:pPr>
            <a:endParaRPr lang="en-US" sz="1600" dirty="0"/>
          </a:p>
          <a:p>
            <a:pPr marL="285750" lvl="0" indent="-285750" algn="l" defTabSz="711200">
              <a:spcBef>
                <a:spcPct val="0"/>
              </a:spcBef>
              <a:spcAft>
                <a:spcPts val="900"/>
              </a:spcAft>
              <a:buFont typeface="Arial" panose="020B0604020202020204" pitchFamily="34" charset="0"/>
              <a:buChar char="•"/>
            </a:pPr>
            <a:endParaRPr lang="en-US" sz="1600" kern="1200" dirty="0"/>
          </a:p>
        </p:txBody>
      </p:sp>
      <p:grpSp>
        <p:nvGrpSpPr>
          <p:cNvPr id="26" name="Group 25" descr="architecture diagram">
            <a:extLst>
              <a:ext uri="{FF2B5EF4-FFF2-40B4-BE49-F238E27FC236}">
                <a16:creationId xmlns:a16="http://schemas.microsoft.com/office/drawing/2014/main" id="{41B0817D-4E57-3440-9B56-FF023E04ACB7}"/>
              </a:ext>
            </a:extLst>
          </p:cNvPr>
          <p:cNvGrpSpPr/>
          <p:nvPr/>
        </p:nvGrpSpPr>
        <p:grpSpPr>
          <a:xfrm>
            <a:off x="6616931" y="1137398"/>
            <a:ext cx="4805445" cy="4539073"/>
            <a:chOff x="7253306" y="821515"/>
            <a:chExt cx="3290003" cy="3107634"/>
          </a:xfrm>
        </p:grpSpPr>
        <p:sp>
          <p:nvSpPr>
            <p:cNvPr id="4" name="Rectangle 3">
              <a:extLst>
                <a:ext uri="{FF2B5EF4-FFF2-40B4-BE49-F238E27FC236}">
                  <a16:creationId xmlns:a16="http://schemas.microsoft.com/office/drawing/2014/main" id="{7759B44E-47EC-41D0-8206-7E9A77010D79}"/>
                </a:ext>
              </a:extLst>
            </p:cNvPr>
            <p:cNvSpPr/>
            <p:nvPr/>
          </p:nvSpPr>
          <p:spPr>
            <a:xfrm>
              <a:off x="8218334" y="1254266"/>
              <a:ext cx="1278385" cy="76348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(AZ-1)</a:t>
              </a:r>
            </a:p>
          </p:txBody>
        </p:sp>
        <p:sp>
          <p:nvSpPr>
            <p:cNvPr id="10" name="Rectangle 9">
              <a:extLst>
                <a:ext uri="{FF2B5EF4-FFF2-40B4-BE49-F238E27FC236}">
                  <a16:creationId xmlns:a16="http://schemas.microsoft.com/office/drawing/2014/main" id="{D8BB6C66-1458-4F74-B42E-74D994E6BB03}"/>
                </a:ext>
              </a:extLst>
            </p:cNvPr>
            <p:cNvSpPr/>
            <p:nvPr/>
          </p:nvSpPr>
          <p:spPr>
            <a:xfrm>
              <a:off x="8218333" y="3057421"/>
              <a:ext cx="1278385" cy="763480"/>
            </a:xfrm>
            <a:prstGeom prst="rect">
              <a:avLst/>
            </a:prstGeom>
            <a:solidFill>
              <a:schemeClr val="accent2">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Standby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(AZ-2)</a:t>
              </a:r>
            </a:p>
          </p:txBody>
        </p:sp>
        <p:sp>
          <p:nvSpPr>
            <p:cNvPr id="6" name="Rectangle 5">
              <a:extLst>
                <a:ext uri="{FF2B5EF4-FFF2-40B4-BE49-F238E27FC236}">
                  <a16:creationId xmlns:a16="http://schemas.microsoft.com/office/drawing/2014/main" id="{D504D5B2-8A84-433E-A8AA-1264FB043735}"/>
                </a:ext>
              </a:extLst>
            </p:cNvPr>
            <p:cNvSpPr/>
            <p:nvPr/>
          </p:nvSpPr>
          <p:spPr>
            <a:xfrm>
              <a:off x="7253306" y="1040948"/>
              <a:ext cx="3290003" cy="2888201"/>
            </a:xfrm>
            <a:prstGeom prst="rect">
              <a:avLst/>
            </a:prstGeom>
            <a:noFill/>
            <a:ln>
              <a:solidFill>
                <a:schemeClr val="bg2">
                  <a:lumMod val="25000"/>
                </a:schemeClr>
              </a:solid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 name="TextBox 7">
              <a:extLst>
                <a:ext uri="{FF2B5EF4-FFF2-40B4-BE49-F238E27FC236}">
                  <a16:creationId xmlns:a16="http://schemas.microsoft.com/office/drawing/2014/main" id="{4D4C47D4-70B7-4D1D-8258-1A975C891B4A}"/>
                </a:ext>
              </a:extLst>
            </p:cNvPr>
            <p:cNvSpPr txBox="1"/>
            <p:nvPr/>
          </p:nvSpPr>
          <p:spPr>
            <a:xfrm>
              <a:off x="7253307" y="821515"/>
              <a:ext cx="3290002" cy="338554"/>
            </a:xfrm>
            <a:prstGeom prst="rect">
              <a:avLst/>
            </a:prstGeom>
            <a:solidFill>
              <a:schemeClr val="accent1"/>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Region-1</a:t>
              </a:r>
            </a:p>
          </p:txBody>
        </p:sp>
        <p:cxnSp>
          <p:nvCxnSpPr>
            <p:cNvPr id="11" name="Connector: Elbow 10">
              <a:extLst>
                <a:ext uri="{FF2B5EF4-FFF2-40B4-BE49-F238E27FC236}">
                  <a16:creationId xmlns:a16="http://schemas.microsoft.com/office/drawing/2014/main" id="{6CDC94CE-6355-467B-97EF-420494CB6E09}"/>
                </a:ext>
              </a:extLst>
            </p:cNvPr>
            <p:cNvCxnSpPr>
              <a:stCxn id="4" idx="2"/>
              <a:endCxn id="10" idx="0"/>
            </p:cNvCxnSpPr>
            <p:nvPr/>
          </p:nvCxnSpPr>
          <p:spPr>
            <a:xfrm rot="5400000">
              <a:off x="8337690" y="2537583"/>
              <a:ext cx="1039675" cy="1"/>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3624448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DE6F0-7073-4404-9804-1BC541FD3C9B}"/>
              </a:ext>
            </a:extLst>
          </p:cNvPr>
          <p:cNvSpPr>
            <a:spLocks noGrp="1"/>
          </p:cNvSpPr>
          <p:nvPr>
            <p:ph type="title"/>
          </p:nvPr>
        </p:nvSpPr>
        <p:spPr>
          <a:xfrm>
            <a:off x="588263" y="141317"/>
            <a:ext cx="11018520" cy="553998"/>
          </a:xfrm>
        </p:spPr>
        <p:txBody>
          <a:bodyPr>
            <a:normAutofit/>
          </a:bodyPr>
          <a:lstStyle/>
          <a:p>
            <a:r>
              <a:rPr lang="en-US" sz="3600" dirty="0"/>
              <a:t>Zone Redundant HA – Flexible Server</a:t>
            </a:r>
          </a:p>
        </p:txBody>
      </p:sp>
      <p:grpSp>
        <p:nvGrpSpPr>
          <p:cNvPr id="3" name="Group 2" descr="architecture diagram">
            <a:extLst>
              <a:ext uri="{FF2B5EF4-FFF2-40B4-BE49-F238E27FC236}">
                <a16:creationId xmlns:a16="http://schemas.microsoft.com/office/drawing/2014/main" id="{A087C07F-3A22-6346-BD3B-39EF7D5E39A5}"/>
              </a:ext>
            </a:extLst>
          </p:cNvPr>
          <p:cNvGrpSpPr/>
          <p:nvPr/>
        </p:nvGrpSpPr>
        <p:grpSpPr>
          <a:xfrm>
            <a:off x="393992" y="664674"/>
            <a:ext cx="11590919" cy="6051937"/>
            <a:chOff x="393992" y="664674"/>
            <a:chExt cx="11590919" cy="6051937"/>
          </a:xfrm>
        </p:grpSpPr>
        <p:sp>
          <p:nvSpPr>
            <p:cNvPr id="4" name="Rectangle 3">
              <a:extLst>
                <a:ext uri="{FF2B5EF4-FFF2-40B4-BE49-F238E27FC236}">
                  <a16:creationId xmlns:a16="http://schemas.microsoft.com/office/drawing/2014/main" id="{35A736B0-8249-4954-AF36-2D2EFB2534CE}"/>
                </a:ext>
              </a:extLst>
            </p:cNvPr>
            <p:cNvSpPr/>
            <p:nvPr/>
          </p:nvSpPr>
          <p:spPr>
            <a:xfrm>
              <a:off x="424144" y="664674"/>
              <a:ext cx="11343711" cy="5372143"/>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237" name="Freeform: Shape 236">
              <a:extLst>
                <a:ext uri="{FF2B5EF4-FFF2-40B4-BE49-F238E27FC236}">
                  <a16:creationId xmlns:a16="http://schemas.microsoft.com/office/drawing/2014/main" id="{A52C7663-52A5-4C35-BDE7-4FCBE323B670}"/>
                </a:ext>
              </a:extLst>
            </p:cNvPr>
            <p:cNvSpPr/>
            <p:nvPr/>
          </p:nvSpPr>
          <p:spPr>
            <a:xfrm>
              <a:off x="4841005" y="2494096"/>
              <a:ext cx="2446196" cy="709179"/>
            </a:xfrm>
            <a:custGeom>
              <a:avLst/>
              <a:gdLst>
                <a:gd name="connsiteX0" fmla="*/ 486769 w 2446196"/>
                <a:gd name="connsiteY0" fmla="*/ 0 h 709179"/>
                <a:gd name="connsiteX1" fmla="*/ 1959427 w 2446196"/>
                <a:gd name="connsiteY1" fmla="*/ 0 h 709179"/>
                <a:gd name="connsiteX2" fmla="*/ 1959427 w 2446196"/>
                <a:gd name="connsiteY2" fmla="*/ 151758 h 709179"/>
                <a:gd name="connsiteX3" fmla="*/ 2446196 w 2446196"/>
                <a:gd name="connsiteY3" fmla="*/ 151758 h 709179"/>
                <a:gd name="connsiteX4" fmla="*/ 2446196 w 2446196"/>
                <a:gd name="connsiteY4" fmla="*/ 557420 h 709179"/>
                <a:gd name="connsiteX5" fmla="*/ 1959427 w 2446196"/>
                <a:gd name="connsiteY5" fmla="*/ 557420 h 709179"/>
                <a:gd name="connsiteX6" fmla="*/ 1959427 w 2446196"/>
                <a:gd name="connsiteY6" fmla="*/ 709179 h 709179"/>
                <a:gd name="connsiteX7" fmla="*/ 486769 w 2446196"/>
                <a:gd name="connsiteY7" fmla="*/ 709179 h 709179"/>
                <a:gd name="connsiteX8" fmla="*/ 486769 w 2446196"/>
                <a:gd name="connsiteY8" fmla="*/ 557420 h 709179"/>
                <a:gd name="connsiteX9" fmla="*/ 0 w 2446196"/>
                <a:gd name="connsiteY9" fmla="*/ 557420 h 709179"/>
                <a:gd name="connsiteX10" fmla="*/ 0 w 2446196"/>
                <a:gd name="connsiteY10" fmla="*/ 151758 h 709179"/>
                <a:gd name="connsiteX11" fmla="*/ 486769 w 2446196"/>
                <a:gd name="connsiteY11" fmla="*/ 151758 h 70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6196" h="709179">
                  <a:moveTo>
                    <a:pt x="486769" y="0"/>
                  </a:moveTo>
                  <a:lnTo>
                    <a:pt x="1959427" y="0"/>
                  </a:lnTo>
                  <a:lnTo>
                    <a:pt x="1959427" y="151758"/>
                  </a:lnTo>
                  <a:lnTo>
                    <a:pt x="2446196" y="151758"/>
                  </a:lnTo>
                  <a:lnTo>
                    <a:pt x="2446196" y="557420"/>
                  </a:lnTo>
                  <a:lnTo>
                    <a:pt x="1959427" y="557420"/>
                  </a:lnTo>
                  <a:lnTo>
                    <a:pt x="1959427" y="709179"/>
                  </a:lnTo>
                  <a:lnTo>
                    <a:pt x="486769" y="709179"/>
                  </a:lnTo>
                  <a:lnTo>
                    <a:pt x="486769" y="557420"/>
                  </a:lnTo>
                  <a:lnTo>
                    <a:pt x="0" y="557420"/>
                  </a:lnTo>
                  <a:lnTo>
                    <a:pt x="0" y="151758"/>
                  </a:lnTo>
                  <a:lnTo>
                    <a:pt x="486769" y="151758"/>
                  </a:lnTo>
                  <a:close/>
                </a:path>
              </a:pathLst>
            </a:custGeom>
            <a:solidFill>
              <a:schemeClr val="bg1"/>
            </a:solid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lIns="0" tIns="0" r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6" name="Rectangle 5">
              <a:extLst>
                <a:ext uri="{FF2B5EF4-FFF2-40B4-BE49-F238E27FC236}">
                  <a16:creationId xmlns:a16="http://schemas.microsoft.com/office/drawing/2014/main" id="{BB2957AE-7485-4E41-979D-3280832E4D5E}"/>
                </a:ext>
              </a:extLst>
            </p:cNvPr>
            <p:cNvSpPr/>
            <p:nvPr/>
          </p:nvSpPr>
          <p:spPr bwMode="auto">
            <a:xfrm>
              <a:off x="424144" y="664674"/>
              <a:ext cx="11343711" cy="3872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0" rIns="18288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Region – East US</a:t>
              </a:r>
            </a:p>
          </p:txBody>
        </p:sp>
        <p:sp>
          <p:nvSpPr>
            <p:cNvPr id="101" name="Rectangle 100">
              <a:extLst>
                <a:ext uri="{FF2B5EF4-FFF2-40B4-BE49-F238E27FC236}">
                  <a16:creationId xmlns:a16="http://schemas.microsoft.com/office/drawing/2014/main" id="{462AF5F8-18DA-43C1-A03A-258F1D95C462}"/>
                </a:ext>
              </a:extLst>
            </p:cNvPr>
            <p:cNvSpPr/>
            <p:nvPr/>
          </p:nvSpPr>
          <p:spPr>
            <a:xfrm>
              <a:off x="4012766" y="5148858"/>
              <a:ext cx="4070058" cy="789274"/>
            </a:xfrm>
            <a:prstGeom prst="rect">
              <a:avLst/>
            </a:prstGeom>
            <a:solidFill>
              <a:srgbClr val="0078D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103" name="Rectangle 102">
              <a:extLst>
                <a:ext uri="{FF2B5EF4-FFF2-40B4-BE49-F238E27FC236}">
                  <a16:creationId xmlns:a16="http://schemas.microsoft.com/office/drawing/2014/main" id="{1BE9E9BD-D990-41E8-8EC2-06EB2AF39520}"/>
                </a:ext>
              </a:extLst>
            </p:cNvPr>
            <p:cNvSpPr/>
            <p:nvPr/>
          </p:nvSpPr>
          <p:spPr bwMode="auto">
            <a:xfrm>
              <a:off x="4642752" y="5189794"/>
              <a:ext cx="2835142" cy="2610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0" rIns="18288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Zone-redundant backup storage</a:t>
              </a:r>
            </a:p>
          </p:txBody>
        </p:sp>
        <p:grpSp>
          <p:nvGrpSpPr>
            <p:cNvPr id="48" name="Group 47">
              <a:extLst>
                <a:ext uri="{FF2B5EF4-FFF2-40B4-BE49-F238E27FC236}">
                  <a16:creationId xmlns:a16="http://schemas.microsoft.com/office/drawing/2014/main" id="{0C534570-FE2B-4EF1-B017-5221783517DE}"/>
                </a:ext>
              </a:extLst>
            </p:cNvPr>
            <p:cNvGrpSpPr/>
            <p:nvPr/>
          </p:nvGrpSpPr>
          <p:grpSpPr>
            <a:xfrm>
              <a:off x="4667366" y="5515244"/>
              <a:ext cx="1359684" cy="374732"/>
              <a:chOff x="5607612" y="5967807"/>
              <a:chExt cx="1359684" cy="374732"/>
            </a:xfrm>
          </p:grpSpPr>
          <p:grpSp>
            <p:nvGrpSpPr>
              <p:cNvPr id="119" name="Group 118">
                <a:extLst>
                  <a:ext uri="{FF2B5EF4-FFF2-40B4-BE49-F238E27FC236}">
                    <a16:creationId xmlns:a16="http://schemas.microsoft.com/office/drawing/2014/main" id="{ED108851-DFD1-4014-B0A8-0804D7CFAB1E}"/>
                  </a:ext>
                </a:extLst>
              </p:cNvPr>
              <p:cNvGrpSpPr/>
              <p:nvPr/>
            </p:nvGrpSpPr>
            <p:grpSpPr>
              <a:xfrm>
                <a:off x="5607612" y="5967807"/>
                <a:ext cx="416710" cy="374732"/>
                <a:chOff x="4482879" y="5943690"/>
                <a:chExt cx="416710" cy="374732"/>
              </a:xfrm>
              <a:solidFill>
                <a:schemeClr val="bg1"/>
              </a:solidFill>
            </p:grpSpPr>
            <p:sp>
              <p:nvSpPr>
                <p:cNvPr id="121" name="Graphic 173">
                  <a:extLst>
                    <a:ext uri="{FF2B5EF4-FFF2-40B4-BE49-F238E27FC236}">
                      <a16:creationId xmlns:a16="http://schemas.microsoft.com/office/drawing/2014/main" id="{D3D1AE77-C90B-4E65-B7C7-4EF809F88A22}"/>
                    </a:ext>
                  </a:extLst>
                </p:cNvPr>
                <p:cNvSpPr/>
                <p:nvPr/>
              </p:nvSpPr>
              <p:spPr>
                <a:xfrm>
                  <a:off x="4482879" y="594369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2" name="Graphic 173">
                  <a:extLst>
                    <a:ext uri="{FF2B5EF4-FFF2-40B4-BE49-F238E27FC236}">
                      <a16:creationId xmlns:a16="http://schemas.microsoft.com/office/drawing/2014/main" id="{1319D145-2725-4A63-977C-F281757F5660}"/>
                    </a:ext>
                  </a:extLst>
                </p:cNvPr>
                <p:cNvSpPr/>
                <p:nvPr/>
              </p:nvSpPr>
              <p:spPr>
                <a:xfrm>
                  <a:off x="4686708" y="603513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0" name="Group 199">
                <a:extLst>
                  <a:ext uri="{FF2B5EF4-FFF2-40B4-BE49-F238E27FC236}">
                    <a16:creationId xmlns:a16="http://schemas.microsoft.com/office/drawing/2014/main" id="{90E41412-979B-441B-91D0-0D985DB88B0C}"/>
                  </a:ext>
                </a:extLst>
              </p:cNvPr>
              <p:cNvGrpSpPr/>
              <p:nvPr/>
            </p:nvGrpSpPr>
            <p:grpSpPr>
              <a:xfrm>
                <a:off x="6079099" y="5967807"/>
                <a:ext cx="416710" cy="374732"/>
                <a:chOff x="4482879" y="5943690"/>
                <a:chExt cx="416710" cy="374732"/>
              </a:xfrm>
              <a:solidFill>
                <a:schemeClr val="bg1"/>
              </a:solidFill>
            </p:grpSpPr>
            <p:sp>
              <p:nvSpPr>
                <p:cNvPr id="201" name="Graphic 173">
                  <a:extLst>
                    <a:ext uri="{FF2B5EF4-FFF2-40B4-BE49-F238E27FC236}">
                      <a16:creationId xmlns:a16="http://schemas.microsoft.com/office/drawing/2014/main" id="{8E647659-D6B3-4FA8-B725-34D69FA65461}"/>
                    </a:ext>
                  </a:extLst>
                </p:cNvPr>
                <p:cNvSpPr/>
                <p:nvPr/>
              </p:nvSpPr>
              <p:spPr>
                <a:xfrm>
                  <a:off x="4482879" y="594369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2" name="Graphic 173">
                  <a:extLst>
                    <a:ext uri="{FF2B5EF4-FFF2-40B4-BE49-F238E27FC236}">
                      <a16:creationId xmlns:a16="http://schemas.microsoft.com/office/drawing/2014/main" id="{76E8F395-44A6-4655-A93E-C2B2008D26A1}"/>
                    </a:ext>
                  </a:extLst>
                </p:cNvPr>
                <p:cNvSpPr/>
                <p:nvPr/>
              </p:nvSpPr>
              <p:spPr>
                <a:xfrm>
                  <a:off x="4686708" y="603513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3" name="Group 202">
                <a:extLst>
                  <a:ext uri="{FF2B5EF4-FFF2-40B4-BE49-F238E27FC236}">
                    <a16:creationId xmlns:a16="http://schemas.microsoft.com/office/drawing/2014/main" id="{505DDAF6-6DE6-45BE-8577-E2385FE0E95C}"/>
                  </a:ext>
                </a:extLst>
              </p:cNvPr>
              <p:cNvGrpSpPr/>
              <p:nvPr/>
            </p:nvGrpSpPr>
            <p:grpSpPr>
              <a:xfrm>
                <a:off x="6550586" y="5967807"/>
                <a:ext cx="416710" cy="374732"/>
                <a:chOff x="4482879" y="5943690"/>
                <a:chExt cx="416710" cy="374732"/>
              </a:xfrm>
              <a:solidFill>
                <a:schemeClr val="bg1"/>
              </a:solidFill>
            </p:grpSpPr>
            <p:sp>
              <p:nvSpPr>
                <p:cNvPr id="204" name="Graphic 173">
                  <a:extLst>
                    <a:ext uri="{FF2B5EF4-FFF2-40B4-BE49-F238E27FC236}">
                      <a16:creationId xmlns:a16="http://schemas.microsoft.com/office/drawing/2014/main" id="{AAC61A08-2A70-4566-9A0E-6EF0F67A89C6}"/>
                    </a:ext>
                  </a:extLst>
                </p:cNvPr>
                <p:cNvSpPr/>
                <p:nvPr/>
              </p:nvSpPr>
              <p:spPr>
                <a:xfrm>
                  <a:off x="4482879" y="594369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5" name="Graphic 173">
                  <a:extLst>
                    <a:ext uri="{FF2B5EF4-FFF2-40B4-BE49-F238E27FC236}">
                      <a16:creationId xmlns:a16="http://schemas.microsoft.com/office/drawing/2014/main" id="{D7E72D75-36BA-4BEA-B928-0256FCCF9EB6}"/>
                    </a:ext>
                  </a:extLst>
                </p:cNvPr>
                <p:cNvSpPr/>
                <p:nvPr/>
              </p:nvSpPr>
              <p:spPr>
                <a:xfrm>
                  <a:off x="4686708" y="603513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6" name="Rectangle 45">
              <a:extLst>
                <a:ext uri="{FF2B5EF4-FFF2-40B4-BE49-F238E27FC236}">
                  <a16:creationId xmlns:a16="http://schemas.microsoft.com/office/drawing/2014/main" id="{DEF0A10B-676F-4418-9AA0-60B729BD6BBA}"/>
                </a:ext>
              </a:extLst>
            </p:cNvPr>
            <p:cNvSpPr/>
            <p:nvPr/>
          </p:nvSpPr>
          <p:spPr>
            <a:xfrm>
              <a:off x="520736" y="1165650"/>
              <a:ext cx="4620976" cy="3711544"/>
            </a:xfrm>
            <a:prstGeom prst="rect">
              <a:avLst/>
            </a:prstGeom>
            <a:noFill/>
            <a:ln w="12700">
              <a:solidFill>
                <a:srgbClr val="73737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C25BCDF1-6A5B-4703-882A-EFB2677794E0}"/>
                </a:ext>
              </a:extLst>
            </p:cNvPr>
            <p:cNvSpPr txBox="1"/>
            <p:nvPr/>
          </p:nvSpPr>
          <p:spPr>
            <a:xfrm>
              <a:off x="515655" y="1150546"/>
              <a:ext cx="462605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a:ea typeface="+mn-ea"/>
                  <a:cs typeface="+mn-cs"/>
                </a:rPr>
                <a:t>Availability Zone 1 </a:t>
              </a:r>
            </a:p>
          </p:txBody>
        </p:sp>
        <p:grpSp>
          <p:nvGrpSpPr>
            <p:cNvPr id="16" name="Group 15">
              <a:extLst>
                <a:ext uri="{FF2B5EF4-FFF2-40B4-BE49-F238E27FC236}">
                  <a16:creationId xmlns:a16="http://schemas.microsoft.com/office/drawing/2014/main" id="{D4865C6C-CC1F-49F9-BF3D-BE8A32D08DE5}"/>
                </a:ext>
              </a:extLst>
            </p:cNvPr>
            <p:cNvGrpSpPr/>
            <p:nvPr/>
          </p:nvGrpSpPr>
          <p:grpSpPr>
            <a:xfrm>
              <a:off x="2588077" y="1585374"/>
              <a:ext cx="2449057" cy="3062077"/>
              <a:chOff x="3714750" y="2124075"/>
              <a:chExt cx="2801604" cy="3062077"/>
            </a:xfrm>
          </p:grpSpPr>
          <p:sp>
            <p:nvSpPr>
              <p:cNvPr id="18" name="Graphic 137">
                <a:extLst>
                  <a:ext uri="{FF2B5EF4-FFF2-40B4-BE49-F238E27FC236}">
                    <a16:creationId xmlns:a16="http://schemas.microsoft.com/office/drawing/2014/main" id="{F4C83915-E5CC-48C5-8EF4-EB1AA419D51A}"/>
                  </a:ext>
                </a:extLst>
              </p:cNvPr>
              <p:cNvSpPr/>
              <p:nvPr/>
            </p:nvSpPr>
            <p:spPr>
              <a:xfrm>
                <a:off x="3714750" y="2124075"/>
                <a:ext cx="2801604" cy="3062077"/>
              </a:xfrm>
              <a:custGeom>
                <a:avLst/>
                <a:gdLst>
                  <a:gd name="connsiteX0" fmla="*/ 0 w 4899660"/>
                  <a:gd name="connsiteY0" fmla="*/ 0 h 985837"/>
                  <a:gd name="connsiteX1" fmla="*/ 4899660 w 4899660"/>
                  <a:gd name="connsiteY1" fmla="*/ 0 h 985837"/>
                  <a:gd name="connsiteX2" fmla="*/ 4899660 w 4899660"/>
                  <a:gd name="connsiteY2" fmla="*/ 985838 h 985837"/>
                  <a:gd name="connsiteX3" fmla="*/ 0 w 4899660"/>
                  <a:gd name="connsiteY3" fmla="*/ 985838 h 985837"/>
                </a:gdLst>
                <a:ahLst/>
                <a:cxnLst>
                  <a:cxn ang="0">
                    <a:pos x="connsiteX0" y="connsiteY0"/>
                  </a:cxn>
                  <a:cxn ang="0">
                    <a:pos x="connsiteX1" y="connsiteY1"/>
                  </a:cxn>
                  <a:cxn ang="0">
                    <a:pos x="connsiteX2" y="connsiteY2"/>
                  </a:cxn>
                  <a:cxn ang="0">
                    <a:pos x="connsiteX3" y="connsiteY3"/>
                  </a:cxn>
                </a:cxnLst>
                <a:rect l="l" t="t" r="r" b="b"/>
                <a:pathLst>
                  <a:path w="4899660" h="985837">
                    <a:moveTo>
                      <a:pt x="0" y="0"/>
                    </a:moveTo>
                    <a:lnTo>
                      <a:pt x="4899660" y="0"/>
                    </a:lnTo>
                    <a:lnTo>
                      <a:pt x="4899660" y="985838"/>
                    </a:lnTo>
                    <a:lnTo>
                      <a:pt x="0" y="985838"/>
                    </a:lnTo>
                    <a:close/>
                  </a:path>
                </a:pathLst>
              </a:custGeom>
              <a:solidFill>
                <a:srgbClr val="F7F7F7"/>
              </a:solidFill>
              <a:ln w="28575">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19" name="Rectangle 18">
                <a:extLst>
                  <a:ext uri="{FF2B5EF4-FFF2-40B4-BE49-F238E27FC236}">
                    <a16:creationId xmlns:a16="http://schemas.microsoft.com/office/drawing/2014/main" id="{FBD4465F-4A84-4AE1-8041-4C628D43F362}"/>
                  </a:ext>
                </a:extLst>
              </p:cNvPr>
              <p:cNvSpPr/>
              <p:nvPr/>
            </p:nvSpPr>
            <p:spPr bwMode="auto">
              <a:xfrm>
                <a:off x="3714750" y="2220141"/>
                <a:ext cx="2801604" cy="3808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0" rIns="18288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Flexible Server (</a:t>
                </a:r>
                <a:r>
                  <a:rPr kumimoji="0" lang="en-US" sz="1600" b="0" i="0" u="none" strike="noStrike" kern="1200" cap="none" spc="0" normalizeH="0" baseline="0" noProof="0">
                    <a:ln>
                      <a:noFill/>
                    </a:ln>
                    <a:solidFill>
                      <a:srgbClr val="0078D4"/>
                    </a:solidFill>
                    <a:effectLst/>
                    <a:uLnTx/>
                    <a:uFillTx/>
                    <a:latin typeface="Segoe UI Semibold"/>
                    <a:ea typeface="+mn-ea"/>
                    <a:cs typeface="+mn-cs"/>
                  </a:rPr>
                  <a:t>Primary</a:t>
                </a:r>
                <a:r>
                  <a:rPr kumimoji="0" lang="en-US" sz="1600" b="0" i="0" u="none" strike="noStrike" kern="1200" cap="none" spc="0" normalizeH="0" baseline="0" noProof="0">
                    <a:ln>
                      <a:noFill/>
                    </a:ln>
                    <a:solidFill>
                      <a:srgbClr val="000000"/>
                    </a:solidFill>
                    <a:effectLst/>
                    <a:uLnTx/>
                    <a:uFillTx/>
                    <a:latin typeface="Segoe UI Semibold"/>
                    <a:ea typeface="+mn-ea"/>
                    <a:cs typeface="+mn-cs"/>
                  </a:rPr>
                  <a:t>)</a:t>
                </a:r>
              </a:p>
            </p:txBody>
          </p:sp>
        </p:grpSp>
        <p:sp>
          <p:nvSpPr>
            <p:cNvPr id="67" name="Rectangle: Rounded Corners 66">
              <a:extLst>
                <a:ext uri="{FF2B5EF4-FFF2-40B4-BE49-F238E27FC236}">
                  <a16:creationId xmlns:a16="http://schemas.microsoft.com/office/drawing/2014/main" id="{F4B41CC6-FF31-4C99-8713-CDFE07810EC1}"/>
                </a:ext>
              </a:extLst>
            </p:cNvPr>
            <p:cNvSpPr/>
            <p:nvPr/>
          </p:nvSpPr>
          <p:spPr bwMode="auto">
            <a:xfrm>
              <a:off x="2744662" y="2191536"/>
              <a:ext cx="2143035" cy="1199727"/>
            </a:xfrm>
            <a:prstGeom prst="roundRect">
              <a:avLst>
                <a:gd name="adj" fmla="val 0"/>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68" name="Rectangle 67">
              <a:extLst>
                <a:ext uri="{FF2B5EF4-FFF2-40B4-BE49-F238E27FC236}">
                  <a16:creationId xmlns:a16="http://schemas.microsoft.com/office/drawing/2014/main" id="{08DABFB0-7DD3-43C9-8F0D-15AB5263E90B}"/>
                </a:ext>
              </a:extLst>
            </p:cNvPr>
            <p:cNvSpPr/>
            <p:nvPr/>
          </p:nvSpPr>
          <p:spPr bwMode="auto">
            <a:xfrm>
              <a:off x="2843949" y="2525090"/>
              <a:ext cx="2019860" cy="5741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600" b="0" i="0" u="none" strike="noStrike" kern="1200" cap="none" spc="0" normalizeH="0" baseline="0" noProof="0">
                  <a:ln>
                    <a:noFill/>
                  </a:ln>
                  <a:solidFill>
                    <a:srgbClr val="000000"/>
                  </a:solidFill>
                  <a:effectLst/>
                  <a:uLnTx/>
                  <a:uFillTx/>
                  <a:latin typeface="Segoe UI Semibold"/>
                  <a:ea typeface="+mn-ea"/>
                  <a:cs typeface="+mn-cs"/>
                </a:rPr>
              </a:br>
              <a:r>
                <a:rPr kumimoji="0" lang="en-US" sz="1600" b="0" i="0" u="none" strike="noStrike" kern="1200" cap="none" spc="0" normalizeH="0" baseline="0" noProof="0">
                  <a:ln>
                    <a:noFill/>
                  </a:ln>
                  <a:solidFill>
                    <a:srgbClr val="0078D4"/>
                  </a:solidFill>
                  <a:effectLst/>
                  <a:uLnTx/>
                  <a:uFillTx/>
                  <a:latin typeface="Segoe UI Semibold"/>
                  <a:ea typeface="+mn-ea"/>
                  <a:cs typeface="+mn-cs"/>
                </a:rPr>
                <a:t>PostgreSQL</a:t>
              </a:r>
            </a:p>
          </p:txBody>
        </p:sp>
        <p:sp>
          <p:nvSpPr>
            <p:cNvPr id="69" name="Rectangle 68">
              <a:extLst>
                <a:ext uri="{FF2B5EF4-FFF2-40B4-BE49-F238E27FC236}">
                  <a16:creationId xmlns:a16="http://schemas.microsoft.com/office/drawing/2014/main" id="{4BC3A082-5993-46F7-B9CB-86690BA79A8B}"/>
                </a:ext>
              </a:extLst>
            </p:cNvPr>
            <p:cNvSpPr/>
            <p:nvPr/>
          </p:nvSpPr>
          <p:spPr bwMode="auto">
            <a:xfrm>
              <a:off x="2754761" y="2184458"/>
              <a:ext cx="2517648" cy="3096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18288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Linux VM</a:t>
              </a:r>
            </a:p>
          </p:txBody>
        </p:sp>
        <p:sp>
          <p:nvSpPr>
            <p:cNvPr id="85" name="Graphic 137">
              <a:extLst>
                <a:ext uri="{FF2B5EF4-FFF2-40B4-BE49-F238E27FC236}">
                  <a16:creationId xmlns:a16="http://schemas.microsoft.com/office/drawing/2014/main" id="{6D9A17BF-322C-4491-9DE8-4C81749AF82E}"/>
                </a:ext>
              </a:extLst>
            </p:cNvPr>
            <p:cNvSpPr/>
            <p:nvPr/>
          </p:nvSpPr>
          <p:spPr>
            <a:xfrm>
              <a:off x="2748450" y="3582934"/>
              <a:ext cx="2143035" cy="831033"/>
            </a:xfrm>
            <a:custGeom>
              <a:avLst/>
              <a:gdLst>
                <a:gd name="connsiteX0" fmla="*/ 0 w 4899660"/>
                <a:gd name="connsiteY0" fmla="*/ 0 h 985837"/>
                <a:gd name="connsiteX1" fmla="*/ 4899660 w 4899660"/>
                <a:gd name="connsiteY1" fmla="*/ 0 h 985837"/>
                <a:gd name="connsiteX2" fmla="*/ 4899660 w 4899660"/>
                <a:gd name="connsiteY2" fmla="*/ 985838 h 985837"/>
                <a:gd name="connsiteX3" fmla="*/ 0 w 4899660"/>
                <a:gd name="connsiteY3" fmla="*/ 985838 h 985837"/>
              </a:gdLst>
              <a:ahLst/>
              <a:cxnLst>
                <a:cxn ang="0">
                  <a:pos x="connsiteX0" y="connsiteY0"/>
                </a:cxn>
                <a:cxn ang="0">
                  <a:pos x="connsiteX1" y="connsiteY1"/>
                </a:cxn>
                <a:cxn ang="0">
                  <a:pos x="connsiteX2" y="connsiteY2"/>
                </a:cxn>
                <a:cxn ang="0">
                  <a:pos x="connsiteX3" y="connsiteY3"/>
                </a:cxn>
              </a:cxnLst>
              <a:rect l="l" t="t" r="r" b="b"/>
              <a:pathLst>
                <a:path w="4899660" h="985837">
                  <a:moveTo>
                    <a:pt x="0" y="0"/>
                  </a:moveTo>
                  <a:lnTo>
                    <a:pt x="4899660" y="0"/>
                  </a:lnTo>
                  <a:lnTo>
                    <a:pt x="4899660" y="985838"/>
                  </a:lnTo>
                  <a:lnTo>
                    <a:pt x="0" y="985838"/>
                  </a:lnTo>
                  <a:close/>
                </a:path>
              </a:pathLst>
            </a:custGeom>
            <a:solidFill>
              <a:schemeClr val="bg1"/>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86" name="Rectangle 85">
              <a:extLst>
                <a:ext uri="{FF2B5EF4-FFF2-40B4-BE49-F238E27FC236}">
                  <a16:creationId xmlns:a16="http://schemas.microsoft.com/office/drawing/2014/main" id="{3F4DC5E6-F7C5-4128-BA40-FC5ACDFC2B35}"/>
                </a:ext>
              </a:extLst>
            </p:cNvPr>
            <p:cNvSpPr/>
            <p:nvPr/>
          </p:nvSpPr>
          <p:spPr bwMode="auto">
            <a:xfrm>
              <a:off x="2775229" y="3580050"/>
              <a:ext cx="2496998" cy="3297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18288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Premium Storage</a:t>
              </a:r>
            </a:p>
          </p:txBody>
        </p:sp>
        <p:sp>
          <p:nvSpPr>
            <p:cNvPr id="87" name="Rectangle 86">
              <a:extLst>
                <a:ext uri="{FF2B5EF4-FFF2-40B4-BE49-F238E27FC236}">
                  <a16:creationId xmlns:a16="http://schemas.microsoft.com/office/drawing/2014/main" id="{7CDD8B2D-1F9F-47AC-99E1-6F0A625D6AF6}"/>
                </a:ext>
              </a:extLst>
            </p:cNvPr>
            <p:cNvSpPr/>
            <p:nvPr/>
          </p:nvSpPr>
          <p:spPr bwMode="auto">
            <a:xfrm>
              <a:off x="3915387" y="4048087"/>
              <a:ext cx="962536" cy="2163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Semibold"/>
                  <a:ea typeface="+mn-ea"/>
                  <a:cs typeface="+mn-cs"/>
                </a:rPr>
                <a:t>Data, WAL</a:t>
              </a:r>
            </a:p>
          </p:txBody>
        </p:sp>
        <p:grpSp>
          <p:nvGrpSpPr>
            <p:cNvPr id="88" name="Group 87">
              <a:extLst>
                <a:ext uri="{FF2B5EF4-FFF2-40B4-BE49-F238E27FC236}">
                  <a16:creationId xmlns:a16="http://schemas.microsoft.com/office/drawing/2014/main" id="{5B37BD88-D12B-4B72-B8B4-8618DF79C680}"/>
                </a:ext>
              </a:extLst>
            </p:cNvPr>
            <p:cNvGrpSpPr/>
            <p:nvPr/>
          </p:nvGrpSpPr>
          <p:grpSpPr>
            <a:xfrm>
              <a:off x="3405730" y="3897474"/>
              <a:ext cx="440161" cy="387626"/>
              <a:chOff x="4775329" y="4523957"/>
              <a:chExt cx="463266" cy="407973"/>
            </a:xfrm>
            <a:solidFill>
              <a:schemeClr val="accent1"/>
            </a:solidFill>
          </p:grpSpPr>
          <p:grpSp>
            <p:nvGrpSpPr>
              <p:cNvPr id="89" name="Graphic 3">
                <a:extLst>
                  <a:ext uri="{FF2B5EF4-FFF2-40B4-BE49-F238E27FC236}">
                    <a16:creationId xmlns:a16="http://schemas.microsoft.com/office/drawing/2014/main" id="{53DFD6BB-7B73-4B1B-A871-73A72AA87AEB}"/>
                  </a:ext>
                </a:extLst>
              </p:cNvPr>
              <p:cNvGrpSpPr/>
              <p:nvPr/>
            </p:nvGrpSpPr>
            <p:grpSpPr>
              <a:xfrm>
                <a:off x="4775329" y="4523957"/>
                <a:ext cx="244527" cy="350609"/>
                <a:chOff x="6796635" y="1977497"/>
                <a:chExt cx="546516" cy="783607"/>
              </a:xfrm>
              <a:grpFill/>
            </p:grpSpPr>
            <p:sp>
              <p:nvSpPr>
                <p:cNvPr id="94" name="Freeform: Shape 93">
                  <a:extLst>
                    <a:ext uri="{FF2B5EF4-FFF2-40B4-BE49-F238E27FC236}">
                      <a16:creationId xmlns:a16="http://schemas.microsoft.com/office/drawing/2014/main" id="{80F98911-0B57-4C84-ABCE-08E86B21A18B}"/>
                    </a:ext>
                  </a:extLst>
                </p:cNvPr>
                <p:cNvSpPr/>
                <p:nvPr/>
              </p:nvSpPr>
              <p:spPr>
                <a:xfrm>
                  <a:off x="6796635" y="2419127"/>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C0B13B7-5AFE-4174-A559-95D32C9BCF32}"/>
                    </a:ext>
                  </a:extLst>
                </p:cNvPr>
                <p:cNvSpPr/>
                <p:nvPr/>
              </p:nvSpPr>
              <p:spPr>
                <a:xfrm>
                  <a:off x="6796635" y="2201727"/>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ACABCA92-F6AC-437A-A14E-CEA8419033F9}"/>
                    </a:ext>
                  </a:extLst>
                </p:cNvPr>
                <p:cNvSpPr/>
                <p:nvPr/>
              </p:nvSpPr>
              <p:spPr>
                <a:xfrm>
                  <a:off x="6796635" y="1977497"/>
                  <a:ext cx="548123" cy="343983"/>
                </a:xfrm>
                <a:custGeom>
                  <a:avLst/>
                  <a:gdLst>
                    <a:gd name="connsiteX0" fmla="*/ 271651 w 548123"/>
                    <a:gd name="connsiteY0" fmla="*/ 0 h 343983"/>
                    <a:gd name="connsiteX1" fmla="*/ 271651 w 548123"/>
                    <a:gd name="connsiteY1" fmla="*/ 0 h 343983"/>
                    <a:gd name="connsiteX2" fmla="*/ 0 w 548123"/>
                    <a:gd name="connsiteY2" fmla="*/ 113322 h 343983"/>
                    <a:gd name="connsiteX3" fmla="*/ 0 w 548123"/>
                    <a:gd name="connsiteY3" fmla="*/ 237493 h 343983"/>
                    <a:gd name="connsiteX4" fmla="*/ 267230 w 548123"/>
                    <a:gd name="connsiteY4" fmla="*/ 343983 h 343983"/>
                    <a:gd name="connsiteX5" fmla="*/ 548123 w 548123"/>
                    <a:gd name="connsiteY5" fmla="*/ 237493 h 343983"/>
                    <a:gd name="connsiteX6" fmla="*/ 548123 w 548123"/>
                    <a:gd name="connsiteY6" fmla="*/ 108901 h 343983"/>
                    <a:gd name="connsiteX7" fmla="*/ 271651 w 548123"/>
                    <a:gd name="connsiteY7" fmla="*/ 0 h 343983"/>
                    <a:gd name="connsiteX8" fmla="*/ 267230 w 548123"/>
                    <a:gd name="connsiteY8" fmla="*/ 158731 h 343983"/>
                    <a:gd name="connsiteX9" fmla="*/ 267230 w 548123"/>
                    <a:gd name="connsiteY9" fmla="*/ 158731 h 343983"/>
                    <a:gd name="connsiteX10" fmla="*/ 71529 w 548123"/>
                    <a:gd name="connsiteY10" fmla="*/ 101668 h 343983"/>
                    <a:gd name="connsiteX11" fmla="*/ 267230 w 548123"/>
                    <a:gd name="connsiteY11" fmla="*/ 40989 h 343983"/>
                    <a:gd name="connsiteX12" fmla="*/ 479005 w 548123"/>
                    <a:gd name="connsiteY12" fmla="*/ 100061 h 343983"/>
                    <a:gd name="connsiteX13" fmla="*/ 267230 w 548123"/>
                    <a:gd name="connsiteY13" fmla="*/ 158731 h 343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983">
                      <a:moveTo>
                        <a:pt x="271651" y="0"/>
                      </a:moveTo>
                      <a:lnTo>
                        <a:pt x="271651" y="0"/>
                      </a:lnTo>
                      <a:cubicBezTo>
                        <a:pt x="108500" y="0"/>
                        <a:pt x="0" y="56661"/>
                        <a:pt x="0" y="113322"/>
                      </a:cubicBezTo>
                      <a:lnTo>
                        <a:pt x="0" y="237493"/>
                      </a:lnTo>
                      <a:cubicBezTo>
                        <a:pt x="2009" y="294154"/>
                        <a:pt x="106088" y="343983"/>
                        <a:pt x="267230" y="343983"/>
                      </a:cubicBezTo>
                      <a:cubicBezTo>
                        <a:pt x="423550" y="343983"/>
                        <a:pt x="539283" y="291743"/>
                        <a:pt x="548123" y="237493"/>
                      </a:cubicBezTo>
                      <a:lnTo>
                        <a:pt x="548123" y="108901"/>
                      </a:lnTo>
                      <a:cubicBezTo>
                        <a:pt x="548123" y="52240"/>
                        <a:pt x="435605" y="0"/>
                        <a:pt x="271651" y="0"/>
                      </a:cubicBezTo>
                      <a:close/>
                      <a:moveTo>
                        <a:pt x="267230" y="158731"/>
                      </a:moveTo>
                      <a:lnTo>
                        <a:pt x="267230" y="158731"/>
                      </a:lnTo>
                      <a:cubicBezTo>
                        <a:pt x="151899" y="158329"/>
                        <a:pt x="71529" y="133414"/>
                        <a:pt x="71529" y="101668"/>
                      </a:cubicBezTo>
                      <a:cubicBezTo>
                        <a:pt x="71529" y="67913"/>
                        <a:pt x="149488" y="40989"/>
                        <a:pt x="267230" y="40989"/>
                      </a:cubicBezTo>
                      <a:cubicBezTo>
                        <a:pt x="384972" y="40989"/>
                        <a:pt x="479005" y="65903"/>
                        <a:pt x="479005" y="100061"/>
                      </a:cubicBezTo>
                      <a:cubicBezTo>
                        <a:pt x="479005" y="131405"/>
                        <a:pt x="384570" y="158731"/>
                        <a:pt x="267230" y="1587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90" name="Graphic 3">
                <a:extLst>
                  <a:ext uri="{FF2B5EF4-FFF2-40B4-BE49-F238E27FC236}">
                    <a16:creationId xmlns:a16="http://schemas.microsoft.com/office/drawing/2014/main" id="{66D15C81-0042-4239-92BF-E03DD33B4058}"/>
                  </a:ext>
                </a:extLst>
              </p:cNvPr>
              <p:cNvGrpSpPr/>
              <p:nvPr/>
            </p:nvGrpSpPr>
            <p:grpSpPr>
              <a:xfrm>
                <a:off x="4993349" y="4580602"/>
                <a:ext cx="245246" cy="351328"/>
                <a:chOff x="6796635" y="1977497"/>
                <a:chExt cx="548123" cy="785213"/>
              </a:xfrm>
              <a:grpFill/>
            </p:grpSpPr>
            <p:sp>
              <p:nvSpPr>
                <p:cNvPr id="91" name="Freeform: Shape 90">
                  <a:extLst>
                    <a:ext uri="{FF2B5EF4-FFF2-40B4-BE49-F238E27FC236}">
                      <a16:creationId xmlns:a16="http://schemas.microsoft.com/office/drawing/2014/main" id="{E060C5C6-6A43-4C26-9883-F692D43401B5}"/>
                    </a:ext>
                  </a:extLst>
                </p:cNvPr>
                <p:cNvSpPr/>
                <p:nvPr/>
              </p:nvSpPr>
              <p:spPr>
                <a:xfrm>
                  <a:off x="6796635" y="2419127"/>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7EC4650A-3852-43AD-99C1-E8073A23A871}"/>
                    </a:ext>
                  </a:extLst>
                </p:cNvPr>
                <p:cNvSpPr/>
                <p:nvPr/>
              </p:nvSpPr>
              <p:spPr>
                <a:xfrm>
                  <a:off x="6796635" y="2201727"/>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C5F71B42-80C9-4025-B226-95FCAB469991}"/>
                    </a:ext>
                  </a:extLst>
                </p:cNvPr>
                <p:cNvSpPr/>
                <p:nvPr/>
              </p:nvSpPr>
              <p:spPr>
                <a:xfrm>
                  <a:off x="6796635" y="1977497"/>
                  <a:ext cx="548123" cy="343982"/>
                </a:xfrm>
                <a:custGeom>
                  <a:avLst/>
                  <a:gdLst>
                    <a:gd name="connsiteX0" fmla="*/ 271651 w 548123"/>
                    <a:gd name="connsiteY0" fmla="*/ 0 h 343983"/>
                    <a:gd name="connsiteX1" fmla="*/ 271651 w 548123"/>
                    <a:gd name="connsiteY1" fmla="*/ 0 h 343983"/>
                    <a:gd name="connsiteX2" fmla="*/ 0 w 548123"/>
                    <a:gd name="connsiteY2" fmla="*/ 113322 h 343983"/>
                    <a:gd name="connsiteX3" fmla="*/ 0 w 548123"/>
                    <a:gd name="connsiteY3" fmla="*/ 237493 h 343983"/>
                    <a:gd name="connsiteX4" fmla="*/ 267230 w 548123"/>
                    <a:gd name="connsiteY4" fmla="*/ 343983 h 343983"/>
                    <a:gd name="connsiteX5" fmla="*/ 548123 w 548123"/>
                    <a:gd name="connsiteY5" fmla="*/ 237493 h 343983"/>
                    <a:gd name="connsiteX6" fmla="*/ 548123 w 548123"/>
                    <a:gd name="connsiteY6" fmla="*/ 108901 h 343983"/>
                    <a:gd name="connsiteX7" fmla="*/ 271651 w 548123"/>
                    <a:gd name="connsiteY7" fmla="*/ 0 h 343983"/>
                    <a:gd name="connsiteX8" fmla="*/ 267230 w 548123"/>
                    <a:gd name="connsiteY8" fmla="*/ 158731 h 343983"/>
                    <a:gd name="connsiteX9" fmla="*/ 267230 w 548123"/>
                    <a:gd name="connsiteY9" fmla="*/ 158731 h 343983"/>
                    <a:gd name="connsiteX10" fmla="*/ 71529 w 548123"/>
                    <a:gd name="connsiteY10" fmla="*/ 101668 h 343983"/>
                    <a:gd name="connsiteX11" fmla="*/ 267230 w 548123"/>
                    <a:gd name="connsiteY11" fmla="*/ 40989 h 343983"/>
                    <a:gd name="connsiteX12" fmla="*/ 479005 w 548123"/>
                    <a:gd name="connsiteY12" fmla="*/ 100061 h 343983"/>
                    <a:gd name="connsiteX13" fmla="*/ 267230 w 548123"/>
                    <a:gd name="connsiteY13" fmla="*/ 158731 h 343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983">
                      <a:moveTo>
                        <a:pt x="271651" y="0"/>
                      </a:moveTo>
                      <a:lnTo>
                        <a:pt x="271651" y="0"/>
                      </a:lnTo>
                      <a:cubicBezTo>
                        <a:pt x="108500" y="0"/>
                        <a:pt x="0" y="56661"/>
                        <a:pt x="0" y="113322"/>
                      </a:cubicBezTo>
                      <a:lnTo>
                        <a:pt x="0" y="237493"/>
                      </a:lnTo>
                      <a:cubicBezTo>
                        <a:pt x="2009" y="294154"/>
                        <a:pt x="106088" y="343983"/>
                        <a:pt x="267230" y="343983"/>
                      </a:cubicBezTo>
                      <a:cubicBezTo>
                        <a:pt x="423550" y="343983"/>
                        <a:pt x="539283" y="291743"/>
                        <a:pt x="548123" y="237493"/>
                      </a:cubicBezTo>
                      <a:lnTo>
                        <a:pt x="548123" y="108901"/>
                      </a:lnTo>
                      <a:cubicBezTo>
                        <a:pt x="548123" y="52240"/>
                        <a:pt x="435605" y="0"/>
                        <a:pt x="271651" y="0"/>
                      </a:cubicBezTo>
                      <a:close/>
                      <a:moveTo>
                        <a:pt x="267230" y="158731"/>
                      </a:moveTo>
                      <a:lnTo>
                        <a:pt x="267230" y="158731"/>
                      </a:lnTo>
                      <a:cubicBezTo>
                        <a:pt x="151899" y="158329"/>
                        <a:pt x="71529" y="133414"/>
                        <a:pt x="71529" y="101668"/>
                      </a:cubicBezTo>
                      <a:cubicBezTo>
                        <a:pt x="71529" y="67913"/>
                        <a:pt x="149488" y="40989"/>
                        <a:pt x="267230" y="40989"/>
                      </a:cubicBezTo>
                      <a:cubicBezTo>
                        <a:pt x="384972" y="40989"/>
                        <a:pt x="479005" y="65903"/>
                        <a:pt x="479005" y="100061"/>
                      </a:cubicBezTo>
                      <a:cubicBezTo>
                        <a:pt x="479005" y="131405"/>
                        <a:pt x="384570" y="158731"/>
                        <a:pt x="267230" y="1587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99" name="Arrow: Down 98">
              <a:extLst>
                <a:ext uri="{FF2B5EF4-FFF2-40B4-BE49-F238E27FC236}">
                  <a16:creationId xmlns:a16="http://schemas.microsoft.com/office/drawing/2014/main" id="{28E1FACD-5476-4590-A519-8F6C00489C8E}"/>
                </a:ext>
              </a:extLst>
            </p:cNvPr>
            <p:cNvSpPr/>
            <p:nvPr/>
          </p:nvSpPr>
          <p:spPr>
            <a:xfrm>
              <a:off x="3441080" y="3388483"/>
              <a:ext cx="343591" cy="293723"/>
            </a:xfrm>
            <a:prstGeom prst="downArrow">
              <a:avLst/>
            </a:prstGeom>
            <a:solidFill>
              <a:srgbClr val="0078D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62053A79-C3CE-418F-A859-1EFCFB3365EB}"/>
                </a:ext>
              </a:extLst>
            </p:cNvPr>
            <p:cNvSpPr/>
            <p:nvPr/>
          </p:nvSpPr>
          <p:spPr>
            <a:xfrm>
              <a:off x="613663" y="1567629"/>
              <a:ext cx="1475969" cy="3105007"/>
            </a:xfrm>
            <a:prstGeom prst="rect">
              <a:avLst/>
            </a:prstGeom>
            <a:solidFill>
              <a:srgbClr val="F7F7F7"/>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38" name="Rectangle: Rounded Corners 37">
              <a:extLst>
                <a:ext uri="{FF2B5EF4-FFF2-40B4-BE49-F238E27FC236}">
                  <a16:creationId xmlns:a16="http://schemas.microsoft.com/office/drawing/2014/main" id="{A0B978A3-353D-4FF8-BBF1-0E924294F837}"/>
                </a:ext>
              </a:extLst>
            </p:cNvPr>
            <p:cNvSpPr/>
            <p:nvPr/>
          </p:nvSpPr>
          <p:spPr bwMode="auto">
            <a:xfrm>
              <a:off x="836023" y="1790327"/>
              <a:ext cx="1031251" cy="823190"/>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01D3CAC2-693E-42FB-B78B-C962C1945993}"/>
                </a:ext>
              </a:extLst>
            </p:cNvPr>
            <p:cNvSpPr txBox="1"/>
            <p:nvPr/>
          </p:nvSpPr>
          <p:spPr>
            <a:xfrm>
              <a:off x="836020" y="2414273"/>
              <a:ext cx="1031251" cy="153888"/>
            </a:xfrm>
            <a:prstGeom prst="rect">
              <a:avLst/>
            </a:prstGeom>
            <a:noFill/>
          </p:spPr>
          <p:txBody>
            <a:bodyPr wrap="squar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Azure VM</a:t>
              </a:r>
            </a:p>
          </p:txBody>
        </p:sp>
        <p:grpSp>
          <p:nvGrpSpPr>
            <p:cNvPr id="33" name="Group 32">
              <a:extLst>
                <a:ext uri="{FF2B5EF4-FFF2-40B4-BE49-F238E27FC236}">
                  <a16:creationId xmlns:a16="http://schemas.microsoft.com/office/drawing/2014/main" id="{66011D8C-0D41-4E4E-8726-05B1C193BC8A}"/>
                </a:ext>
              </a:extLst>
            </p:cNvPr>
            <p:cNvGrpSpPr/>
            <p:nvPr/>
          </p:nvGrpSpPr>
          <p:grpSpPr>
            <a:xfrm>
              <a:off x="836020" y="2708537"/>
              <a:ext cx="1031254" cy="823190"/>
              <a:chOff x="3230180" y="1853120"/>
              <a:chExt cx="688127" cy="549291"/>
            </a:xfrm>
          </p:grpSpPr>
          <p:sp>
            <p:nvSpPr>
              <p:cNvPr id="35" name="Rectangle: Rounded Corners 34">
                <a:extLst>
                  <a:ext uri="{FF2B5EF4-FFF2-40B4-BE49-F238E27FC236}">
                    <a16:creationId xmlns:a16="http://schemas.microsoft.com/office/drawing/2014/main" id="{890A8E09-1D08-43A3-95B2-F9CDF4E3AC2C}"/>
                  </a:ext>
                </a:extLst>
              </p:cNvPr>
              <p:cNvSpPr/>
              <p:nvPr/>
            </p:nvSpPr>
            <p:spPr bwMode="auto">
              <a:xfrm>
                <a:off x="3230182" y="1853120"/>
                <a:ext cx="688125" cy="549291"/>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B5B7CBDD-C114-4C49-9240-ABAB159E7E14}"/>
                  </a:ext>
                </a:extLst>
              </p:cNvPr>
              <p:cNvSpPr/>
              <p:nvPr/>
            </p:nvSpPr>
            <p:spPr>
              <a:xfrm>
                <a:off x="3448424" y="1955950"/>
                <a:ext cx="252919" cy="157114"/>
              </a:xfrm>
              <a:custGeom>
                <a:avLst/>
                <a:gdLst>
                  <a:gd name="connsiteX0" fmla="*/ 5431 w 289672"/>
                  <a:gd name="connsiteY0" fmla="*/ 0 h 179945"/>
                  <a:gd name="connsiteX1" fmla="*/ 282431 w 289672"/>
                  <a:gd name="connsiteY1" fmla="*/ 0 h 179945"/>
                  <a:gd name="connsiteX2" fmla="*/ 289673 w 289672"/>
                  <a:gd name="connsiteY2" fmla="*/ 5431 h 179945"/>
                  <a:gd name="connsiteX3" fmla="*/ 289673 w 289672"/>
                  <a:gd name="connsiteY3" fmla="*/ 173803 h 179945"/>
                  <a:gd name="connsiteX4" fmla="*/ 284242 w 289672"/>
                  <a:gd name="connsiteY4" fmla="*/ 179235 h 179945"/>
                  <a:gd name="connsiteX5" fmla="*/ 5431 w 289672"/>
                  <a:gd name="connsiteY5" fmla="*/ 179235 h 179945"/>
                  <a:gd name="connsiteX6" fmla="*/ 0 w 289672"/>
                  <a:gd name="connsiteY6" fmla="*/ 175614 h 179945"/>
                  <a:gd name="connsiteX7" fmla="*/ 0 w 289672"/>
                  <a:gd name="connsiteY7" fmla="*/ 5431 h 179945"/>
                  <a:gd name="connsiteX8" fmla="*/ 5431 w 289672"/>
                  <a:gd name="connsiteY8" fmla="*/ 0 h 179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672" h="179945">
                    <a:moveTo>
                      <a:pt x="5431" y="0"/>
                    </a:moveTo>
                    <a:lnTo>
                      <a:pt x="282431" y="0"/>
                    </a:lnTo>
                    <a:cubicBezTo>
                      <a:pt x="287862" y="0"/>
                      <a:pt x="289673" y="1810"/>
                      <a:pt x="289673" y="5431"/>
                    </a:cubicBezTo>
                    <a:lnTo>
                      <a:pt x="289673" y="173803"/>
                    </a:lnTo>
                    <a:cubicBezTo>
                      <a:pt x="289673" y="177424"/>
                      <a:pt x="287862" y="179235"/>
                      <a:pt x="284242" y="179235"/>
                    </a:cubicBezTo>
                    <a:lnTo>
                      <a:pt x="5431" y="179235"/>
                    </a:lnTo>
                    <a:cubicBezTo>
                      <a:pt x="1810" y="181045"/>
                      <a:pt x="0" y="179235"/>
                      <a:pt x="0" y="175614"/>
                    </a:cubicBezTo>
                    <a:lnTo>
                      <a:pt x="0" y="5431"/>
                    </a:lnTo>
                    <a:cubicBezTo>
                      <a:pt x="0" y="1810"/>
                      <a:pt x="1810" y="0"/>
                      <a:pt x="5431" y="0"/>
                    </a:cubicBezTo>
                    <a:close/>
                  </a:path>
                </a:pathLst>
              </a:custGeom>
              <a:solidFill>
                <a:schemeClr val="accent1"/>
              </a:solidFill>
              <a:ln w="17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TextBox 36">
                <a:extLst>
                  <a:ext uri="{FF2B5EF4-FFF2-40B4-BE49-F238E27FC236}">
                    <a16:creationId xmlns:a16="http://schemas.microsoft.com/office/drawing/2014/main" id="{FE011CD5-685B-4DEF-A504-AB907EEB9A1E}"/>
                  </a:ext>
                </a:extLst>
              </p:cNvPr>
              <p:cNvSpPr txBox="1"/>
              <p:nvPr/>
            </p:nvSpPr>
            <p:spPr>
              <a:xfrm>
                <a:off x="3230180" y="2269461"/>
                <a:ext cx="688125" cy="102685"/>
              </a:xfrm>
              <a:prstGeom prst="rect">
                <a:avLst/>
              </a:prstGeom>
              <a:noFill/>
            </p:spPr>
            <p:txBody>
              <a:bodyPr wrap="squar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AKS</a:t>
                </a:r>
              </a:p>
            </p:txBody>
          </p:sp>
        </p:grpSp>
        <p:sp>
          <p:nvSpPr>
            <p:cNvPr id="30" name="Rectangle: Rounded Corners 29">
              <a:extLst>
                <a:ext uri="{FF2B5EF4-FFF2-40B4-BE49-F238E27FC236}">
                  <a16:creationId xmlns:a16="http://schemas.microsoft.com/office/drawing/2014/main" id="{523272CE-71DA-486C-B7F0-D1E277F4C730}"/>
                </a:ext>
              </a:extLst>
            </p:cNvPr>
            <p:cNvSpPr/>
            <p:nvPr/>
          </p:nvSpPr>
          <p:spPr bwMode="auto">
            <a:xfrm>
              <a:off x="836021" y="3626747"/>
              <a:ext cx="1031252" cy="823190"/>
            </a:xfrm>
            <a:prstGeom prst="roundRect">
              <a:avLst>
                <a:gd name="adj" fmla="val 0"/>
              </a:avLst>
            </a:prstGeom>
            <a:solidFill>
              <a:schemeClr val="bg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1" name="TextBox 30">
              <a:extLst>
                <a:ext uri="{FF2B5EF4-FFF2-40B4-BE49-F238E27FC236}">
                  <a16:creationId xmlns:a16="http://schemas.microsoft.com/office/drawing/2014/main" id="{66D54588-03EA-41FF-A6AA-CB45B9DCA424}"/>
                </a:ext>
              </a:extLst>
            </p:cNvPr>
            <p:cNvSpPr txBox="1"/>
            <p:nvPr/>
          </p:nvSpPr>
          <p:spPr>
            <a:xfrm>
              <a:off x="836021" y="4250693"/>
              <a:ext cx="1031252" cy="153888"/>
            </a:xfrm>
            <a:prstGeom prst="rect">
              <a:avLst/>
            </a:prstGeom>
            <a:noFill/>
            <a:ln>
              <a:noFill/>
            </a:ln>
          </p:spPr>
          <p:txBody>
            <a:bodyPr wrap="squar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Semibold"/>
                  <a:ea typeface="+mn-ea"/>
                  <a:cs typeface="+mn-cs"/>
                </a:rPr>
                <a:t>App Service</a:t>
              </a:r>
            </a:p>
          </p:txBody>
        </p:sp>
        <p:sp>
          <p:nvSpPr>
            <p:cNvPr id="23" name="Rectangle 22">
              <a:extLst>
                <a:ext uri="{FF2B5EF4-FFF2-40B4-BE49-F238E27FC236}">
                  <a16:creationId xmlns:a16="http://schemas.microsoft.com/office/drawing/2014/main" id="{4F9027C6-0EA8-42B8-BF6D-C78AACED3F18}"/>
                </a:ext>
              </a:extLst>
            </p:cNvPr>
            <p:cNvSpPr/>
            <p:nvPr/>
          </p:nvSpPr>
          <p:spPr bwMode="auto">
            <a:xfrm>
              <a:off x="2519253" y="2924330"/>
              <a:ext cx="291513" cy="41539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24" name="Straight Arrow Connector 23">
              <a:extLst>
                <a:ext uri="{FF2B5EF4-FFF2-40B4-BE49-F238E27FC236}">
                  <a16:creationId xmlns:a16="http://schemas.microsoft.com/office/drawing/2014/main" id="{375F02EB-A3C1-417B-BFA9-0DB2E5B9CE02}"/>
                </a:ext>
              </a:extLst>
            </p:cNvPr>
            <p:cNvCxnSpPr>
              <a:cxnSpLocks/>
              <a:endCxn id="23" idx="3"/>
            </p:cNvCxnSpPr>
            <p:nvPr/>
          </p:nvCxnSpPr>
          <p:spPr>
            <a:xfrm flipV="1">
              <a:off x="1572512" y="3132026"/>
              <a:ext cx="1238254" cy="1024"/>
            </a:xfrm>
            <a:prstGeom prst="straightConnector1">
              <a:avLst/>
            </a:prstGeom>
            <a:ln w="12700">
              <a:solidFill>
                <a:schemeClr val="tx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9B8EDB9D-1E1C-4F51-8A6D-077F3A3C7C28}"/>
                </a:ext>
              </a:extLst>
            </p:cNvPr>
            <p:cNvCxnSpPr>
              <a:cxnSpLocks/>
            </p:cNvCxnSpPr>
            <p:nvPr/>
          </p:nvCxnSpPr>
          <p:spPr>
            <a:xfrm>
              <a:off x="1605350" y="2241201"/>
              <a:ext cx="1134527" cy="779491"/>
            </a:xfrm>
            <a:prstGeom prst="bentConnector3">
              <a:avLst>
                <a:gd name="adj1" fmla="val 50000"/>
              </a:avLst>
            </a:prstGeom>
            <a:ln w="12700">
              <a:solidFill>
                <a:schemeClr val="tx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328D832B-D9AB-49C5-87B7-A574B2406E19}"/>
                </a:ext>
              </a:extLst>
            </p:cNvPr>
            <p:cNvCxnSpPr>
              <a:cxnSpLocks/>
              <a:stCxn id="30" idx="3"/>
            </p:cNvCxnSpPr>
            <p:nvPr/>
          </p:nvCxnSpPr>
          <p:spPr>
            <a:xfrm flipV="1">
              <a:off x="1867273" y="3264532"/>
              <a:ext cx="872604" cy="773810"/>
            </a:xfrm>
            <a:prstGeom prst="bentConnector3">
              <a:avLst>
                <a:gd name="adj1" fmla="val 34864"/>
              </a:avLst>
            </a:prstGeom>
            <a:ln w="12700">
              <a:solidFill>
                <a:schemeClr val="tx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7" name="Rectangle 206">
              <a:extLst>
                <a:ext uri="{FF2B5EF4-FFF2-40B4-BE49-F238E27FC236}">
                  <a16:creationId xmlns:a16="http://schemas.microsoft.com/office/drawing/2014/main" id="{4E8795DF-3252-4027-9E97-A98BA1E8B31E}"/>
                </a:ext>
              </a:extLst>
            </p:cNvPr>
            <p:cNvSpPr/>
            <p:nvPr/>
          </p:nvSpPr>
          <p:spPr bwMode="auto">
            <a:xfrm>
              <a:off x="3398646" y="4782877"/>
              <a:ext cx="321045" cy="2022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6" name="Arrow: Bent 135">
              <a:extLst>
                <a:ext uri="{FF2B5EF4-FFF2-40B4-BE49-F238E27FC236}">
                  <a16:creationId xmlns:a16="http://schemas.microsoft.com/office/drawing/2014/main" id="{E3E14353-8A9E-4B95-9770-E7CC2C2F100B}"/>
                </a:ext>
              </a:extLst>
            </p:cNvPr>
            <p:cNvSpPr/>
            <p:nvPr/>
          </p:nvSpPr>
          <p:spPr>
            <a:xfrm flipV="1">
              <a:off x="3654382" y="4647450"/>
              <a:ext cx="336504" cy="992371"/>
            </a:xfrm>
            <a:prstGeom prst="bentArrow">
              <a:avLst>
                <a:gd name="adj1" fmla="val 35030"/>
                <a:gd name="adj2" fmla="val 36188"/>
                <a:gd name="adj3" fmla="val 32716"/>
                <a:gd name="adj4" fmla="val 43750"/>
              </a:avLst>
            </a:prstGeom>
            <a:solidFill>
              <a:srgbClr val="0078D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TextBox 61">
              <a:extLst>
                <a:ext uri="{FF2B5EF4-FFF2-40B4-BE49-F238E27FC236}">
                  <a16:creationId xmlns:a16="http://schemas.microsoft.com/office/drawing/2014/main" id="{6EAA1785-118C-4943-BCA0-B5BC9D97FC59}"/>
                </a:ext>
              </a:extLst>
            </p:cNvPr>
            <p:cNvSpPr txBox="1"/>
            <p:nvPr/>
          </p:nvSpPr>
          <p:spPr>
            <a:xfrm>
              <a:off x="7028567" y="1150546"/>
              <a:ext cx="462009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a:ea typeface="+mn-ea"/>
                  <a:cs typeface="+mn-cs"/>
                </a:rPr>
                <a:t>Availability Zone 2 </a:t>
              </a:r>
            </a:p>
          </p:txBody>
        </p:sp>
        <p:sp>
          <p:nvSpPr>
            <p:cNvPr id="64" name="Rectangle 63">
              <a:extLst>
                <a:ext uri="{FF2B5EF4-FFF2-40B4-BE49-F238E27FC236}">
                  <a16:creationId xmlns:a16="http://schemas.microsoft.com/office/drawing/2014/main" id="{98D88617-89D9-4D80-ADDD-A4434EE4C7CA}"/>
                </a:ext>
              </a:extLst>
            </p:cNvPr>
            <p:cNvSpPr/>
            <p:nvPr/>
          </p:nvSpPr>
          <p:spPr>
            <a:xfrm>
              <a:off x="7011966" y="1165650"/>
              <a:ext cx="4639050" cy="3711544"/>
            </a:xfrm>
            <a:prstGeom prst="rect">
              <a:avLst/>
            </a:prstGeom>
            <a:noFill/>
            <a:ln w="12700">
              <a:solidFill>
                <a:srgbClr val="73737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76" name="Group 175">
              <a:extLst>
                <a:ext uri="{FF2B5EF4-FFF2-40B4-BE49-F238E27FC236}">
                  <a16:creationId xmlns:a16="http://schemas.microsoft.com/office/drawing/2014/main" id="{4323BC20-D90A-44DE-BED3-68A44E68B0F5}"/>
                </a:ext>
              </a:extLst>
            </p:cNvPr>
            <p:cNvGrpSpPr/>
            <p:nvPr/>
          </p:nvGrpSpPr>
          <p:grpSpPr>
            <a:xfrm>
              <a:off x="7118170" y="1585374"/>
              <a:ext cx="2445205" cy="3062077"/>
              <a:chOff x="3714750" y="2124075"/>
              <a:chExt cx="2801604" cy="3062077"/>
            </a:xfrm>
          </p:grpSpPr>
          <p:sp>
            <p:nvSpPr>
              <p:cNvPr id="197" name="Graphic 137">
                <a:extLst>
                  <a:ext uri="{FF2B5EF4-FFF2-40B4-BE49-F238E27FC236}">
                    <a16:creationId xmlns:a16="http://schemas.microsoft.com/office/drawing/2014/main" id="{356D83A4-C5E9-4CFB-B2E0-25BE9FAD5CAD}"/>
                  </a:ext>
                </a:extLst>
              </p:cNvPr>
              <p:cNvSpPr/>
              <p:nvPr/>
            </p:nvSpPr>
            <p:spPr>
              <a:xfrm>
                <a:off x="3714750" y="2124075"/>
                <a:ext cx="2801604" cy="3062077"/>
              </a:xfrm>
              <a:custGeom>
                <a:avLst/>
                <a:gdLst>
                  <a:gd name="connsiteX0" fmla="*/ 0 w 4899660"/>
                  <a:gd name="connsiteY0" fmla="*/ 0 h 985837"/>
                  <a:gd name="connsiteX1" fmla="*/ 4899660 w 4899660"/>
                  <a:gd name="connsiteY1" fmla="*/ 0 h 985837"/>
                  <a:gd name="connsiteX2" fmla="*/ 4899660 w 4899660"/>
                  <a:gd name="connsiteY2" fmla="*/ 985838 h 985837"/>
                  <a:gd name="connsiteX3" fmla="*/ 0 w 4899660"/>
                  <a:gd name="connsiteY3" fmla="*/ 985838 h 985837"/>
                </a:gdLst>
                <a:ahLst/>
                <a:cxnLst>
                  <a:cxn ang="0">
                    <a:pos x="connsiteX0" y="connsiteY0"/>
                  </a:cxn>
                  <a:cxn ang="0">
                    <a:pos x="connsiteX1" y="connsiteY1"/>
                  </a:cxn>
                  <a:cxn ang="0">
                    <a:pos x="connsiteX2" y="connsiteY2"/>
                  </a:cxn>
                  <a:cxn ang="0">
                    <a:pos x="connsiteX3" y="connsiteY3"/>
                  </a:cxn>
                </a:cxnLst>
                <a:rect l="l" t="t" r="r" b="b"/>
                <a:pathLst>
                  <a:path w="4899660" h="985837">
                    <a:moveTo>
                      <a:pt x="0" y="0"/>
                    </a:moveTo>
                    <a:lnTo>
                      <a:pt x="4899660" y="0"/>
                    </a:lnTo>
                    <a:lnTo>
                      <a:pt x="4899660" y="985838"/>
                    </a:lnTo>
                    <a:lnTo>
                      <a:pt x="0" y="985838"/>
                    </a:lnTo>
                    <a:close/>
                  </a:path>
                </a:pathLst>
              </a:custGeom>
              <a:solidFill>
                <a:srgbClr val="F7F7F7"/>
              </a:solidFill>
              <a:ln w="28575">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198" name="Rectangle 197">
                <a:extLst>
                  <a:ext uri="{FF2B5EF4-FFF2-40B4-BE49-F238E27FC236}">
                    <a16:creationId xmlns:a16="http://schemas.microsoft.com/office/drawing/2014/main" id="{A995A2F8-6F97-42C3-B853-42FB93E6A268}"/>
                  </a:ext>
                </a:extLst>
              </p:cNvPr>
              <p:cNvSpPr/>
              <p:nvPr/>
            </p:nvSpPr>
            <p:spPr bwMode="auto">
              <a:xfrm>
                <a:off x="3714750" y="2220141"/>
                <a:ext cx="2801604" cy="3808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0" rIns="18288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Flexible Server (</a:t>
                </a:r>
                <a:r>
                  <a:rPr kumimoji="0" lang="en-US" sz="1600" b="0" i="0" u="none" strike="noStrike" kern="1200" cap="none" spc="0" normalizeH="0" baseline="0" noProof="0">
                    <a:ln>
                      <a:noFill/>
                    </a:ln>
                    <a:solidFill>
                      <a:srgbClr val="0078D4"/>
                    </a:solidFill>
                    <a:effectLst/>
                    <a:uLnTx/>
                    <a:uFillTx/>
                    <a:latin typeface="Segoe UI Semibold"/>
                    <a:ea typeface="+mn-ea"/>
                    <a:cs typeface="+mn-cs"/>
                  </a:rPr>
                  <a:t>Standby</a:t>
                </a:r>
                <a:r>
                  <a:rPr kumimoji="0" lang="en-US" sz="1600" b="0" i="0" u="none" strike="noStrike" kern="1200" cap="none" spc="0" normalizeH="0" baseline="0" noProof="0">
                    <a:ln>
                      <a:noFill/>
                    </a:ln>
                    <a:solidFill>
                      <a:srgbClr val="000000"/>
                    </a:solidFill>
                    <a:effectLst/>
                    <a:uLnTx/>
                    <a:uFillTx/>
                    <a:latin typeface="Segoe UI Semibold"/>
                    <a:ea typeface="+mn-ea"/>
                    <a:cs typeface="+mn-cs"/>
                  </a:rPr>
                  <a:t>)</a:t>
                </a:r>
              </a:p>
            </p:txBody>
          </p:sp>
        </p:grpSp>
        <p:sp>
          <p:nvSpPr>
            <p:cNvPr id="192" name="Rectangle: Rounded Corners 191">
              <a:extLst>
                <a:ext uri="{FF2B5EF4-FFF2-40B4-BE49-F238E27FC236}">
                  <a16:creationId xmlns:a16="http://schemas.microsoft.com/office/drawing/2014/main" id="{586177A7-854D-45AC-BD78-F96A1E4C7E65}"/>
                </a:ext>
              </a:extLst>
            </p:cNvPr>
            <p:cNvSpPr/>
            <p:nvPr/>
          </p:nvSpPr>
          <p:spPr bwMode="auto">
            <a:xfrm>
              <a:off x="7273339" y="2191536"/>
              <a:ext cx="2145541" cy="1199727"/>
            </a:xfrm>
            <a:prstGeom prst="roundRect">
              <a:avLst>
                <a:gd name="adj" fmla="val 0"/>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194" name="Rectangle 193">
              <a:extLst>
                <a:ext uri="{FF2B5EF4-FFF2-40B4-BE49-F238E27FC236}">
                  <a16:creationId xmlns:a16="http://schemas.microsoft.com/office/drawing/2014/main" id="{0FA0FEE2-1B94-4FE8-85F3-B1F4B95286F2}"/>
                </a:ext>
              </a:extLst>
            </p:cNvPr>
            <p:cNvSpPr/>
            <p:nvPr/>
          </p:nvSpPr>
          <p:spPr bwMode="auto">
            <a:xfrm>
              <a:off x="7256895" y="2184458"/>
              <a:ext cx="2517648" cy="3096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18288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Linux VM</a:t>
              </a:r>
            </a:p>
          </p:txBody>
        </p:sp>
        <p:sp>
          <p:nvSpPr>
            <p:cNvPr id="206" name="Rectangle 205">
              <a:extLst>
                <a:ext uri="{FF2B5EF4-FFF2-40B4-BE49-F238E27FC236}">
                  <a16:creationId xmlns:a16="http://schemas.microsoft.com/office/drawing/2014/main" id="{F89666CE-63F1-481F-9896-384EB8E61A50}"/>
                </a:ext>
              </a:extLst>
            </p:cNvPr>
            <p:cNvSpPr/>
            <p:nvPr/>
          </p:nvSpPr>
          <p:spPr bwMode="auto">
            <a:xfrm>
              <a:off x="8359439" y="4782877"/>
              <a:ext cx="339989" cy="2022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9" name="Arrow: Bent 138">
              <a:extLst>
                <a:ext uri="{FF2B5EF4-FFF2-40B4-BE49-F238E27FC236}">
                  <a16:creationId xmlns:a16="http://schemas.microsoft.com/office/drawing/2014/main" id="{60A216D3-D166-471C-B2CA-72E830969865}"/>
                </a:ext>
              </a:extLst>
            </p:cNvPr>
            <p:cNvSpPr/>
            <p:nvPr/>
          </p:nvSpPr>
          <p:spPr>
            <a:xfrm flipH="1" flipV="1">
              <a:off x="8105609" y="4654265"/>
              <a:ext cx="276509" cy="992371"/>
            </a:xfrm>
            <a:prstGeom prst="bentArrow">
              <a:avLst>
                <a:gd name="adj1" fmla="val 35030"/>
                <a:gd name="adj2" fmla="val 36188"/>
                <a:gd name="adj3" fmla="val 32716"/>
                <a:gd name="adj4" fmla="val 43750"/>
              </a:avLst>
            </a:prstGeom>
            <a:solidFill>
              <a:srgbClr val="0078D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0DD273E0-5CAE-4DBD-A856-F470195373C0}"/>
                </a:ext>
              </a:extLst>
            </p:cNvPr>
            <p:cNvSpPr/>
            <p:nvPr/>
          </p:nvSpPr>
          <p:spPr bwMode="auto">
            <a:xfrm>
              <a:off x="6851207" y="2658742"/>
              <a:ext cx="339989" cy="3829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0" name="Rectangle 229">
              <a:extLst>
                <a:ext uri="{FF2B5EF4-FFF2-40B4-BE49-F238E27FC236}">
                  <a16:creationId xmlns:a16="http://schemas.microsoft.com/office/drawing/2014/main" id="{C3CA6F22-D6C2-4102-9F55-EE77FCBB4D36}"/>
                </a:ext>
              </a:extLst>
            </p:cNvPr>
            <p:cNvSpPr/>
            <p:nvPr/>
          </p:nvSpPr>
          <p:spPr bwMode="auto">
            <a:xfrm>
              <a:off x="4845623" y="2657653"/>
              <a:ext cx="339989" cy="3837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340961AC-B58F-4212-9DD4-EC59EB6AAAB1}"/>
                </a:ext>
              </a:extLst>
            </p:cNvPr>
            <p:cNvSpPr/>
            <p:nvPr/>
          </p:nvSpPr>
          <p:spPr>
            <a:xfrm>
              <a:off x="5341505" y="2501009"/>
              <a:ext cx="1445196" cy="70850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Synchronous Replication</a:t>
              </a:r>
            </a:p>
          </p:txBody>
        </p:sp>
        <p:sp>
          <p:nvSpPr>
            <p:cNvPr id="239" name="Rectangle 238">
              <a:extLst>
                <a:ext uri="{FF2B5EF4-FFF2-40B4-BE49-F238E27FC236}">
                  <a16:creationId xmlns:a16="http://schemas.microsoft.com/office/drawing/2014/main" id="{287084AB-DC3E-4020-8FC4-0C723C0C7BDC}"/>
                </a:ext>
              </a:extLst>
            </p:cNvPr>
            <p:cNvSpPr/>
            <p:nvPr/>
          </p:nvSpPr>
          <p:spPr bwMode="auto">
            <a:xfrm>
              <a:off x="4853788" y="2657653"/>
              <a:ext cx="339989" cy="3837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8" name="Arrow: Down 237">
              <a:extLst>
                <a:ext uri="{FF2B5EF4-FFF2-40B4-BE49-F238E27FC236}">
                  <a16:creationId xmlns:a16="http://schemas.microsoft.com/office/drawing/2014/main" id="{D53A0ABA-E2DF-41FF-B602-4814F7BF412A}"/>
                </a:ext>
              </a:extLst>
            </p:cNvPr>
            <p:cNvSpPr/>
            <p:nvPr/>
          </p:nvSpPr>
          <p:spPr>
            <a:xfrm rot="16200000">
              <a:off x="4957579" y="2566766"/>
              <a:ext cx="343591" cy="561438"/>
            </a:xfrm>
            <a:prstGeom prst="downArrow">
              <a:avLst/>
            </a:prstGeom>
            <a:solidFill>
              <a:srgbClr val="0078D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40" name="Group 239">
              <a:extLst>
                <a:ext uri="{FF2B5EF4-FFF2-40B4-BE49-F238E27FC236}">
                  <a16:creationId xmlns:a16="http://schemas.microsoft.com/office/drawing/2014/main" id="{40C73E7A-2036-4768-8A6F-4A5255A20996}"/>
                </a:ext>
              </a:extLst>
            </p:cNvPr>
            <p:cNvGrpSpPr/>
            <p:nvPr/>
          </p:nvGrpSpPr>
          <p:grpSpPr>
            <a:xfrm>
              <a:off x="6069446" y="5515244"/>
              <a:ext cx="1359684" cy="374732"/>
              <a:chOff x="5607612" y="5967807"/>
              <a:chExt cx="1359684" cy="374732"/>
            </a:xfrm>
          </p:grpSpPr>
          <p:grpSp>
            <p:nvGrpSpPr>
              <p:cNvPr id="241" name="Group 240">
                <a:extLst>
                  <a:ext uri="{FF2B5EF4-FFF2-40B4-BE49-F238E27FC236}">
                    <a16:creationId xmlns:a16="http://schemas.microsoft.com/office/drawing/2014/main" id="{9BCA22B5-DCCD-4BDD-A2E0-4B64F1C8DE9A}"/>
                  </a:ext>
                </a:extLst>
              </p:cNvPr>
              <p:cNvGrpSpPr/>
              <p:nvPr/>
            </p:nvGrpSpPr>
            <p:grpSpPr>
              <a:xfrm>
                <a:off x="5607612" y="5967807"/>
                <a:ext cx="416710" cy="374732"/>
                <a:chOff x="4482879" y="5943690"/>
                <a:chExt cx="416710" cy="374732"/>
              </a:xfrm>
              <a:solidFill>
                <a:schemeClr val="bg1"/>
              </a:solidFill>
            </p:grpSpPr>
            <p:sp>
              <p:nvSpPr>
                <p:cNvPr id="248" name="Graphic 173">
                  <a:extLst>
                    <a:ext uri="{FF2B5EF4-FFF2-40B4-BE49-F238E27FC236}">
                      <a16:creationId xmlns:a16="http://schemas.microsoft.com/office/drawing/2014/main" id="{3462CB60-78B3-4D61-A54E-7DE22B5BB90A}"/>
                    </a:ext>
                  </a:extLst>
                </p:cNvPr>
                <p:cNvSpPr/>
                <p:nvPr/>
              </p:nvSpPr>
              <p:spPr>
                <a:xfrm>
                  <a:off x="4482879" y="594369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9" name="Graphic 173">
                  <a:extLst>
                    <a:ext uri="{FF2B5EF4-FFF2-40B4-BE49-F238E27FC236}">
                      <a16:creationId xmlns:a16="http://schemas.microsoft.com/office/drawing/2014/main" id="{DEE291D4-A1E9-46B7-BB27-B441E369E60B}"/>
                    </a:ext>
                  </a:extLst>
                </p:cNvPr>
                <p:cNvSpPr/>
                <p:nvPr/>
              </p:nvSpPr>
              <p:spPr>
                <a:xfrm>
                  <a:off x="4686708" y="603513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42" name="Group 241">
                <a:extLst>
                  <a:ext uri="{FF2B5EF4-FFF2-40B4-BE49-F238E27FC236}">
                    <a16:creationId xmlns:a16="http://schemas.microsoft.com/office/drawing/2014/main" id="{6F0D5D23-C9C8-4300-80FB-8681F3AEDED1}"/>
                  </a:ext>
                </a:extLst>
              </p:cNvPr>
              <p:cNvGrpSpPr/>
              <p:nvPr/>
            </p:nvGrpSpPr>
            <p:grpSpPr>
              <a:xfrm>
                <a:off x="6079099" y="5967807"/>
                <a:ext cx="416710" cy="374732"/>
                <a:chOff x="4482879" y="5943690"/>
                <a:chExt cx="416710" cy="374732"/>
              </a:xfrm>
              <a:solidFill>
                <a:schemeClr val="bg1"/>
              </a:solidFill>
            </p:grpSpPr>
            <p:sp>
              <p:nvSpPr>
                <p:cNvPr id="246" name="Graphic 173">
                  <a:extLst>
                    <a:ext uri="{FF2B5EF4-FFF2-40B4-BE49-F238E27FC236}">
                      <a16:creationId xmlns:a16="http://schemas.microsoft.com/office/drawing/2014/main" id="{6C5D7E55-4A5C-4B5F-A205-68BCBAD0C09E}"/>
                    </a:ext>
                  </a:extLst>
                </p:cNvPr>
                <p:cNvSpPr/>
                <p:nvPr/>
              </p:nvSpPr>
              <p:spPr>
                <a:xfrm>
                  <a:off x="4482879" y="594369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7" name="Graphic 173">
                  <a:extLst>
                    <a:ext uri="{FF2B5EF4-FFF2-40B4-BE49-F238E27FC236}">
                      <a16:creationId xmlns:a16="http://schemas.microsoft.com/office/drawing/2014/main" id="{522A409B-6180-428A-AAA4-363DEA6EFB9E}"/>
                    </a:ext>
                  </a:extLst>
                </p:cNvPr>
                <p:cNvSpPr/>
                <p:nvPr/>
              </p:nvSpPr>
              <p:spPr>
                <a:xfrm>
                  <a:off x="4686708" y="603513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43" name="Group 242">
                <a:extLst>
                  <a:ext uri="{FF2B5EF4-FFF2-40B4-BE49-F238E27FC236}">
                    <a16:creationId xmlns:a16="http://schemas.microsoft.com/office/drawing/2014/main" id="{32404E42-D5DD-4C70-B1D2-76C535A581EA}"/>
                  </a:ext>
                </a:extLst>
              </p:cNvPr>
              <p:cNvGrpSpPr/>
              <p:nvPr/>
            </p:nvGrpSpPr>
            <p:grpSpPr>
              <a:xfrm>
                <a:off x="6550586" y="5967807"/>
                <a:ext cx="416710" cy="374732"/>
                <a:chOff x="4482879" y="5943690"/>
                <a:chExt cx="416710" cy="374732"/>
              </a:xfrm>
              <a:solidFill>
                <a:schemeClr val="bg1"/>
              </a:solidFill>
            </p:grpSpPr>
            <p:sp>
              <p:nvSpPr>
                <p:cNvPr id="244" name="Graphic 173">
                  <a:extLst>
                    <a:ext uri="{FF2B5EF4-FFF2-40B4-BE49-F238E27FC236}">
                      <a16:creationId xmlns:a16="http://schemas.microsoft.com/office/drawing/2014/main" id="{A8EF5696-F4AF-4614-89F8-1A7DAA2FBC60}"/>
                    </a:ext>
                  </a:extLst>
                </p:cNvPr>
                <p:cNvSpPr/>
                <p:nvPr/>
              </p:nvSpPr>
              <p:spPr>
                <a:xfrm>
                  <a:off x="4482879" y="594369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5" name="Graphic 173">
                  <a:extLst>
                    <a:ext uri="{FF2B5EF4-FFF2-40B4-BE49-F238E27FC236}">
                      <a16:creationId xmlns:a16="http://schemas.microsoft.com/office/drawing/2014/main" id="{293C6D70-A8A5-4C69-8566-3708A4E18F0F}"/>
                    </a:ext>
                  </a:extLst>
                </p:cNvPr>
                <p:cNvSpPr/>
                <p:nvPr/>
              </p:nvSpPr>
              <p:spPr>
                <a:xfrm>
                  <a:off x="4686708" y="603513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pic>
          <p:nvPicPr>
            <p:cNvPr id="70" name="Graphic 69">
              <a:extLst>
                <a:ext uri="{FF2B5EF4-FFF2-40B4-BE49-F238E27FC236}">
                  <a16:creationId xmlns:a16="http://schemas.microsoft.com/office/drawing/2014/main" id="{56E346A3-0D93-4636-A6C7-39D0E5EA64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38290" y="2507934"/>
              <a:ext cx="777240" cy="777240"/>
            </a:xfrm>
            <a:prstGeom prst="rect">
              <a:avLst/>
            </a:prstGeom>
          </p:spPr>
        </p:pic>
        <p:sp>
          <p:nvSpPr>
            <p:cNvPr id="116" name="Rectangle 115">
              <a:extLst>
                <a:ext uri="{FF2B5EF4-FFF2-40B4-BE49-F238E27FC236}">
                  <a16:creationId xmlns:a16="http://schemas.microsoft.com/office/drawing/2014/main" id="{60379A8E-50D9-4985-BC92-AEFFBA6753B2}"/>
                </a:ext>
              </a:extLst>
            </p:cNvPr>
            <p:cNvSpPr/>
            <p:nvPr/>
          </p:nvSpPr>
          <p:spPr bwMode="auto">
            <a:xfrm>
              <a:off x="9362623" y="2927654"/>
              <a:ext cx="291513" cy="41539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AD435E23-F976-41FD-807C-98CD3546ACED}"/>
                </a:ext>
              </a:extLst>
            </p:cNvPr>
            <p:cNvGrpSpPr/>
            <p:nvPr/>
          </p:nvGrpSpPr>
          <p:grpSpPr>
            <a:xfrm>
              <a:off x="9336258" y="1567629"/>
              <a:ext cx="2199568" cy="3105007"/>
              <a:chOff x="9001130" y="2151197"/>
              <a:chExt cx="2199568" cy="3105007"/>
            </a:xfrm>
          </p:grpSpPr>
          <p:sp>
            <p:nvSpPr>
              <p:cNvPr id="114" name="Rectangle 113">
                <a:extLst>
                  <a:ext uri="{FF2B5EF4-FFF2-40B4-BE49-F238E27FC236}">
                    <a16:creationId xmlns:a16="http://schemas.microsoft.com/office/drawing/2014/main" id="{FCFC4222-AB65-4E6F-873C-8E9C4B30A21B}"/>
                  </a:ext>
                </a:extLst>
              </p:cNvPr>
              <p:cNvSpPr/>
              <p:nvPr/>
            </p:nvSpPr>
            <p:spPr>
              <a:xfrm>
                <a:off x="9724729" y="2151197"/>
                <a:ext cx="1475969" cy="3105007"/>
              </a:xfrm>
              <a:prstGeom prst="rect">
                <a:avLst/>
              </a:prstGeom>
              <a:solidFill>
                <a:srgbClr val="F7F7F7"/>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grpSp>
            <p:nvGrpSpPr>
              <p:cNvPr id="115" name="Group 114">
                <a:extLst>
                  <a:ext uri="{FF2B5EF4-FFF2-40B4-BE49-F238E27FC236}">
                    <a16:creationId xmlns:a16="http://schemas.microsoft.com/office/drawing/2014/main" id="{C6A15168-9622-46FA-B485-BEA74C8136FC}"/>
                  </a:ext>
                </a:extLst>
              </p:cNvPr>
              <p:cNvGrpSpPr/>
              <p:nvPr/>
            </p:nvGrpSpPr>
            <p:grpSpPr>
              <a:xfrm>
                <a:off x="9947086" y="2373895"/>
                <a:ext cx="1031254" cy="2659610"/>
                <a:chOff x="1969453" y="2212709"/>
                <a:chExt cx="1031254" cy="2659610"/>
              </a:xfrm>
            </p:grpSpPr>
            <p:grpSp>
              <p:nvGrpSpPr>
                <p:cNvPr id="123" name="Group 122">
                  <a:extLst>
                    <a:ext uri="{FF2B5EF4-FFF2-40B4-BE49-F238E27FC236}">
                      <a16:creationId xmlns:a16="http://schemas.microsoft.com/office/drawing/2014/main" id="{D2EACA42-23C9-4BC0-8CA8-47F38C74CFB4}"/>
                    </a:ext>
                  </a:extLst>
                </p:cNvPr>
                <p:cNvGrpSpPr/>
                <p:nvPr/>
              </p:nvGrpSpPr>
              <p:grpSpPr>
                <a:xfrm>
                  <a:off x="1969453" y="2212709"/>
                  <a:ext cx="1031254" cy="823190"/>
                  <a:chOff x="3230180" y="1853120"/>
                  <a:chExt cx="688127" cy="549291"/>
                </a:xfrm>
              </p:grpSpPr>
              <p:sp>
                <p:nvSpPr>
                  <p:cNvPr id="138" name="Rectangle: Rounded Corners 137">
                    <a:extLst>
                      <a:ext uri="{FF2B5EF4-FFF2-40B4-BE49-F238E27FC236}">
                        <a16:creationId xmlns:a16="http://schemas.microsoft.com/office/drawing/2014/main" id="{54D68757-0685-48BC-822E-2A96A0EA5B8D}"/>
                      </a:ext>
                    </a:extLst>
                  </p:cNvPr>
                  <p:cNvSpPr/>
                  <p:nvPr/>
                </p:nvSpPr>
                <p:spPr bwMode="auto">
                  <a:xfrm>
                    <a:off x="3230182" y="1853120"/>
                    <a:ext cx="688125" cy="549291"/>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40" name="Group 139">
                    <a:extLst>
                      <a:ext uri="{FF2B5EF4-FFF2-40B4-BE49-F238E27FC236}">
                        <a16:creationId xmlns:a16="http://schemas.microsoft.com/office/drawing/2014/main" id="{4D1A0B0E-9F97-48DA-8589-510310054E88}"/>
                      </a:ext>
                    </a:extLst>
                  </p:cNvPr>
                  <p:cNvGrpSpPr/>
                  <p:nvPr/>
                </p:nvGrpSpPr>
                <p:grpSpPr>
                  <a:xfrm>
                    <a:off x="3432612" y="1940144"/>
                    <a:ext cx="283264" cy="262404"/>
                    <a:chOff x="3516266" y="2015132"/>
                    <a:chExt cx="324426" cy="300535"/>
                  </a:xfrm>
                </p:grpSpPr>
                <p:grpSp>
                  <p:nvGrpSpPr>
                    <p:cNvPr id="142" name="Graphic 5">
                      <a:extLst>
                        <a:ext uri="{FF2B5EF4-FFF2-40B4-BE49-F238E27FC236}">
                          <a16:creationId xmlns:a16="http://schemas.microsoft.com/office/drawing/2014/main" id="{03639FCB-5368-468C-8040-2AF724848FEE}"/>
                        </a:ext>
                      </a:extLst>
                    </p:cNvPr>
                    <p:cNvGrpSpPr/>
                    <p:nvPr/>
                  </p:nvGrpSpPr>
                  <p:grpSpPr>
                    <a:xfrm>
                      <a:off x="3516266" y="2015132"/>
                      <a:ext cx="324426" cy="300535"/>
                      <a:chOff x="2508688" y="1665099"/>
                      <a:chExt cx="324426" cy="300535"/>
                    </a:xfrm>
                  </p:grpSpPr>
                  <p:sp>
                    <p:nvSpPr>
                      <p:cNvPr id="144" name="Freeform: Shape 143">
                        <a:extLst>
                          <a:ext uri="{FF2B5EF4-FFF2-40B4-BE49-F238E27FC236}">
                            <a16:creationId xmlns:a16="http://schemas.microsoft.com/office/drawing/2014/main" id="{630A3114-EC10-4E7D-ACEF-DCE1F4D796E0}"/>
                          </a:ext>
                        </a:extLst>
                      </p:cNvPr>
                      <p:cNvSpPr/>
                      <p:nvPr/>
                    </p:nvSpPr>
                    <p:spPr>
                      <a:xfrm>
                        <a:off x="2508688" y="1665099"/>
                        <a:ext cx="324426" cy="300535"/>
                      </a:xfrm>
                      <a:custGeom>
                        <a:avLst/>
                        <a:gdLst>
                          <a:gd name="connsiteX0" fmla="*/ 315019 w 324426"/>
                          <a:gd name="connsiteY0" fmla="*/ 0 h 300535"/>
                          <a:gd name="connsiteX1" fmla="*/ 10863 w 324426"/>
                          <a:gd name="connsiteY1" fmla="*/ 0 h 300535"/>
                          <a:gd name="connsiteX2" fmla="*/ 0 w 324426"/>
                          <a:gd name="connsiteY2" fmla="*/ 10863 h 300535"/>
                          <a:gd name="connsiteX3" fmla="*/ 0 w 324426"/>
                          <a:gd name="connsiteY3" fmla="*/ 206392 h 300535"/>
                          <a:gd name="connsiteX4" fmla="*/ 10863 w 324426"/>
                          <a:gd name="connsiteY4" fmla="*/ 217254 h 300535"/>
                          <a:gd name="connsiteX5" fmla="*/ 130353 w 324426"/>
                          <a:gd name="connsiteY5" fmla="*/ 217254 h 300535"/>
                          <a:gd name="connsiteX6" fmla="*/ 97765 w 324426"/>
                          <a:gd name="connsiteY6" fmla="*/ 282431 h 300535"/>
                          <a:gd name="connsiteX7" fmla="*/ 81471 w 324426"/>
                          <a:gd name="connsiteY7" fmla="*/ 300535 h 300535"/>
                          <a:gd name="connsiteX8" fmla="*/ 244412 w 324426"/>
                          <a:gd name="connsiteY8" fmla="*/ 300535 h 300535"/>
                          <a:gd name="connsiteX9" fmla="*/ 228117 w 324426"/>
                          <a:gd name="connsiteY9" fmla="*/ 282431 h 300535"/>
                          <a:gd name="connsiteX10" fmla="*/ 193719 w 324426"/>
                          <a:gd name="connsiteY10" fmla="*/ 217254 h 300535"/>
                          <a:gd name="connsiteX11" fmla="*/ 313209 w 324426"/>
                          <a:gd name="connsiteY11" fmla="*/ 217254 h 300535"/>
                          <a:gd name="connsiteX12" fmla="*/ 324072 w 324426"/>
                          <a:gd name="connsiteY12" fmla="*/ 206392 h 300535"/>
                          <a:gd name="connsiteX13" fmla="*/ 324072 w 324426"/>
                          <a:gd name="connsiteY13" fmla="*/ 10863 h 300535"/>
                          <a:gd name="connsiteX14" fmla="*/ 315019 w 324426"/>
                          <a:gd name="connsiteY14" fmla="*/ 0 h 300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4426" h="300535">
                            <a:moveTo>
                              <a:pt x="315019" y="0"/>
                            </a:moveTo>
                            <a:lnTo>
                              <a:pt x="10863" y="0"/>
                            </a:lnTo>
                            <a:cubicBezTo>
                              <a:pt x="5431" y="0"/>
                              <a:pt x="0" y="5431"/>
                              <a:pt x="0" y="10863"/>
                            </a:cubicBezTo>
                            <a:lnTo>
                              <a:pt x="0" y="206392"/>
                            </a:lnTo>
                            <a:cubicBezTo>
                              <a:pt x="0" y="211823"/>
                              <a:pt x="5431" y="217254"/>
                              <a:pt x="10863" y="217254"/>
                            </a:cubicBezTo>
                            <a:lnTo>
                              <a:pt x="130353" y="217254"/>
                            </a:lnTo>
                            <a:cubicBezTo>
                              <a:pt x="130353" y="255274"/>
                              <a:pt x="128542" y="276999"/>
                              <a:pt x="97765" y="282431"/>
                            </a:cubicBezTo>
                            <a:cubicBezTo>
                              <a:pt x="88712" y="284241"/>
                              <a:pt x="81471" y="291483"/>
                              <a:pt x="81471" y="300535"/>
                            </a:cubicBezTo>
                            <a:lnTo>
                              <a:pt x="244412" y="300535"/>
                            </a:lnTo>
                            <a:cubicBezTo>
                              <a:pt x="244412" y="291483"/>
                              <a:pt x="237170" y="284241"/>
                              <a:pt x="228117" y="282431"/>
                            </a:cubicBezTo>
                            <a:cubicBezTo>
                              <a:pt x="195529" y="276999"/>
                              <a:pt x="193719" y="253463"/>
                              <a:pt x="193719" y="217254"/>
                            </a:cubicBezTo>
                            <a:lnTo>
                              <a:pt x="313209" y="217254"/>
                            </a:lnTo>
                            <a:cubicBezTo>
                              <a:pt x="318640" y="217254"/>
                              <a:pt x="324072" y="211823"/>
                              <a:pt x="324072" y="206392"/>
                            </a:cubicBezTo>
                            <a:lnTo>
                              <a:pt x="324072" y="10863"/>
                            </a:lnTo>
                            <a:cubicBezTo>
                              <a:pt x="325882" y="5431"/>
                              <a:pt x="320451" y="0"/>
                              <a:pt x="315019" y="0"/>
                            </a:cubicBezTo>
                            <a:close/>
                          </a:path>
                        </a:pathLst>
                      </a:custGeom>
                      <a:solidFill>
                        <a:schemeClr val="bg1"/>
                      </a:solidFill>
                      <a:ln w="17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B5A7E5C2-298D-43B7-A1F2-42A9776E1855}"/>
                          </a:ext>
                        </a:extLst>
                      </p:cNvPr>
                      <p:cNvSpPr/>
                      <p:nvPr/>
                    </p:nvSpPr>
                    <p:spPr>
                      <a:xfrm>
                        <a:off x="2526792" y="1683203"/>
                        <a:ext cx="289672" cy="179945"/>
                      </a:xfrm>
                      <a:custGeom>
                        <a:avLst/>
                        <a:gdLst>
                          <a:gd name="connsiteX0" fmla="*/ 5431 w 289672"/>
                          <a:gd name="connsiteY0" fmla="*/ 0 h 179945"/>
                          <a:gd name="connsiteX1" fmla="*/ 282431 w 289672"/>
                          <a:gd name="connsiteY1" fmla="*/ 0 h 179945"/>
                          <a:gd name="connsiteX2" fmla="*/ 289673 w 289672"/>
                          <a:gd name="connsiteY2" fmla="*/ 5431 h 179945"/>
                          <a:gd name="connsiteX3" fmla="*/ 289673 w 289672"/>
                          <a:gd name="connsiteY3" fmla="*/ 173803 h 179945"/>
                          <a:gd name="connsiteX4" fmla="*/ 284242 w 289672"/>
                          <a:gd name="connsiteY4" fmla="*/ 179235 h 179945"/>
                          <a:gd name="connsiteX5" fmla="*/ 5431 w 289672"/>
                          <a:gd name="connsiteY5" fmla="*/ 179235 h 179945"/>
                          <a:gd name="connsiteX6" fmla="*/ 0 w 289672"/>
                          <a:gd name="connsiteY6" fmla="*/ 175614 h 179945"/>
                          <a:gd name="connsiteX7" fmla="*/ 0 w 289672"/>
                          <a:gd name="connsiteY7" fmla="*/ 5431 h 179945"/>
                          <a:gd name="connsiteX8" fmla="*/ 5431 w 289672"/>
                          <a:gd name="connsiteY8" fmla="*/ 0 h 179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672" h="179945">
                            <a:moveTo>
                              <a:pt x="5431" y="0"/>
                            </a:moveTo>
                            <a:lnTo>
                              <a:pt x="282431" y="0"/>
                            </a:lnTo>
                            <a:cubicBezTo>
                              <a:pt x="287862" y="0"/>
                              <a:pt x="289673" y="1810"/>
                              <a:pt x="289673" y="5431"/>
                            </a:cubicBezTo>
                            <a:lnTo>
                              <a:pt x="289673" y="173803"/>
                            </a:lnTo>
                            <a:cubicBezTo>
                              <a:pt x="289673" y="177424"/>
                              <a:pt x="287862" y="179235"/>
                              <a:pt x="284242" y="179235"/>
                            </a:cubicBezTo>
                            <a:lnTo>
                              <a:pt x="5431" y="179235"/>
                            </a:lnTo>
                            <a:cubicBezTo>
                              <a:pt x="1810" y="181045"/>
                              <a:pt x="0" y="179235"/>
                              <a:pt x="0" y="175614"/>
                            </a:cubicBezTo>
                            <a:lnTo>
                              <a:pt x="0" y="5431"/>
                            </a:lnTo>
                            <a:cubicBezTo>
                              <a:pt x="0" y="1810"/>
                              <a:pt x="1810" y="0"/>
                              <a:pt x="5431" y="0"/>
                            </a:cubicBezTo>
                            <a:close/>
                          </a:path>
                        </a:pathLst>
                      </a:custGeom>
                      <a:solidFill>
                        <a:schemeClr val="accent1"/>
                      </a:solidFill>
                      <a:ln w="17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43" name="Graphic 142">
                      <a:extLst>
                        <a:ext uri="{FF2B5EF4-FFF2-40B4-BE49-F238E27FC236}">
                          <a16:creationId xmlns:a16="http://schemas.microsoft.com/office/drawing/2014/main" id="{FADBFB91-D280-4DD9-9E4F-AC73823E12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22399" y="2055715"/>
                      <a:ext cx="112161" cy="130854"/>
                    </a:xfrm>
                    <a:prstGeom prst="rect">
                      <a:avLst/>
                    </a:prstGeom>
                  </p:spPr>
                </p:pic>
              </p:grpSp>
              <p:sp>
                <p:nvSpPr>
                  <p:cNvPr id="141" name="TextBox 140">
                    <a:extLst>
                      <a:ext uri="{FF2B5EF4-FFF2-40B4-BE49-F238E27FC236}">
                        <a16:creationId xmlns:a16="http://schemas.microsoft.com/office/drawing/2014/main" id="{974942FB-D27A-49E4-AD77-3B70080B9148}"/>
                      </a:ext>
                    </a:extLst>
                  </p:cNvPr>
                  <p:cNvSpPr txBox="1"/>
                  <p:nvPr/>
                </p:nvSpPr>
                <p:spPr>
                  <a:xfrm>
                    <a:off x="3230180" y="2269461"/>
                    <a:ext cx="688125" cy="102685"/>
                  </a:xfrm>
                  <a:prstGeom prst="rect">
                    <a:avLst/>
                  </a:prstGeom>
                  <a:noFill/>
                </p:spPr>
                <p:txBody>
                  <a:bodyPr wrap="squar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Azure VM</a:t>
                    </a:r>
                  </a:p>
                </p:txBody>
              </p:sp>
            </p:grpSp>
            <p:grpSp>
              <p:nvGrpSpPr>
                <p:cNvPr id="124" name="Group 123">
                  <a:extLst>
                    <a:ext uri="{FF2B5EF4-FFF2-40B4-BE49-F238E27FC236}">
                      <a16:creationId xmlns:a16="http://schemas.microsoft.com/office/drawing/2014/main" id="{839B8FE6-8A70-438F-8B4F-809A97878A71}"/>
                    </a:ext>
                  </a:extLst>
                </p:cNvPr>
                <p:cNvGrpSpPr/>
                <p:nvPr/>
              </p:nvGrpSpPr>
              <p:grpSpPr>
                <a:xfrm>
                  <a:off x="1969453" y="3130919"/>
                  <a:ext cx="1031254" cy="823190"/>
                  <a:chOff x="2289743" y="3170078"/>
                  <a:chExt cx="688127" cy="549291"/>
                </a:xfrm>
              </p:grpSpPr>
              <p:grpSp>
                <p:nvGrpSpPr>
                  <p:cNvPr id="132" name="Group 131">
                    <a:extLst>
                      <a:ext uri="{FF2B5EF4-FFF2-40B4-BE49-F238E27FC236}">
                        <a16:creationId xmlns:a16="http://schemas.microsoft.com/office/drawing/2014/main" id="{6FCFD71E-CED1-46D7-94E4-F183EF0F8DFD}"/>
                      </a:ext>
                    </a:extLst>
                  </p:cNvPr>
                  <p:cNvGrpSpPr/>
                  <p:nvPr/>
                </p:nvGrpSpPr>
                <p:grpSpPr>
                  <a:xfrm>
                    <a:off x="2289743" y="3170078"/>
                    <a:ext cx="688127" cy="549291"/>
                    <a:chOff x="3230180" y="1853120"/>
                    <a:chExt cx="688127" cy="549291"/>
                  </a:xfrm>
                </p:grpSpPr>
                <p:sp>
                  <p:nvSpPr>
                    <p:cNvPr id="134" name="Rectangle: Rounded Corners 133">
                      <a:extLst>
                        <a:ext uri="{FF2B5EF4-FFF2-40B4-BE49-F238E27FC236}">
                          <a16:creationId xmlns:a16="http://schemas.microsoft.com/office/drawing/2014/main" id="{5A9D7D72-0261-4855-85D0-9C8A678B7D0E}"/>
                        </a:ext>
                      </a:extLst>
                    </p:cNvPr>
                    <p:cNvSpPr/>
                    <p:nvPr/>
                  </p:nvSpPr>
                  <p:spPr bwMode="auto">
                    <a:xfrm>
                      <a:off x="3230182" y="1853120"/>
                      <a:ext cx="688125" cy="549291"/>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5" name="Freeform: Shape 134">
                      <a:extLst>
                        <a:ext uri="{FF2B5EF4-FFF2-40B4-BE49-F238E27FC236}">
                          <a16:creationId xmlns:a16="http://schemas.microsoft.com/office/drawing/2014/main" id="{40FCB14E-9AA1-4472-8E12-A07A1A49419E}"/>
                        </a:ext>
                      </a:extLst>
                    </p:cNvPr>
                    <p:cNvSpPr/>
                    <p:nvPr/>
                  </p:nvSpPr>
                  <p:spPr>
                    <a:xfrm>
                      <a:off x="3448424" y="1955950"/>
                      <a:ext cx="252919" cy="157114"/>
                    </a:xfrm>
                    <a:custGeom>
                      <a:avLst/>
                      <a:gdLst>
                        <a:gd name="connsiteX0" fmla="*/ 5431 w 289672"/>
                        <a:gd name="connsiteY0" fmla="*/ 0 h 179945"/>
                        <a:gd name="connsiteX1" fmla="*/ 282431 w 289672"/>
                        <a:gd name="connsiteY1" fmla="*/ 0 h 179945"/>
                        <a:gd name="connsiteX2" fmla="*/ 289673 w 289672"/>
                        <a:gd name="connsiteY2" fmla="*/ 5431 h 179945"/>
                        <a:gd name="connsiteX3" fmla="*/ 289673 w 289672"/>
                        <a:gd name="connsiteY3" fmla="*/ 173803 h 179945"/>
                        <a:gd name="connsiteX4" fmla="*/ 284242 w 289672"/>
                        <a:gd name="connsiteY4" fmla="*/ 179235 h 179945"/>
                        <a:gd name="connsiteX5" fmla="*/ 5431 w 289672"/>
                        <a:gd name="connsiteY5" fmla="*/ 179235 h 179945"/>
                        <a:gd name="connsiteX6" fmla="*/ 0 w 289672"/>
                        <a:gd name="connsiteY6" fmla="*/ 175614 h 179945"/>
                        <a:gd name="connsiteX7" fmla="*/ 0 w 289672"/>
                        <a:gd name="connsiteY7" fmla="*/ 5431 h 179945"/>
                        <a:gd name="connsiteX8" fmla="*/ 5431 w 289672"/>
                        <a:gd name="connsiteY8" fmla="*/ 0 h 179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672" h="179945">
                          <a:moveTo>
                            <a:pt x="5431" y="0"/>
                          </a:moveTo>
                          <a:lnTo>
                            <a:pt x="282431" y="0"/>
                          </a:lnTo>
                          <a:cubicBezTo>
                            <a:pt x="287862" y="0"/>
                            <a:pt x="289673" y="1810"/>
                            <a:pt x="289673" y="5431"/>
                          </a:cubicBezTo>
                          <a:lnTo>
                            <a:pt x="289673" y="173803"/>
                          </a:lnTo>
                          <a:cubicBezTo>
                            <a:pt x="289673" y="177424"/>
                            <a:pt x="287862" y="179235"/>
                            <a:pt x="284242" y="179235"/>
                          </a:cubicBezTo>
                          <a:lnTo>
                            <a:pt x="5431" y="179235"/>
                          </a:lnTo>
                          <a:cubicBezTo>
                            <a:pt x="1810" y="181045"/>
                            <a:pt x="0" y="179235"/>
                            <a:pt x="0" y="175614"/>
                          </a:cubicBezTo>
                          <a:lnTo>
                            <a:pt x="0" y="5431"/>
                          </a:lnTo>
                          <a:cubicBezTo>
                            <a:pt x="0" y="1810"/>
                            <a:pt x="1810" y="0"/>
                            <a:pt x="5431" y="0"/>
                          </a:cubicBezTo>
                          <a:close/>
                        </a:path>
                      </a:pathLst>
                    </a:custGeom>
                    <a:solidFill>
                      <a:schemeClr val="accent1"/>
                    </a:solidFill>
                    <a:ln w="17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7" name="TextBox 136">
                      <a:extLst>
                        <a:ext uri="{FF2B5EF4-FFF2-40B4-BE49-F238E27FC236}">
                          <a16:creationId xmlns:a16="http://schemas.microsoft.com/office/drawing/2014/main" id="{6469BB52-28D4-40CC-9A6A-847914E13C5F}"/>
                        </a:ext>
                      </a:extLst>
                    </p:cNvPr>
                    <p:cNvSpPr txBox="1"/>
                    <p:nvPr/>
                  </p:nvSpPr>
                  <p:spPr>
                    <a:xfrm>
                      <a:off x="3230180" y="2269461"/>
                      <a:ext cx="688125" cy="102685"/>
                    </a:xfrm>
                    <a:prstGeom prst="rect">
                      <a:avLst/>
                    </a:prstGeom>
                    <a:noFill/>
                  </p:spPr>
                  <p:txBody>
                    <a:bodyPr wrap="squar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AKS</a:t>
                      </a:r>
                    </a:p>
                  </p:txBody>
                </p:sp>
              </p:grpSp>
              <p:pic>
                <p:nvPicPr>
                  <p:cNvPr id="133" name="Graphic 132">
                    <a:extLst>
                      <a:ext uri="{FF2B5EF4-FFF2-40B4-BE49-F238E27FC236}">
                        <a16:creationId xmlns:a16="http://schemas.microsoft.com/office/drawing/2014/main" id="{207E2BA1-D629-45FA-ADFF-7E0E40060CB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00939" y="3261372"/>
                    <a:ext cx="265734" cy="236208"/>
                  </a:xfrm>
                  <a:prstGeom prst="rect">
                    <a:avLst/>
                  </a:prstGeom>
                </p:spPr>
              </p:pic>
            </p:grpSp>
            <p:grpSp>
              <p:nvGrpSpPr>
                <p:cNvPr id="125" name="Group 124">
                  <a:extLst>
                    <a:ext uri="{FF2B5EF4-FFF2-40B4-BE49-F238E27FC236}">
                      <a16:creationId xmlns:a16="http://schemas.microsoft.com/office/drawing/2014/main" id="{FE3D9A8D-E352-403E-85CA-A7E717A4067E}"/>
                    </a:ext>
                  </a:extLst>
                </p:cNvPr>
                <p:cNvGrpSpPr/>
                <p:nvPr/>
              </p:nvGrpSpPr>
              <p:grpSpPr>
                <a:xfrm>
                  <a:off x="1969454" y="4049129"/>
                  <a:ext cx="1031252" cy="823190"/>
                  <a:chOff x="2289744" y="4074318"/>
                  <a:chExt cx="688125" cy="549291"/>
                </a:xfrm>
              </p:grpSpPr>
              <p:sp>
                <p:nvSpPr>
                  <p:cNvPr id="126" name="Rectangle: Rounded Corners 125">
                    <a:extLst>
                      <a:ext uri="{FF2B5EF4-FFF2-40B4-BE49-F238E27FC236}">
                        <a16:creationId xmlns:a16="http://schemas.microsoft.com/office/drawing/2014/main" id="{5F0A9BD6-0E68-4DB1-A0CA-D16781C33C09}"/>
                      </a:ext>
                    </a:extLst>
                  </p:cNvPr>
                  <p:cNvSpPr/>
                  <p:nvPr/>
                </p:nvSpPr>
                <p:spPr bwMode="auto">
                  <a:xfrm>
                    <a:off x="2289744" y="4074318"/>
                    <a:ext cx="688125" cy="549291"/>
                  </a:xfrm>
                  <a:prstGeom prst="roundRect">
                    <a:avLst>
                      <a:gd name="adj" fmla="val 0"/>
                    </a:avLst>
                  </a:prstGeom>
                  <a:solidFill>
                    <a:schemeClr val="bg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7" name="TextBox 126">
                    <a:extLst>
                      <a:ext uri="{FF2B5EF4-FFF2-40B4-BE49-F238E27FC236}">
                        <a16:creationId xmlns:a16="http://schemas.microsoft.com/office/drawing/2014/main" id="{F64E2131-BC84-43E2-957C-AFABDACA54C6}"/>
                      </a:ext>
                    </a:extLst>
                  </p:cNvPr>
                  <p:cNvSpPr txBox="1"/>
                  <p:nvPr/>
                </p:nvSpPr>
                <p:spPr>
                  <a:xfrm>
                    <a:off x="2289744" y="4490659"/>
                    <a:ext cx="688125" cy="102685"/>
                  </a:xfrm>
                  <a:prstGeom prst="rect">
                    <a:avLst/>
                  </a:prstGeom>
                  <a:noFill/>
                  <a:ln>
                    <a:noFill/>
                  </a:ln>
                </p:spPr>
                <p:txBody>
                  <a:bodyPr wrap="squar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Semibold"/>
                        <a:ea typeface="+mn-ea"/>
                        <a:cs typeface="+mn-cs"/>
                      </a:rPr>
                      <a:t>App Service</a:t>
                    </a:r>
                  </a:p>
                </p:txBody>
              </p:sp>
              <p:pic>
                <p:nvPicPr>
                  <p:cNvPr id="129" name="Graphic 128">
                    <a:extLst>
                      <a:ext uri="{FF2B5EF4-FFF2-40B4-BE49-F238E27FC236}">
                        <a16:creationId xmlns:a16="http://schemas.microsoft.com/office/drawing/2014/main" id="{557209BC-DA89-4A95-8F77-A6304E376EE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10166" y="4151119"/>
                    <a:ext cx="247280" cy="247280"/>
                  </a:xfrm>
                  <a:prstGeom prst="rect">
                    <a:avLst/>
                  </a:prstGeom>
                </p:spPr>
              </p:pic>
            </p:grpSp>
          </p:grpSp>
          <p:grpSp>
            <p:nvGrpSpPr>
              <p:cNvPr id="171" name="Group 170">
                <a:extLst>
                  <a:ext uri="{FF2B5EF4-FFF2-40B4-BE49-F238E27FC236}">
                    <a16:creationId xmlns:a16="http://schemas.microsoft.com/office/drawing/2014/main" id="{6904A975-341B-4A54-80B7-8800FE1213DA}"/>
                  </a:ext>
                </a:extLst>
              </p:cNvPr>
              <p:cNvGrpSpPr/>
              <p:nvPr/>
            </p:nvGrpSpPr>
            <p:grpSpPr>
              <a:xfrm flipH="1">
                <a:off x="9001130" y="2824769"/>
                <a:ext cx="984406" cy="1797142"/>
                <a:chOff x="10292614" y="2824769"/>
                <a:chExt cx="971941" cy="1797142"/>
              </a:xfrm>
            </p:grpSpPr>
            <p:cxnSp>
              <p:nvCxnSpPr>
                <p:cNvPr id="172" name="Straight Arrow Connector 171">
                  <a:extLst>
                    <a:ext uri="{FF2B5EF4-FFF2-40B4-BE49-F238E27FC236}">
                      <a16:creationId xmlns:a16="http://schemas.microsoft.com/office/drawing/2014/main" id="{ADBB0168-25E8-4574-84DC-97F165BB3F07}"/>
                    </a:ext>
                  </a:extLst>
                </p:cNvPr>
                <p:cNvCxnSpPr>
                  <a:cxnSpLocks/>
                </p:cNvCxnSpPr>
                <p:nvPr/>
              </p:nvCxnSpPr>
              <p:spPr>
                <a:xfrm>
                  <a:off x="10292614" y="3716618"/>
                  <a:ext cx="971941" cy="4045"/>
                </a:xfrm>
                <a:prstGeom prst="straightConnector1">
                  <a:avLst/>
                </a:prstGeom>
                <a:ln w="12700">
                  <a:solidFill>
                    <a:srgbClr val="0078D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F4DF130B-6086-4346-80F9-31AB4641C50B}"/>
                    </a:ext>
                  </a:extLst>
                </p:cNvPr>
                <p:cNvCxnSpPr>
                  <a:cxnSpLocks/>
                </p:cNvCxnSpPr>
                <p:nvPr/>
              </p:nvCxnSpPr>
              <p:spPr>
                <a:xfrm rot="10800000" flipH="1" flipV="1">
                  <a:off x="10325453" y="2824769"/>
                  <a:ext cx="909363" cy="786258"/>
                </a:xfrm>
                <a:prstGeom prst="bentConnector3">
                  <a:avLst>
                    <a:gd name="adj1" fmla="val 50000"/>
                  </a:avLst>
                </a:prstGeom>
                <a:ln w="12700">
                  <a:solidFill>
                    <a:srgbClr val="0078D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4" name="Connector: Elbow 173">
                  <a:extLst>
                    <a:ext uri="{FF2B5EF4-FFF2-40B4-BE49-F238E27FC236}">
                      <a16:creationId xmlns:a16="http://schemas.microsoft.com/office/drawing/2014/main" id="{41B4EF9B-EA26-4DA5-86E3-A77037A45568}"/>
                    </a:ext>
                  </a:extLst>
                </p:cNvPr>
                <p:cNvCxnSpPr>
                  <a:cxnSpLocks/>
                  <a:stCxn id="126" idx="1"/>
                </p:cNvCxnSpPr>
                <p:nvPr/>
              </p:nvCxnSpPr>
              <p:spPr>
                <a:xfrm rot="10800000" flipH="1">
                  <a:off x="10330575" y="3832778"/>
                  <a:ext cx="893395" cy="789133"/>
                </a:xfrm>
                <a:prstGeom prst="bentConnector3">
                  <a:avLst>
                    <a:gd name="adj1" fmla="val 50000"/>
                  </a:avLst>
                </a:prstGeom>
                <a:ln w="12700">
                  <a:solidFill>
                    <a:srgbClr val="0078D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sp>
          <p:nvSpPr>
            <p:cNvPr id="157" name="Freeform: Shape 156">
              <a:extLst>
                <a:ext uri="{FF2B5EF4-FFF2-40B4-BE49-F238E27FC236}">
                  <a16:creationId xmlns:a16="http://schemas.microsoft.com/office/drawing/2014/main" id="{52617562-E566-458F-BD45-C6496CC7D3EB}"/>
                </a:ext>
              </a:extLst>
            </p:cNvPr>
            <p:cNvSpPr/>
            <p:nvPr/>
          </p:nvSpPr>
          <p:spPr>
            <a:xfrm>
              <a:off x="7082788" y="1271842"/>
              <a:ext cx="4461894" cy="3454430"/>
            </a:xfrm>
            <a:custGeom>
              <a:avLst/>
              <a:gdLst>
                <a:gd name="connsiteX0" fmla="*/ 0 w 4461894"/>
                <a:gd name="connsiteY0" fmla="*/ 881033 h 3497185"/>
                <a:gd name="connsiteX1" fmla="*/ 2462315 w 4461894"/>
                <a:gd name="connsiteY1" fmla="*/ 881033 h 3497185"/>
                <a:gd name="connsiteX2" fmla="*/ 2462315 w 4461894"/>
                <a:gd name="connsiteY2" fmla="*/ 881034 h 3497185"/>
                <a:gd name="connsiteX3" fmla="*/ 2677368 w 4461894"/>
                <a:gd name="connsiteY3" fmla="*/ 881034 h 3497185"/>
                <a:gd name="connsiteX4" fmla="*/ 2677368 w 4461894"/>
                <a:gd name="connsiteY4" fmla="*/ 3497185 h 3497185"/>
                <a:gd name="connsiteX5" fmla="*/ 2462315 w 4461894"/>
                <a:gd name="connsiteY5" fmla="*/ 3497185 h 3497185"/>
                <a:gd name="connsiteX6" fmla="*/ 2299668 w 4461894"/>
                <a:gd name="connsiteY6" fmla="*/ 3497185 h 3497185"/>
                <a:gd name="connsiteX7" fmla="*/ 0 w 4461894"/>
                <a:gd name="connsiteY7" fmla="*/ 3497185 h 3497185"/>
                <a:gd name="connsiteX8" fmla="*/ 2679371 w 4461894"/>
                <a:gd name="connsiteY8" fmla="*/ 0 h 3497185"/>
                <a:gd name="connsiteX9" fmla="*/ 4461894 w 4461894"/>
                <a:gd name="connsiteY9" fmla="*/ 0 h 3497185"/>
                <a:gd name="connsiteX10" fmla="*/ 4461894 w 4461894"/>
                <a:gd name="connsiteY10" fmla="*/ 3497185 h 3497185"/>
                <a:gd name="connsiteX11" fmla="*/ 2679371 w 4461894"/>
                <a:gd name="connsiteY11" fmla="*/ 3497185 h 3497185"/>
                <a:gd name="connsiteX0" fmla="*/ 0 w 4461894"/>
                <a:gd name="connsiteY0" fmla="*/ 881033 h 3497185"/>
                <a:gd name="connsiteX1" fmla="*/ 2462315 w 4461894"/>
                <a:gd name="connsiteY1" fmla="*/ 881033 h 3497185"/>
                <a:gd name="connsiteX2" fmla="*/ 2462315 w 4461894"/>
                <a:gd name="connsiteY2" fmla="*/ 881034 h 3497185"/>
                <a:gd name="connsiteX3" fmla="*/ 2677368 w 4461894"/>
                <a:gd name="connsiteY3" fmla="*/ 881034 h 3497185"/>
                <a:gd name="connsiteX4" fmla="*/ 2677368 w 4461894"/>
                <a:gd name="connsiteY4" fmla="*/ 3497185 h 3497185"/>
                <a:gd name="connsiteX5" fmla="*/ 2462315 w 4461894"/>
                <a:gd name="connsiteY5" fmla="*/ 3497185 h 3497185"/>
                <a:gd name="connsiteX6" fmla="*/ 2299668 w 4461894"/>
                <a:gd name="connsiteY6" fmla="*/ 3497185 h 3497185"/>
                <a:gd name="connsiteX7" fmla="*/ 0 w 4461894"/>
                <a:gd name="connsiteY7" fmla="*/ 3497185 h 3497185"/>
                <a:gd name="connsiteX8" fmla="*/ 0 w 4461894"/>
                <a:gd name="connsiteY8" fmla="*/ 881033 h 3497185"/>
                <a:gd name="connsiteX9" fmla="*/ 2692623 w 4461894"/>
                <a:gd name="connsiteY9" fmla="*/ 268323 h 3497185"/>
                <a:gd name="connsiteX10" fmla="*/ 4461894 w 4461894"/>
                <a:gd name="connsiteY10" fmla="*/ 0 h 3497185"/>
                <a:gd name="connsiteX11" fmla="*/ 4461894 w 4461894"/>
                <a:gd name="connsiteY11" fmla="*/ 3497185 h 3497185"/>
                <a:gd name="connsiteX12" fmla="*/ 2679371 w 4461894"/>
                <a:gd name="connsiteY12" fmla="*/ 3497185 h 3497185"/>
                <a:gd name="connsiteX13" fmla="*/ 2692623 w 4461894"/>
                <a:gd name="connsiteY13" fmla="*/ 268323 h 3497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1894" h="3497185">
                  <a:moveTo>
                    <a:pt x="0" y="881033"/>
                  </a:moveTo>
                  <a:lnTo>
                    <a:pt x="2462315" y="881033"/>
                  </a:lnTo>
                  <a:lnTo>
                    <a:pt x="2462315" y="881034"/>
                  </a:lnTo>
                  <a:lnTo>
                    <a:pt x="2677368" y="881034"/>
                  </a:lnTo>
                  <a:lnTo>
                    <a:pt x="2677368" y="3497185"/>
                  </a:lnTo>
                  <a:lnTo>
                    <a:pt x="2462315" y="3497185"/>
                  </a:lnTo>
                  <a:lnTo>
                    <a:pt x="2299668" y="3497185"/>
                  </a:lnTo>
                  <a:lnTo>
                    <a:pt x="0" y="3497185"/>
                  </a:lnTo>
                  <a:lnTo>
                    <a:pt x="0" y="881033"/>
                  </a:lnTo>
                  <a:close/>
                  <a:moveTo>
                    <a:pt x="2692623" y="268323"/>
                  </a:moveTo>
                  <a:lnTo>
                    <a:pt x="4461894" y="0"/>
                  </a:lnTo>
                  <a:lnTo>
                    <a:pt x="4461894" y="3497185"/>
                  </a:lnTo>
                  <a:lnTo>
                    <a:pt x="2679371" y="3497185"/>
                  </a:lnTo>
                  <a:cubicBezTo>
                    <a:pt x="2679371" y="2331457"/>
                    <a:pt x="2692623" y="1434051"/>
                    <a:pt x="2692623" y="268323"/>
                  </a:cubicBezTo>
                  <a:close/>
                </a:path>
              </a:pathLst>
            </a:cu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Arrow: Down 50">
              <a:extLst>
                <a:ext uri="{FF2B5EF4-FFF2-40B4-BE49-F238E27FC236}">
                  <a16:creationId xmlns:a16="http://schemas.microsoft.com/office/drawing/2014/main" id="{3979D75E-7DFD-42DB-85A8-99FA1738F2F9}"/>
                </a:ext>
              </a:extLst>
            </p:cNvPr>
            <p:cNvSpPr/>
            <p:nvPr/>
          </p:nvSpPr>
          <p:spPr>
            <a:xfrm rot="16200000">
              <a:off x="6872103" y="2566766"/>
              <a:ext cx="343591" cy="561438"/>
            </a:xfrm>
            <a:prstGeom prst="downArrow">
              <a:avLst/>
            </a:prstGeom>
            <a:solidFill>
              <a:srgbClr val="0078D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Freeform: Shape 159">
              <a:extLst>
                <a:ext uri="{FF2B5EF4-FFF2-40B4-BE49-F238E27FC236}">
                  <a16:creationId xmlns:a16="http://schemas.microsoft.com/office/drawing/2014/main" id="{2BD61DD9-EDD7-4BF8-BF2B-4ECABA27E50F}"/>
                </a:ext>
              </a:extLst>
            </p:cNvPr>
            <p:cNvSpPr/>
            <p:nvPr/>
          </p:nvSpPr>
          <p:spPr>
            <a:xfrm>
              <a:off x="7051430" y="1475709"/>
              <a:ext cx="2574356" cy="659556"/>
            </a:xfrm>
            <a:custGeom>
              <a:avLst/>
              <a:gdLst>
                <a:gd name="connsiteX0" fmla="*/ 0 w 2574356"/>
                <a:gd name="connsiteY0" fmla="*/ 0 h 659556"/>
                <a:gd name="connsiteX1" fmla="*/ 139766 w 2574356"/>
                <a:gd name="connsiteY1" fmla="*/ 0 h 659556"/>
                <a:gd name="connsiteX2" fmla="*/ 139766 w 2574356"/>
                <a:gd name="connsiteY2" fmla="*/ 48952 h 659556"/>
                <a:gd name="connsiteX3" fmla="*/ 2434590 w 2574356"/>
                <a:gd name="connsiteY3" fmla="*/ 48952 h 659556"/>
                <a:gd name="connsiteX4" fmla="*/ 2434590 w 2574356"/>
                <a:gd name="connsiteY4" fmla="*/ 20956 h 659556"/>
                <a:gd name="connsiteX5" fmla="*/ 2574356 w 2574356"/>
                <a:gd name="connsiteY5" fmla="*/ 20956 h 659556"/>
                <a:gd name="connsiteX6" fmla="*/ 2574356 w 2574356"/>
                <a:gd name="connsiteY6" fmla="*/ 659556 h 659556"/>
                <a:gd name="connsiteX7" fmla="*/ 2434590 w 2574356"/>
                <a:gd name="connsiteY7" fmla="*/ 659556 h 659556"/>
                <a:gd name="connsiteX8" fmla="*/ 2434590 w 2574356"/>
                <a:gd name="connsiteY8" fmla="*/ 226295 h 659556"/>
                <a:gd name="connsiteX9" fmla="*/ 139766 w 2574356"/>
                <a:gd name="connsiteY9" fmla="*/ 226295 h 659556"/>
                <a:gd name="connsiteX10" fmla="*/ 139766 w 2574356"/>
                <a:gd name="connsiteY10" fmla="*/ 659555 h 659556"/>
                <a:gd name="connsiteX11" fmla="*/ 0 w 2574356"/>
                <a:gd name="connsiteY11" fmla="*/ 659555 h 659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356" h="659556">
                  <a:moveTo>
                    <a:pt x="0" y="0"/>
                  </a:moveTo>
                  <a:lnTo>
                    <a:pt x="139766" y="0"/>
                  </a:lnTo>
                  <a:lnTo>
                    <a:pt x="139766" y="48952"/>
                  </a:lnTo>
                  <a:lnTo>
                    <a:pt x="2434590" y="48952"/>
                  </a:lnTo>
                  <a:lnTo>
                    <a:pt x="2434590" y="20956"/>
                  </a:lnTo>
                  <a:lnTo>
                    <a:pt x="2574356" y="20956"/>
                  </a:lnTo>
                  <a:lnTo>
                    <a:pt x="2574356" y="659556"/>
                  </a:lnTo>
                  <a:lnTo>
                    <a:pt x="2434590" y="659556"/>
                  </a:lnTo>
                  <a:lnTo>
                    <a:pt x="2434590" y="226295"/>
                  </a:lnTo>
                  <a:lnTo>
                    <a:pt x="139766" y="226295"/>
                  </a:lnTo>
                  <a:lnTo>
                    <a:pt x="139766" y="659555"/>
                  </a:lnTo>
                  <a:lnTo>
                    <a:pt x="0" y="659555"/>
                  </a:lnTo>
                  <a:close/>
                </a:path>
              </a:pathLst>
            </a:cu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437C5A35-159F-E544-AF7B-86B8DEBDD1C0}"/>
                </a:ext>
              </a:extLst>
            </p:cNvPr>
            <p:cNvSpPr/>
            <p:nvPr/>
          </p:nvSpPr>
          <p:spPr bwMode="auto">
            <a:xfrm>
              <a:off x="7411491" y="2520950"/>
              <a:ext cx="2019860" cy="5741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600" b="0" i="0" u="none" strike="noStrike" kern="1200" cap="none" spc="0" normalizeH="0" baseline="0" noProof="0">
                  <a:ln>
                    <a:noFill/>
                  </a:ln>
                  <a:solidFill>
                    <a:srgbClr val="000000"/>
                  </a:solidFill>
                  <a:effectLst/>
                  <a:uLnTx/>
                  <a:uFillTx/>
                  <a:latin typeface="Segoe UI Semibold"/>
                  <a:ea typeface="+mn-ea"/>
                  <a:cs typeface="+mn-cs"/>
                </a:rPr>
              </a:br>
              <a:r>
                <a:rPr kumimoji="0" lang="en-US" sz="1600" b="0" i="0" u="none" strike="noStrike" kern="1200" cap="none" spc="0" normalizeH="0" baseline="0" noProof="0">
                  <a:ln>
                    <a:noFill/>
                  </a:ln>
                  <a:solidFill>
                    <a:srgbClr val="0078D4"/>
                  </a:solidFill>
                  <a:effectLst/>
                  <a:uLnTx/>
                  <a:uFillTx/>
                  <a:latin typeface="Segoe UI Semibold"/>
                  <a:ea typeface="+mn-ea"/>
                  <a:cs typeface="+mn-cs"/>
                </a:rPr>
                <a:t>PostgreSQL</a:t>
              </a:r>
            </a:p>
          </p:txBody>
        </p:sp>
        <p:pic>
          <p:nvPicPr>
            <p:cNvPr id="147" name="Graphic 146">
              <a:extLst>
                <a:ext uri="{FF2B5EF4-FFF2-40B4-BE49-F238E27FC236}">
                  <a16:creationId xmlns:a16="http://schemas.microsoft.com/office/drawing/2014/main" id="{A0FAD3EE-EDAF-5C47-ABBE-AEF8F5C76C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5832" y="2503794"/>
              <a:ext cx="777240" cy="777240"/>
            </a:xfrm>
            <a:prstGeom prst="rect">
              <a:avLst/>
            </a:prstGeom>
          </p:spPr>
        </p:pic>
        <p:sp>
          <p:nvSpPr>
            <p:cNvPr id="148" name="Rectangle 147">
              <a:extLst>
                <a:ext uri="{FF2B5EF4-FFF2-40B4-BE49-F238E27FC236}">
                  <a16:creationId xmlns:a16="http://schemas.microsoft.com/office/drawing/2014/main" id="{45B7C1F2-750A-7F49-9086-8405AE2A1BA1}"/>
                </a:ext>
              </a:extLst>
            </p:cNvPr>
            <p:cNvSpPr/>
            <p:nvPr/>
          </p:nvSpPr>
          <p:spPr bwMode="auto">
            <a:xfrm>
              <a:off x="8451488" y="5125171"/>
              <a:ext cx="1485368" cy="2610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0" rIns="18288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WAL archival</a:t>
              </a:r>
            </a:p>
          </p:txBody>
        </p:sp>
        <p:sp>
          <p:nvSpPr>
            <p:cNvPr id="151" name="Rectangle 150">
              <a:extLst>
                <a:ext uri="{FF2B5EF4-FFF2-40B4-BE49-F238E27FC236}">
                  <a16:creationId xmlns:a16="http://schemas.microsoft.com/office/drawing/2014/main" id="{D10FBD69-8CDB-AA4E-B7E6-22839A972988}"/>
                </a:ext>
              </a:extLst>
            </p:cNvPr>
            <p:cNvSpPr/>
            <p:nvPr/>
          </p:nvSpPr>
          <p:spPr bwMode="auto">
            <a:xfrm>
              <a:off x="2544204" y="4984666"/>
              <a:ext cx="1154052" cy="2610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0" rIns="18288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Daily data</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backups</a:t>
              </a:r>
            </a:p>
          </p:txBody>
        </p:sp>
        <p:sp>
          <p:nvSpPr>
            <p:cNvPr id="180" name="Graphic 137">
              <a:extLst>
                <a:ext uri="{FF2B5EF4-FFF2-40B4-BE49-F238E27FC236}">
                  <a16:creationId xmlns:a16="http://schemas.microsoft.com/office/drawing/2014/main" id="{05326823-D72E-4BBB-A6F2-CABE36580FB1}"/>
                </a:ext>
              </a:extLst>
            </p:cNvPr>
            <p:cNvSpPr/>
            <p:nvPr/>
          </p:nvSpPr>
          <p:spPr>
            <a:xfrm>
              <a:off x="7274446" y="3582934"/>
              <a:ext cx="2143035" cy="831033"/>
            </a:xfrm>
            <a:custGeom>
              <a:avLst/>
              <a:gdLst>
                <a:gd name="connsiteX0" fmla="*/ 0 w 4899660"/>
                <a:gd name="connsiteY0" fmla="*/ 0 h 985837"/>
                <a:gd name="connsiteX1" fmla="*/ 4899660 w 4899660"/>
                <a:gd name="connsiteY1" fmla="*/ 0 h 985837"/>
                <a:gd name="connsiteX2" fmla="*/ 4899660 w 4899660"/>
                <a:gd name="connsiteY2" fmla="*/ 985838 h 985837"/>
                <a:gd name="connsiteX3" fmla="*/ 0 w 4899660"/>
                <a:gd name="connsiteY3" fmla="*/ 985838 h 985837"/>
              </a:gdLst>
              <a:ahLst/>
              <a:cxnLst>
                <a:cxn ang="0">
                  <a:pos x="connsiteX0" y="connsiteY0"/>
                </a:cxn>
                <a:cxn ang="0">
                  <a:pos x="connsiteX1" y="connsiteY1"/>
                </a:cxn>
                <a:cxn ang="0">
                  <a:pos x="connsiteX2" y="connsiteY2"/>
                </a:cxn>
                <a:cxn ang="0">
                  <a:pos x="connsiteX3" y="connsiteY3"/>
                </a:cxn>
              </a:cxnLst>
              <a:rect l="l" t="t" r="r" b="b"/>
              <a:pathLst>
                <a:path w="4899660" h="985837">
                  <a:moveTo>
                    <a:pt x="0" y="0"/>
                  </a:moveTo>
                  <a:lnTo>
                    <a:pt x="4899660" y="0"/>
                  </a:lnTo>
                  <a:lnTo>
                    <a:pt x="4899660" y="985838"/>
                  </a:lnTo>
                  <a:lnTo>
                    <a:pt x="0" y="985838"/>
                  </a:lnTo>
                  <a:close/>
                </a:path>
              </a:pathLst>
            </a:custGeom>
            <a:solidFill>
              <a:schemeClr val="bg1"/>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181" name="Rectangle 180">
              <a:extLst>
                <a:ext uri="{FF2B5EF4-FFF2-40B4-BE49-F238E27FC236}">
                  <a16:creationId xmlns:a16="http://schemas.microsoft.com/office/drawing/2014/main" id="{0E976847-D290-43F5-852A-C5DE1D8AE9CA}"/>
                </a:ext>
              </a:extLst>
            </p:cNvPr>
            <p:cNvSpPr/>
            <p:nvPr/>
          </p:nvSpPr>
          <p:spPr bwMode="auto">
            <a:xfrm>
              <a:off x="7274682" y="3580050"/>
              <a:ext cx="2496998" cy="3297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18288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Premium Storage</a:t>
              </a:r>
            </a:p>
          </p:txBody>
        </p:sp>
        <p:sp>
          <p:nvSpPr>
            <p:cNvPr id="182" name="Rectangle 181">
              <a:extLst>
                <a:ext uri="{FF2B5EF4-FFF2-40B4-BE49-F238E27FC236}">
                  <a16:creationId xmlns:a16="http://schemas.microsoft.com/office/drawing/2014/main" id="{05741847-B139-48A9-AA91-5A0678F04DD0}"/>
                </a:ext>
              </a:extLst>
            </p:cNvPr>
            <p:cNvSpPr/>
            <p:nvPr/>
          </p:nvSpPr>
          <p:spPr bwMode="auto">
            <a:xfrm>
              <a:off x="8798026" y="4048087"/>
              <a:ext cx="962536" cy="2163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Semibold"/>
                  <a:ea typeface="+mn-ea"/>
                  <a:cs typeface="+mn-cs"/>
                </a:rPr>
                <a:t>Data, Logs</a:t>
              </a:r>
            </a:p>
          </p:txBody>
        </p:sp>
        <p:grpSp>
          <p:nvGrpSpPr>
            <p:cNvPr id="183" name="Group 182">
              <a:extLst>
                <a:ext uri="{FF2B5EF4-FFF2-40B4-BE49-F238E27FC236}">
                  <a16:creationId xmlns:a16="http://schemas.microsoft.com/office/drawing/2014/main" id="{E54B6974-DA7B-4558-9006-9ACE9EE6A72B}"/>
                </a:ext>
              </a:extLst>
            </p:cNvPr>
            <p:cNvGrpSpPr/>
            <p:nvPr/>
          </p:nvGrpSpPr>
          <p:grpSpPr>
            <a:xfrm>
              <a:off x="8285688" y="3897474"/>
              <a:ext cx="440161" cy="387626"/>
              <a:chOff x="4775329" y="4523957"/>
              <a:chExt cx="463266" cy="407973"/>
            </a:xfrm>
            <a:solidFill>
              <a:schemeClr val="accent1"/>
            </a:solidFill>
          </p:grpSpPr>
          <p:grpSp>
            <p:nvGrpSpPr>
              <p:cNvPr id="184" name="Graphic 3">
                <a:extLst>
                  <a:ext uri="{FF2B5EF4-FFF2-40B4-BE49-F238E27FC236}">
                    <a16:creationId xmlns:a16="http://schemas.microsoft.com/office/drawing/2014/main" id="{0F032F96-C3B8-46C5-A752-F3C56945A842}"/>
                  </a:ext>
                </a:extLst>
              </p:cNvPr>
              <p:cNvGrpSpPr/>
              <p:nvPr/>
            </p:nvGrpSpPr>
            <p:grpSpPr>
              <a:xfrm>
                <a:off x="4775329" y="4523957"/>
                <a:ext cx="244527" cy="350609"/>
                <a:chOff x="6796635" y="1977497"/>
                <a:chExt cx="546516" cy="783607"/>
              </a:xfrm>
              <a:grpFill/>
            </p:grpSpPr>
            <p:sp>
              <p:nvSpPr>
                <p:cNvPr id="189" name="Freeform: Shape 188">
                  <a:extLst>
                    <a:ext uri="{FF2B5EF4-FFF2-40B4-BE49-F238E27FC236}">
                      <a16:creationId xmlns:a16="http://schemas.microsoft.com/office/drawing/2014/main" id="{9F682CB9-DE2C-4437-8FE4-BED764B39DC1}"/>
                    </a:ext>
                  </a:extLst>
                </p:cNvPr>
                <p:cNvSpPr/>
                <p:nvPr/>
              </p:nvSpPr>
              <p:spPr>
                <a:xfrm>
                  <a:off x="6796635" y="2419127"/>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5F2321E9-F5CD-4245-B09F-6A763219997C}"/>
                    </a:ext>
                  </a:extLst>
                </p:cNvPr>
                <p:cNvSpPr/>
                <p:nvPr/>
              </p:nvSpPr>
              <p:spPr>
                <a:xfrm>
                  <a:off x="6796635" y="2201727"/>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1" name="Freeform: Shape 190">
                  <a:extLst>
                    <a:ext uri="{FF2B5EF4-FFF2-40B4-BE49-F238E27FC236}">
                      <a16:creationId xmlns:a16="http://schemas.microsoft.com/office/drawing/2014/main" id="{0EC4F257-F2B7-475E-8EE4-51F8BAC673BD}"/>
                    </a:ext>
                  </a:extLst>
                </p:cNvPr>
                <p:cNvSpPr/>
                <p:nvPr/>
              </p:nvSpPr>
              <p:spPr>
                <a:xfrm>
                  <a:off x="6796635" y="1977497"/>
                  <a:ext cx="548123" cy="343983"/>
                </a:xfrm>
                <a:custGeom>
                  <a:avLst/>
                  <a:gdLst>
                    <a:gd name="connsiteX0" fmla="*/ 271651 w 548123"/>
                    <a:gd name="connsiteY0" fmla="*/ 0 h 343983"/>
                    <a:gd name="connsiteX1" fmla="*/ 271651 w 548123"/>
                    <a:gd name="connsiteY1" fmla="*/ 0 h 343983"/>
                    <a:gd name="connsiteX2" fmla="*/ 0 w 548123"/>
                    <a:gd name="connsiteY2" fmla="*/ 113322 h 343983"/>
                    <a:gd name="connsiteX3" fmla="*/ 0 w 548123"/>
                    <a:gd name="connsiteY3" fmla="*/ 237493 h 343983"/>
                    <a:gd name="connsiteX4" fmla="*/ 267230 w 548123"/>
                    <a:gd name="connsiteY4" fmla="*/ 343983 h 343983"/>
                    <a:gd name="connsiteX5" fmla="*/ 548123 w 548123"/>
                    <a:gd name="connsiteY5" fmla="*/ 237493 h 343983"/>
                    <a:gd name="connsiteX6" fmla="*/ 548123 w 548123"/>
                    <a:gd name="connsiteY6" fmla="*/ 108901 h 343983"/>
                    <a:gd name="connsiteX7" fmla="*/ 271651 w 548123"/>
                    <a:gd name="connsiteY7" fmla="*/ 0 h 343983"/>
                    <a:gd name="connsiteX8" fmla="*/ 267230 w 548123"/>
                    <a:gd name="connsiteY8" fmla="*/ 158731 h 343983"/>
                    <a:gd name="connsiteX9" fmla="*/ 267230 w 548123"/>
                    <a:gd name="connsiteY9" fmla="*/ 158731 h 343983"/>
                    <a:gd name="connsiteX10" fmla="*/ 71529 w 548123"/>
                    <a:gd name="connsiteY10" fmla="*/ 101668 h 343983"/>
                    <a:gd name="connsiteX11" fmla="*/ 267230 w 548123"/>
                    <a:gd name="connsiteY11" fmla="*/ 40989 h 343983"/>
                    <a:gd name="connsiteX12" fmla="*/ 479005 w 548123"/>
                    <a:gd name="connsiteY12" fmla="*/ 100061 h 343983"/>
                    <a:gd name="connsiteX13" fmla="*/ 267230 w 548123"/>
                    <a:gd name="connsiteY13" fmla="*/ 158731 h 343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983">
                      <a:moveTo>
                        <a:pt x="271651" y="0"/>
                      </a:moveTo>
                      <a:lnTo>
                        <a:pt x="271651" y="0"/>
                      </a:lnTo>
                      <a:cubicBezTo>
                        <a:pt x="108500" y="0"/>
                        <a:pt x="0" y="56661"/>
                        <a:pt x="0" y="113322"/>
                      </a:cubicBezTo>
                      <a:lnTo>
                        <a:pt x="0" y="237493"/>
                      </a:lnTo>
                      <a:cubicBezTo>
                        <a:pt x="2009" y="294154"/>
                        <a:pt x="106088" y="343983"/>
                        <a:pt x="267230" y="343983"/>
                      </a:cubicBezTo>
                      <a:cubicBezTo>
                        <a:pt x="423550" y="343983"/>
                        <a:pt x="539283" y="291743"/>
                        <a:pt x="548123" y="237493"/>
                      </a:cubicBezTo>
                      <a:lnTo>
                        <a:pt x="548123" y="108901"/>
                      </a:lnTo>
                      <a:cubicBezTo>
                        <a:pt x="548123" y="52240"/>
                        <a:pt x="435605" y="0"/>
                        <a:pt x="271651" y="0"/>
                      </a:cubicBezTo>
                      <a:close/>
                      <a:moveTo>
                        <a:pt x="267230" y="158731"/>
                      </a:moveTo>
                      <a:lnTo>
                        <a:pt x="267230" y="158731"/>
                      </a:lnTo>
                      <a:cubicBezTo>
                        <a:pt x="151899" y="158329"/>
                        <a:pt x="71529" y="133414"/>
                        <a:pt x="71529" y="101668"/>
                      </a:cubicBezTo>
                      <a:cubicBezTo>
                        <a:pt x="71529" y="67913"/>
                        <a:pt x="149488" y="40989"/>
                        <a:pt x="267230" y="40989"/>
                      </a:cubicBezTo>
                      <a:cubicBezTo>
                        <a:pt x="384972" y="40989"/>
                        <a:pt x="479005" y="65903"/>
                        <a:pt x="479005" y="100061"/>
                      </a:cubicBezTo>
                      <a:cubicBezTo>
                        <a:pt x="479005" y="131405"/>
                        <a:pt x="384570" y="158731"/>
                        <a:pt x="267230" y="1587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5" name="Graphic 3">
                <a:extLst>
                  <a:ext uri="{FF2B5EF4-FFF2-40B4-BE49-F238E27FC236}">
                    <a16:creationId xmlns:a16="http://schemas.microsoft.com/office/drawing/2014/main" id="{7A2CDD0B-A681-451C-BE70-AAE7CA81A357}"/>
                  </a:ext>
                </a:extLst>
              </p:cNvPr>
              <p:cNvGrpSpPr/>
              <p:nvPr/>
            </p:nvGrpSpPr>
            <p:grpSpPr>
              <a:xfrm>
                <a:off x="4993349" y="4580602"/>
                <a:ext cx="245246" cy="351328"/>
                <a:chOff x="6796635" y="1977497"/>
                <a:chExt cx="548123" cy="785213"/>
              </a:xfrm>
              <a:grpFill/>
            </p:grpSpPr>
            <p:sp>
              <p:nvSpPr>
                <p:cNvPr id="186" name="Freeform: Shape 185">
                  <a:extLst>
                    <a:ext uri="{FF2B5EF4-FFF2-40B4-BE49-F238E27FC236}">
                      <a16:creationId xmlns:a16="http://schemas.microsoft.com/office/drawing/2014/main" id="{11A19D6B-286E-43E7-B60F-D12987D8CF17}"/>
                    </a:ext>
                  </a:extLst>
                </p:cNvPr>
                <p:cNvSpPr/>
                <p:nvPr/>
              </p:nvSpPr>
              <p:spPr>
                <a:xfrm>
                  <a:off x="6796635" y="2419127"/>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B029F03B-2B6B-4A34-A3C8-426CB3DAEB9E}"/>
                    </a:ext>
                  </a:extLst>
                </p:cNvPr>
                <p:cNvSpPr/>
                <p:nvPr/>
              </p:nvSpPr>
              <p:spPr>
                <a:xfrm>
                  <a:off x="6796635" y="2201727"/>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9BC31DAA-087A-4158-B9D2-8BDE7C32D0BD}"/>
                    </a:ext>
                  </a:extLst>
                </p:cNvPr>
                <p:cNvSpPr/>
                <p:nvPr/>
              </p:nvSpPr>
              <p:spPr>
                <a:xfrm>
                  <a:off x="6796635" y="1977497"/>
                  <a:ext cx="548123" cy="343982"/>
                </a:xfrm>
                <a:custGeom>
                  <a:avLst/>
                  <a:gdLst>
                    <a:gd name="connsiteX0" fmla="*/ 271651 w 548123"/>
                    <a:gd name="connsiteY0" fmla="*/ 0 h 343983"/>
                    <a:gd name="connsiteX1" fmla="*/ 271651 w 548123"/>
                    <a:gd name="connsiteY1" fmla="*/ 0 h 343983"/>
                    <a:gd name="connsiteX2" fmla="*/ 0 w 548123"/>
                    <a:gd name="connsiteY2" fmla="*/ 113322 h 343983"/>
                    <a:gd name="connsiteX3" fmla="*/ 0 w 548123"/>
                    <a:gd name="connsiteY3" fmla="*/ 237493 h 343983"/>
                    <a:gd name="connsiteX4" fmla="*/ 267230 w 548123"/>
                    <a:gd name="connsiteY4" fmla="*/ 343983 h 343983"/>
                    <a:gd name="connsiteX5" fmla="*/ 548123 w 548123"/>
                    <a:gd name="connsiteY5" fmla="*/ 237493 h 343983"/>
                    <a:gd name="connsiteX6" fmla="*/ 548123 w 548123"/>
                    <a:gd name="connsiteY6" fmla="*/ 108901 h 343983"/>
                    <a:gd name="connsiteX7" fmla="*/ 271651 w 548123"/>
                    <a:gd name="connsiteY7" fmla="*/ 0 h 343983"/>
                    <a:gd name="connsiteX8" fmla="*/ 267230 w 548123"/>
                    <a:gd name="connsiteY8" fmla="*/ 158731 h 343983"/>
                    <a:gd name="connsiteX9" fmla="*/ 267230 w 548123"/>
                    <a:gd name="connsiteY9" fmla="*/ 158731 h 343983"/>
                    <a:gd name="connsiteX10" fmla="*/ 71529 w 548123"/>
                    <a:gd name="connsiteY10" fmla="*/ 101668 h 343983"/>
                    <a:gd name="connsiteX11" fmla="*/ 267230 w 548123"/>
                    <a:gd name="connsiteY11" fmla="*/ 40989 h 343983"/>
                    <a:gd name="connsiteX12" fmla="*/ 479005 w 548123"/>
                    <a:gd name="connsiteY12" fmla="*/ 100061 h 343983"/>
                    <a:gd name="connsiteX13" fmla="*/ 267230 w 548123"/>
                    <a:gd name="connsiteY13" fmla="*/ 158731 h 343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983">
                      <a:moveTo>
                        <a:pt x="271651" y="0"/>
                      </a:moveTo>
                      <a:lnTo>
                        <a:pt x="271651" y="0"/>
                      </a:lnTo>
                      <a:cubicBezTo>
                        <a:pt x="108500" y="0"/>
                        <a:pt x="0" y="56661"/>
                        <a:pt x="0" y="113322"/>
                      </a:cubicBezTo>
                      <a:lnTo>
                        <a:pt x="0" y="237493"/>
                      </a:lnTo>
                      <a:cubicBezTo>
                        <a:pt x="2009" y="294154"/>
                        <a:pt x="106088" y="343983"/>
                        <a:pt x="267230" y="343983"/>
                      </a:cubicBezTo>
                      <a:cubicBezTo>
                        <a:pt x="423550" y="343983"/>
                        <a:pt x="539283" y="291743"/>
                        <a:pt x="548123" y="237493"/>
                      </a:cubicBezTo>
                      <a:lnTo>
                        <a:pt x="548123" y="108901"/>
                      </a:lnTo>
                      <a:cubicBezTo>
                        <a:pt x="548123" y="52240"/>
                        <a:pt x="435605" y="0"/>
                        <a:pt x="271651" y="0"/>
                      </a:cubicBezTo>
                      <a:close/>
                      <a:moveTo>
                        <a:pt x="267230" y="158731"/>
                      </a:moveTo>
                      <a:lnTo>
                        <a:pt x="267230" y="158731"/>
                      </a:lnTo>
                      <a:cubicBezTo>
                        <a:pt x="151899" y="158329"/>
                        <a:pt x="71529" y="133414"/>
                        <a:pt x="71529" y="101668"/>
                      </a:cubicBezTo>
                      <a:cubicBezTo>
                        <a:pt x="71529" y="67913"/>
                        <a:pt x="149488" y="40989"/>
                        <a:pt x="267230" y="40989"/>
                      </a:cubicBezTo>
                      <a:cubicBezTo>
                        <a:pt x="384972" y="40989"/>
                        <a:pt x="479005" y="65903"/>
                        <a:pt x="479005" y="100061"/>
                      </a:cubicBezTo>
                      <a:cubicBezTo>
                        <a:pt x="479005" y="131405"/>
                        <a:pt x="384570" y="158731"/>
                        <a:pt x="267230" y="1587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79" name="Arrow: Down 178">
              <a:extLst>
                <a:ext uri="{FF2B5EF4-FFF2-40B4-BE49-F238E27FC236}">
                  <a16:creationId xmlns:a16="http://schemas.microsoft.com/office/drawing/2014/main" id="{22428501-29C4-402B-9C73-6A58FAC2D4CE}"/>
                </a:ext>
              </a:extLst>
            </p:cNvPr>
            <p:cNvSpPr/>
            <p:nvPr/>
          </p:nvSpPr>
          <p:spPr>
            <a:xfrm>
              <a:off x="8323719" y="3398078"/>
              <a:ext cx="343591" cy="293723"/>
            </a:xfrm>
            <a:prstGeom prst="downArrow">
              <a:avLst/>
            </a:prstGeom>
            <a:solidFill>
              <a:srgbClr val="0078D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9D60D066-3D88-4348-B4FB-345830E983F3}"/>
                </a:ext>
              </a:extLst>
            </p:cNvPr>
            <p:cNvSpPr/>
            <p:nvPr/>
          </p:nvSpPr>
          <p:spPr>
            <a:xfrm>
              <a:off x="5853185" y="2181406"/>
              <a:ext cx="255441" cy="256032"/>
            </a:xfrm>
            <a:prstGeom prst="ellipse">
              <a:avLst/>
            </a:prstGeom>
            <a:solidFill>
              <a:schemeClr val="tx1"/>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1</a:t>
              </a:r>
            </a:p>
          </p:txBody>
        </p:sp>
        <p:sp>
          <p:nvSpPr>
            <p:cNvPr id="7" name="Oval 6">
              <a:extLst>
                <a:ext uri="{FF2B5EF4-FFF2-40B4-BE49-F238E27FC236}">
                  <a16:creationId xmlns:a16="http://schemas.microsoft.com/office/drawing/2014/main" id="{655C35C0-89CF-409B-9114-8374FEB730CB}"/>
                </a:ext>
              </a:extLst>
            </p:cNvPr>
            <p:cNvSpPr/>
            <p:nvPr/>
          </p:nvSpPr>
          <p:spPr>
            <a:xfrm>
              <a:off x="3294125" y="5386210"/>
              <a:ext cx="255441" cy="256032"/>
            </a:xfrm>
            <a:prstGeom prst="ellipse">
              <a:avLst/>
            </a:prstGeom>
            <a:solidFill>
              <a:schemeClr val="tx1"/>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3</a:t>
              </a:r>
            </a:p>
          </p:txBody>
        </p:sp>
        <p:sp>
          <p:nvSpPr>
            <p:cNvPr id="8" name="Oval 7">
              <a:extLst>
                <a:ext uri="{FF2B5EF4-FFF2-40B4-BE49-F238E27FC236}">
                  <a16:creationId xmlns:a16="http://schemas.microsoft.com/office/drawing/2014/main" id="{E8DDDFD9-8190-4178-B778-E448F505E923}"/>
                </a:ext>
              </a:extLst>
            </p:cNvPr>
            <p:cNvSpPr/>
            <p:nvPr/>
          </p:nvSpPr>
          <p:spPr>
            <a:xfrm>
              <a:off x="8558909" y="5391504"/>
              <a:ext cx="255441" cy="256032"/>
            </a:xfrm>
            <a:prstGeom prst="ellipse">
              <a:avLst/>
            </a:prstGeom>
            <a:solidFill>
              <a:schemeClr val="tx1"/>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4</a:t>
              </a:r>
            </a:p>
          </p:txBody>
        </p:sp>
        <p:sp>
          <p:nvSpPr>
            <p:cNvPr id="10" name="Oval 9">
              <a:extLst>
                <a:ext uri="{FF2B5EF4-FFF2-40B4-BE49-F238E27FC236}">
                  <a16:creationId xmlns:a16="http://schemas.microsoft.com/office/drawing/2014/main" id="{68666F20-9BE1-4025-8E05-0D07E4C67D38}"/>
                </a:ext>
              </a:extLst>
            </p:cNvPr>
            <p:cNvSpPr/>
            <p:nvPr/>
          </p:nvSpPr>
          <p:spPr>
            <a:xfrm>
              <a:off x="5872652" y="3347868"/>
              <a:ext cx="255441" cy="256032"/>
            </a:xfrm>
            <a:prstGeom prst="ellipse">
              <a:avLst/>
            </a:prstGeom>
            <a:solidFill>
              <a:schemeClr val="tx1"/>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2</a:t>
              </a:r>
            </a:p>
          </p:txBody>
        </p:sp>
        <p:cxnSp>
          <p:nvCxnSpPr>
            <p:cNvPr id="12" name="Straight Arrow Connector 11">
              <a:extLst>
                <a:ext uri="{FF2B5EF4-FFF2-40B4-BE49-F238E27FC236}">
                  <a16:creationId xmlns:a16="http://schemas.microsoft.com/office/drawing/2014/main" id="{4A5B56E6-202B-4983-BD7E-A36CC160C93C}"/>
                </a:ext>
              </a:extLst>
            </p:cNvPr>
            <p:cNvCxnSpPr>
              <a:cxnSpLocks/>
            </p:cNvCxnSpPr>
            <p:nvPr/>
          </p:nvCxnSpPr>
          <p:spPr>
            <a:xfrm flipH="1">
              <a:off x="4642752" y="3266114"/>
              <a:ext cx="3423271" cy="3210"/>
            </a:xfrm>
            <a:prstGeom prst="straightConnector1">
              <a:avLst/>
            </a:prstGeom>
            <a:ln w="12700">
              <a:solidFill>
                <a:schemeClr val="tx1"/>
              </a:solidFill>
              <a:headEnd type="none" w="lg" len="med"/>
              <a:tailEnd type="triangle"/>
            </a:ln>
            <a:effectLst/>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729F86AF-4262-40BE-83EE-95FB71D4981C}"/>
                </a:ext>
              </a:extLst>
            </p:cNvPr>
            <p:cNvSpPr/>
            <p:nvPr/>
          </p:nvSpPr>
          <p:spPr>
            <a:xfrm>
              <a:off x="393992" y="6183522"/>
              <a:ext cx="255441" cy="256032"/>
            </a:xfrm>
            <a:prstGeom prst="ellipse">
              <a:avLst/>
            </a:prstGeom>
            <a:solidFill>
              <a:schemeClr val="tx1"/>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1</a:t>
              </a:r>
            </a:p>
          </p:txBody>
        </p:sp>
        <p:sp>
          <p:nvSpPr>
            <p:cNvPr id="17" name="TextBox 16">
              <a:extLst>
                <a:ext uri="{FF2B5EF4-FFF2-40B4-BE49-F238E27FC236}">
                  <a16:creationId xmlns:a16="http://schemas.microsoft.com/office/drawing/2014/main" id="{2C373861-77BB-4989-8618-E6445F0676D0}"/>
                </a:ext>
              </a:extLst>
            </p:cNvPr>
            <p:cNvSpPr txBox="1"/>
            <p:nvPr/>
          </p:nvSpPr>
          <p:spPr>
            <a:xfrm>
              <a:off x="702455" y="6131836"/>
              <a:ext cx="213372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Postgres streaming replication</a:t>
              </a:r>
            </a:p>
          </p:txBody>
        </p:sp>
        <p:sp>
          <p:nvSpPr>
            <p:cNvPr id="45" name="Oval 44">
              <a:extLst>
                <a:ext uri="{FF2B5EF4-FFF2-40B4-BE49-F238E27FC236}">
                  <a16:creationId xmlns:a16="http://schemas.microsoft.com/office/drawing/2014/main" id="{1489CAE4-D21E-4278-BB3D-76132407F5F6}"/>
                </a:ext>
              </a:extLst>
            </p:cNvPr>
            <p:cNvSpPr/>
            <p:nvPr/>
          </p:nvSpPr>
          <p:spPr>
            <a:xfrm>
              <a:off x="2835466" y="6183522"/>
              <a:ext cx="255441" cy="256032"/>
            </a:xfrm>
            <a:prstGeom prst="ellipse">
              <a:avLst/>
            </a:prstGeom>
            <a:solidFill>
              <a:schemeClr val="tx1"/>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2</a:t>
              </a:r>
            </a:p>
          </p:txBody>
        </p:sp>
        <p:sp>
          <p:nvSpPr>
            <p:cNvPr id="49" name="TextBox 48">
              <a:extLst>
                <a:ext uri="{FF2B5EF4-FFF2-40B4-BE49-F238E27FC236}">
                  <a16:creationId xmlns:a16="http://schemas.microsoft.com/office/drawing/2014/main" id="{B6DA92CF-14CD-441B-8AC6-3780C6383B64}"/>
                </a:ext>
              </a:extLst>
            </p:cNvPr>
            <p:cNvSpPr txBox="1"/>
            <p:nvPr/>
          </p:nvSpPr>
          <p:spPr>
            <a:xfrm>
              <a:off x="3143929" y="6131836"/>
              <a:ext cx="213372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Ack once the logs are persisted on disk </a:t>
              </a:r>
            </a:p>
          </p:txBody>
        </p:sp>
        <p:sp>
          <p:nvSpPr>
            <p:cNvPr id="55" name="Oval 54">
              <a:extLst>
                <a:ext uri="{FF2B5EF4-FFF2-40B4-BE49-F238E27FC236}">
                  <a16:creationId xmlns:a16="http://schemas.microsoft.com/office/drawing/2014/main" id="{3777812B-9A7E-483F-972F-F457C0782EDC}"/>
                </a:ext>
              </a:extLst>
            </p:cNvPr>
            <p:cNvSpPr/>
            <p:nvPr/>
          </p:nvSpPr>
          <p:spPr>
            <a:xfrm>
              <a:off x="5605957" y="6178002"/>
              <a:ext cx="255441" cy="256032"/>
            </a:xfrm>
            <a:prstGeom prst="ellipse">
              <a:avLst/>
            </a:prstGeom>
            <a:solidFill>
              <a:schemeClr val="tx1"/>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3</a:t>
              </a:r>
            </a:p>
          </p:txBody>
        </p:sp>
        <p:sp>
          <p:nvSpPr>
            <p:cNvPr id="56" name="TextBox 55">
              <a:extLst>
                <a:ext uri="{FF2B5EF4-FFF2-40B4-BE49-F238E27FC236}">
                  <a16:creationId xmlns:a16="http://schemas.microsoft.com/office/drawing/2014/main" id="{6D5F0985-4DE1-4C4D-B52E-DAD744BACE32}"/>
                </a:ext>
              </a:extLst>
            </p:cNvPr>
            <p:cNvSpPr txBox="1"/>
            <p:nvPr/>
          </p:nvSpPr>
          <p:spPr>
            <a:xfrm>
              <a:off x="5914420" y="6126316"/>
              <a:ext cx="213372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Snapshot backups from primary</a:t>
              </a:r>
            </a:p>
          </p:txBody>
        </p:sp>
        <p:sp>
          <p:nvSpPr>
            <p:cNvPr id="58" name="Oval 57">
              <a:extLst>
                <a:ext uri="{FF2B5EF4-FFF2-40B4-BE49-F238E27FC236}">
                  <a16:creationId xmlns:a16="http://schemas.microsoft.com/office/drawing/2014/main" id="{E52F5D81-F2AA-46F1-9C1F-8F5652D056B4}"/>
                </a:ext>
              </a:extLst>
            </p:cNvPr>
            <p:cNvSpPr/>
            <p:nvPr/>
          </p:nvSpPr>
          <p:spPr>
            <a:xfrm>
              <a:off x="8042158" y="6165907"/>
              <a:ext cx="255441" cy="256032"/>
            </a:xfrm>
            <a:prstGeom prst="ellipse">
              <a:avLst/>
            </a:prstGeom>
            <a:solidFill>
              <a:schemeClr val="tx1"/>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4</a:t>
              </a:r>
            </a:p>
          </p:txBody>
        </p:sp>
        <p:sp>
          <p:nvSpPr>
            <p:cNvPr id="59" name="TextBox 58">
              <a:extLst>
                <a:ext uri="{FF2B5EF4-FFF2-40B4-BE49-F238E27FC236}">
                  <a16:creationId xmlns:a16="http://schemas.microsoft.com/office/drawing/2014/main" id="{15673D51-B9CC-427E-9777-030F9D475C5C}"/>
                </a:ext>
              </a:extLst>
            </p:cNvPr>
            <p:cNvSpPr txBox="1"/>
            <p:nvPr/>
          </p:nvSpPr>
          <p:spPr>
            <a:xfrm>
              <a:off x="8285688" y="6093422"/>
              <a:ext cx="213372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Continuous WAL archival to BLOB</a:t>
              </a:r>
            </a:p>
          </p:txBody>
        </p:sp>
        <p:sp>
          <p:nvSpPr>
            <p:cNvPr id="63" name="Oval 62">
              <a:extLst>
                <a:ext uri="{FF2B5EF4-FFF2-40B4-BE49-F238E27FC236}">
                  <a16:creationId xmlns:a16="http://schemas.microsoft.com/office/drawing/2014/main" id="{B2EEAC72-4F69-4BB0-A1E3-A4707DE32A34}"/>
                </a:ext>
              </a:extLst>
            </p:cNvPr>
            <p:cNvSpPr/>
            <p:nvPr/>
          </p:nvSpPr>
          <p:spPr>
            <a:xfrm>
              <a:off x="10162163" y="6148473"/>
              <a:ext cx="255441" cy="256032"/>
            </a:xfrm>
            <a:prstGeom prst="ellipse">
              <a:avLst/>
            </a:prstGeom>
            <a:solidFill>
              <a:schemeClr val="tx1"/>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5</a:t>
              </a:r>
            </a:p>
          </p:txBody>
        </p:sp>
        <p:sp>
          <p:nvSpPr>
            <p:cNvPr id="65" name="TextBox 64">
              <a:extLst>
                <a:ext uri="{FF2B5EF4-FFF2-40B4-BE49-F238E27FC236}">
                  <a16:creationId xmlns:a16="http://schemas.microsoft.com/office/drawing/2014/main" id="{C2732C8E-C911-4817-A15A-B323F43CD587}"/>
                </a:ext>
              </a:extLst>
            </p:cNvPr>
            <p:cNvSpPr txBox="1"/>
            <p:nvPr/>
          </p:nvSpPr>
          <p:spPr>
            <a:xfrm>
              <a:off x="10405693" y="6075988"/>
              <a:ext cx="157921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Automatic failover</a:t>
              </a:r>
            </a:p>
          </p:txBody>
        </p:sp>
        <p:pic>
          <p:nvPicPr>
            <p:cNvPr id="156" name="Graphic 155">
              <a:extLst>
                <a:ext uri="{FF2B5EF4-FFF2-40B4-BE49-F238E27FC236}">
                  <a16:creationId xmlns:a16="http://schemas.microsoft.com/office/drawing/2014/main" id="{47988467-C49C-104B-9EC3-922B0B16A52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07167" y="3706675"/>
              <a:ext cx="509852" cy="509852"/>
            </a:xfrm>
            <a:prstGeom prst="rect">
              <a:avLst/>
            </a:prstGeom>
          </p:spPr>
        </p:pic>
        <p:pic>
          <p:nvPicPr>
            <p:cNvPr id="158" name="Graphic 157">
              <a:extLst>
                <a:ext uri="{FF2B5EF4-FFF2-40B4-BE49-F238E27FC236}">
                  <a16:creationId xmlns:a16="http://schemas.microsoft.com/office/drawing/2014/main" id="{BD7DF9DB-676E-EB4B-BE09-8E589DCC62C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562" y="2795600"/>
              <a:ext cx="479160" cy="479160"/>
            </a:xfrm>
            <a:prstGeom prst="rect">
              <a:avLst/>
            </a:prstGeom>
          </p:spPr>
        </p:pic>
        <p:pic>
          <p:nvPicPr>
            <p:cNvPr id="159" name="Graphic 158">
              <a:extLst>
                <a:ext uri="{FF2B5EF4-FFF2-40B4-BE49-F238E27FC236}">
                  <a16:creationId xmlns:a16="http://schemas.microsoft.com/office/drawing/2014/main" id="{B99821AC-323C-6745-8416-72F9AB00238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28200" y="1912902"/>
              <a:ext cx="464364" cy="464364"/>
            </a:xfrm>
            <a:prstGeom prst="rect">
              <a:avLst/>
            </a:prstGeom>
          </p:spPr>
        </p:pic>
        <p:sp>
          <p:nvSpPr>
            <p:cNvPr id="11" name="Freeform 10">
              <a:extLst>
                <a:ext uri="{FF2B5EF4-FFF2-40B4-BE49-F238E27FC236}">
                  <a16:creationId xmlns:a16="http://schemas.microsoft.com/office/drawing/2014/main" id="{0FA41848-4BEF-5948-9808-346AE76AA1A7}"/>
                </a:ext>
              </a:extLst>
            </p:cNvPr>
            <p:cNvSpPr/>
            <p:nvPr/>
          </p:nvSpPr>
          <p:spPr bwMode="auto">
            <a:xfrm>
              <a:off x="4903596" y="1356527"/>
              <a:ext cx="2351314" cy="221064"/>
            </a:xfrm>
            <a:custGeom>
              <a:avLst/>
              <a:gdLst>
                <a:gd name="connsiteX0" fmla="*/ 0 w 2351314"/>
                <a:gd name="connsiteY0" fmla="*/ 221064 h 221064"/>
                <a:gd name="connsiteX1" fmla="*/ 0 w 2351314"/>
                <a:gd name="connsiteY1" fmla="*/ 0 h 221064"/>
                <a:gd name="connsiteX2" fmla="*/ 2351314 w 2351314"/>
                <a:gd name="connsiteY2" fmla="*/ 0 h 221064"/>
                <a:gd name="connsiteX3" fmla="*/ 2351314 w 2351314"/>
                <a:gd name="connsiteY3" fmla="*/ 100484 h 221064"/>
                <a:gd name="connsiteX4" fmla="*/ 2351314 w 2351314"/>
                <a:gd name="connsiteY4" fmla="*/ 190919 h 221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1314" h="221064">
                  <a:moveTo>
                    <a:pt x="0" y="221064"/>
                  </a:moveTo>
                  <a:lnTo>
                    <a:pt x="0" y="0"/>
                  </a:lnTo>
                  <a:lnTo>
                    <a:pt x="2351314" y="0"/>
                  </a:lnTo>
                  <a:lnTo>
                    <a:pt x="2351314" y="100484"/>
                  </a:lnTo>
                  <a:lnTo>
                    <a:pt x="2351314" y="190919"/>
                  </a:lnTo>
                </a:path>
              </a:pathLst>
            </a:custGeom>
            <a:noFill/>
            <a:ln w="12700">
              <a:solidFill>
                <a:schemeClr val="accent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0888673B-3411-4FD5-A399-422599DB74AA}"/>
                </a:ext>
              </a:extLst>
            </p:cNvPr>
            <p:cNvSpPr/>
            <p:nvPr/>
          </p:nvSpPr>
          <p:spPr>
            <a:xfrm>
              <a:off x="5920187" y="1232469"/>
              <a:ext cx="255441" cy="256032"/>
            </a:xfrm>
            <a:prstGeom prst="ellipse">
              <a:avLst/>
            </a:prstGeom>
            <a:solidFill>
              <a:schemeClr val="tx1"/>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5</a:t>
              </a:r>
            </a:p>
          </p:txBody>
        </p:sp>
      </p:grpSp>
    </p:spTree>
    <p:extLst>
      <p:ext uri="{BB962C8B-B14F-4D97-AF65-F5344CB8AC3E}">
        <p14:creationId xmlns:p14="http://schemas.microsoft.com/office/powerpoint/2010/main" val="172338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210D5-26F0-474D-B578-1D884425AC21}"/>
              </a:ext>
            </a:extLst>
          </p:cNvPr>
          <p:cNvSpPr>
            <a:spLocks noGrp="1"/>
          </p:cNvSpPr>
          <p:nvPr>
            <p:ph type="title"/>
          </p:nvPr>
        </p:nvSpPr>
        <p:spPr>
          <a:xfrm>
            <a:off x="588263" y="457200"/>
            <a:ext cx="3968239" cy="553998"/>
          </a:xfrm>
        </p:spPr>
        <p:txBody>
          <a:bodyPr wrap="square" anchor="t">
            <a:noAutofit/>
          </a:bodyPr>
          <a:lstStyle/>
          <a:p>
            <a:r>
              <a:rPr lang="en-US" sz="3200" dirty="0"/>
              <a:t>Zone-Redundant High Availability – Flexible Server</a:t>
            </a:r>
          </a:p>
        </p:txBody>
      </p:sp>
      <p:cxnSp>
        <p:nvCxnSpPr>
          <p:cNvPr id="33" name="Straight Connector 32">
            <a:extLst>
              <a:ext uri="{FF2B5EF4-FFF2-40B4-BE49-F238E27FC236}">
                <a16:creationId xmlns:a16="http://schemas.microsoft.com/office/drawing/2014/main" id="{3602FEEB-A98E-574C-A4F6-9365FA2757E0}"/>
              </a:ext>
              <a:ext uri="{C183D7F6-B498-43B3-948B-1728B52AA6E4}">
                <adec:decorative xmlns:adec="http://schemas.microsoft.com/office/drawing/2017/decorative" val="1"/>
              </a:ext>
            </a:extLst>
          </p:cNvPr>
          <p:cNvCxnSpPr/>
          <p:nvPr/>
        </p:nvCxnSpPr>
        <p:spPr>
          <a:xfrm>
            <a:off x="5181600" y="585788"/>
            <a:ext cx="0" cy="568325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Freeform 12">
            <a:extLst>
              <a:ext uri="{FF2B5EF4-FFF2-40B4-BE49-F238E27FC236}">
                <a16:creationId xmlns:a16="http://schemas.microsoft.com/office/drawing/2014/main" id="{A17FB2CF-01D6-2040-97F2-9F28AC0774B3}"/>
              </a:ext>
            </a:extLst>
          </p:cNvPr>
          <p:cNvSpPr/>
          <p:nvPr/>
        </p:nvSpPr>
        <p:spPr>
          <a:xfrm>
            <a:off x="566129" y="2065535"/>
            <a:ext cx="4331335" cy="4288771"/>
          </a:xfrm>
          <a:custGeom>
            <a:avLst/>
            <a:gdLst>
              <a:gd name="connsiteX0" fmla="*/ 0 w 4899046"/>
              <a:gd name="connsiteY0" fmla="*/ 0 h 552935"/>
              <a:gd name="connsiteX1" fmla="*/ 4899046 w 4899046"/>
              <a:gd name="connsiteY1" fmla="*/ 0 h 552935"/>
              <a:gd name="connsiteX2" fmla="*/ 4899046 w 4899046"/>
              <a:gd name="connsiteY2" fmla="*/ 552935 h 552935"/>
              <a:gd name="connsiteX3" fmla="*/ 0 w 4899046"/>
              <a:gd name="connsiteY3" fmla="*/ 552935 h 552935"/>
              <a:gd name="connsiteX4" fmla="*/ 0 w 4899046"/>
              <a:gd name="connsiteY4" fmla="*/ 0 h 552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9046" h="552935">
                <a:moveTo>
                  <a:pt x="0" y="0"/>
                </a:moveTo>
                <a:lnTo>
                  <a:pt x="4899046" y="0"/>
                </a:lnTo>
                <a:lnTo>
                  <a:pt x="4899046" y="552935"/>
                </a:lnTo>
                <a:lnTo>
                  <a:pt x="0" y="5529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8519" tIns="58519" rIns="58519" bIns="58519" numCol="1" spcCol="1270" anchor="t" anchorCtr="0">
            <a:noAutofit/>
          </a:bodyPr>
          <a:lstStyle/>
          <a:p>
            <a:pPr marL="0" lvl="0" indent="0" algn="l" defTabSz="622300">
              <a:spcBef>
                <a:spcPct val="0"/>
              </a:spcBef>
              <a:spcAft>
                <a:spcPts val="900"/>
              </a:spcAft>
              <a:buNone/>
            </a:pPr>
            <a:r>
              <a:rPr lang="en-US" sz="1400" kern="1200" dirty="0"/>
              <a:t>If provisioned in a VNET, both primary and standby will be in the same VNET</a:t>
            </a:r>
          </a:p>
          <a:p>
            <a:pPr defTabSz="622300">
              <a:spcBef>
                <a:spcPct val="0"/>
              </a:spcBef>
              <a:spcAft>
                <a:spcPts val="900"/>
              </a:spcAft>
            </a:pPr>
            <a:r>
              <a:rPr lang="en-US" sz="1400" dirty="0"/>
              <a:t>High data resiliency with physically separate synchronous copy of data with 3 data block copies in each site</a:t>
            </a:r>
          </a:p>
          <a:p>
            <a:pPr defTabSz="622300">
              <a:spcBef>
                <a:spcPct val="0"/>
              </a:spcBef>
              <a:spcAft>
                <a:spcPts val="900"/>
              </a:spcAft>
            </a:pPr>
            <a:r>
              <a:rPr lang="en-US" sz="1400" dirty="0"/>
              <a:t>Automatic failover to standby during unplanned outages and during managed maintenance window updates</a:t>
            </a:r>
          </a:p>
          <a:p>
            <a:pPr defTabSz="622300">
              <a:spcBef>
                <a:spcPct val="0"/>
              </a:spcBef>
              <a:spcAft>
                <a:spcPts val="900"/>
              </a:spcAft>
            </a:pPr>
            <a:r>
              <a:rPr lang="en-US" sz="1400" dirty="0"/>
              <a:t>Zero data loss after a failover</a:t>
            </a:r>
          </a:p>
          <a:p>
            <a:pPr defTabSz="622300">
              <a:spcBef>
                <a:spcPct val="0"/>
              </a:spcBef>
              <a:spcAft>
                <a:spcPts val="900"/>
              </a:spcAft>
            </a:pPr>
            <a:r>
              <a:rPr lang="en-US" sz="1400" dirty="0"/>
              <a:t>Ability to withstand server / AZ-level failures</a:t>
            </a:r>
          </a:p>
          <a:p>
            <a:pPr defTabSz="622300">
              <a:spcBef>
                <a:spcPct val="0"/>
              </a:spcBef>
              <a:spcAft>
                <a:spcPts val="900"/>
              </a:spcAft>
            </a:pPr>
            <a:r>
              <a:rPr lang="en-US" sz="1400" dirty="0">
                <a:solidFill>
                  <a:schemeClr val="accent1"/>
                </a:solidFill>
                <a:latin typeface="+mj-lt"/>
              </a:rPr>
              <a:t>Planned operations like scale compute/scale storage to take advantage of standby-first post-GA </a:t>
            </a:r>
          </a:p>
          <a:p>
            <a:pPr defTabSz="622300">
              <a:spcBef>
                <a:spcPct val="0"/>
              </a:spcBef>
              <a:spcAft>
                <a:spcPts val="900"/>
              </a:spcAft>
            </a:pPr>
            <a:r>
              <a:rPr lang="en-US" sz="1400" dirty="0">
                <a:solidFill>
                  <a:schemeClr val="accent1"/>
                </a:solidFill>
                <a:latin typeface="+mj-lt"/>
              </a:rPr>
              <a:t>Restrictions – no support for unlogged tables, Burstable SKUs. Limited support with logical replication (see doc)</a:t>
            </a:r>
          </a:p>
        </p:txBody>
      </p:sp>
      <p:pic>
        <p:nvPicPr>
          <p:cNvPr id="6" name="Picture 5" descr="screenshot">
            <a:extLst>
              <a:ext uri="{FF2B5EF4-FFF2-40B4-BE49-F238E27FC236}">
                <a16:creationId xmlns:a16="http://schemas.microsoft.com/office/drawing/2014/main" id="{D144D229-8C6D-4CF2-AD89-0D86A30C73F3}"/>
              </a:ext>
            </a:extLst>
          </p:cNvPr>
          <p:cNvPicPr>
            <a:picLocks noChangeAspect="1"/>
          </p:cNvPicPr>
          <p:nvPr/>
        </p:nvPicPr>
        <p:blipFill>
          <a:blip r:embed="rId2"/>
          <a:stretch>
            <a:fillRect/>
          </a:stretch>
        </p:blipFill>
        <p:spPr>
          <a:xfrm>
            <a:off x="5816341" y="3891557"/>
            <a:ext cx="5656881" cy="1720724"/>
          </a:xfrm>
          <a:prstGeom prst="rect">
            <a:avLst/>
          </a:prstGeom>
          <a:solidFill>
            <a:srgbClr val="FFFFFF">
              <a:shade val="85000"/>
            </a:srgbClr>
          </a:solidFill>
          <a:ln w="88900" cap="sq">
            <a:noFill/>
            <a:miter lim="800000"/>
          </a:ln>
          <a:effectLst>
            <a:outerShdw blurRad="139700" dist="38100" dir="5400000" algn="tl" rotWithShape="0">
              <a:srgbClr val="000000">
                <a:alpha val="25000"/>
              </a:srgbClr>
            </a:outerShdw>
          </a:effectLst>
          <a:scene3d>
            <a:camera prst="orthographicFront"/>
            <a:lightRig rig="twoPt" dir="t">
              <a:rot lat="0" lon="0" rev="7200000"/>
            </a:lightRig>
          </a:scene3d>
          <a:sp3d>
            <a:bevelT w="25400" h="19050"/>
            <a:contourClr>
              <a:srgbClr val="FFFFFF"/>
            </a:contourClr>
          </a:sp3d>
        </p:spPr>
      </p:pic>
      <p:pic>
        <p:nvPicPr>
          <p:cNvPr id="11" name="Picture 10" descr="screenshot">
            <a:extLst>
              <a:ext uri="{FF2B5EF4-FFF2-40B4-BE49-F238E27FC236}">
                <a16:creationId xmlns:a16="http://schemas.microsoft.com/office/drawing/2014/main" id="{74018EFB-92C1-4B18-8AE4-105D99F8CF9F}"/>
              </a:ext>
            </a:extLst>
          </p:cNvPr>
          <p:cNvPicPr>
            <a:picLocks noChangeAspect="1"/>
          </p:cNvPicPr>
          <p:nvPr/>
        </p:nvPicPr>
        <p:blipFill>
          <a:blip r:embed="rId3"/>
          <a:stretch>
            <a:fillRect/>
          </a:stretch>
        </p:blipFill>
        <p:spPr>
          <a:xfrm>
            <a:off x="5815455" y="1367051"/>
            <a:ext cx="5660136" cy="1774656"/>
          </a:xfrm>
          <a:prstGeom prst="rect">
            <a:avLst/>
          </a:prstGeom>
          <a:solidFill>
            <a:srgbClr val="FFFFFF">
              <a:shade val="85000"/>
            </a:srgbClr>
          </a:solidFill>
          <a:ln w="88900" cap="sq">
            <a:noFill/>
            <a:miter lim="800000"/>
          </a:ln>
          <a:effectLst>
            <a:outerShdw blurRad="139700" dist="38100" dir="5400000" algn="tl" rotWithShape="0">
              <a:srgbClr val="000000">
                <a:alpha val="25000"/>
              </a:srgbClr>
            </a:outerShdw>
          </a:effectLst>
          <a:scene3d>
            <a:camera prst="orthographicFront"/>
            <a:lightRig rig="twoPt" dir="t">
              <a:rot lat="0" lon="0" rev="7200000"/>
            </a:lightRig>
          </a:scene3d>
          <a:sp3d>
            <a:bevelT w="25400" h="19050"/>
            <a:contourClr>
              <a:srgbClr val="FFFFFF"/>
            </a:contourClr>
          </a:sp3d>
        </p:spPr>
      </p:pic>
      <p:sp>
        <p:nvSpPr>
          <p:cNvPr id="12" name="TextBox 11">
            <a:extLst>
              <a:ext uri="{FF2B5EF4-FFF2-40B4-BE49-F238E27FC236}">
                <a16:creationId xmlns:a16="http://schemas.microsoft.com/office/drawing/2014/main" id="{E0D6D723-7D0E-4037-851B-D45264D23406}"/>
              </a:ext>
            </a:extLst>
          </p:cNvPr>
          <p:cNvSpPr txBox="1"/>
          <p:nvPr/>
        </p:nvSpPr>
        <p:spPr>
          <a:xfrm>
            <a:off x="5815455" y="1086441"/>
            <a:ext cx="1929183" cy="246221"/>
          </a:xfrm>
          <a:prstGeom prst="rect">
            <a:avLst/>
          </a:prstGeom>
          <a:noFill/>
          <a:effectLst/>
        </p:spPr>
        <p:style>
          <a:lnRef idx="0">
            <a:schemeClr val="accent2"/>
          </a:lnRef>
          <a:fillRef idx="3">
            <a:schemeClr val="accent2"/>
          </a:fillRef>
          <a:effectRef idx="3">
            <a:schemeClr val="accent2"/>
          </a:effectRef>
          <a:fontRef idx="minor">
            <a:schemeClr val="lt1"/>
          </a:fontRef>
        </p:style>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mj-lt"/>
                <a:ea typeface="+mn-ea"/>
                <a:cs typeface="+mn-cs"/>
              </a:rPr>
              <a:t>At the time of create</a:t>
            </a:r>
          </a:p>
        </p:txBody>
      </p:sp>
      <p:sp>
        <p:nvSpPr>
          <p:cNvPr id="14" name="TextBox 13">
            <a:extLst>
              <a:ext uri="{FF2B5EF4-FFF2-40B4-BE49-F238E27FC236}">
                <a16:creationId xmlns:a16="http://schemas.microsoft.com/office/drawing/2014/main" id="{D0CCA1BD-9CD5-48B4-BC41-8BB072D820C2}"/>
              </a:ext>
            </a:extLst>
          </p:cNvPr>
          <p:cNvSpPr txBox="1"/>
          <p:nvPr/>
        </p:nvSpPr>
        <p:spPr>
          <a:xfrm>
            <a:off x="5838542" y="3595795"/>
            <a:ext cx="2354493" cy="246221"/>
          </a:xfrm>
          <a:prstGeom prst="rect">
            <a:avLst/>
          </a:prstGeom>
          <a:noFill/>
          <a:effectLst/>
        </p:spPr>
        <p:style>
          <a:lnRef idx="0">
            <a:schemeClr val="accent2"/>
          </a:lnRef>
          <a:fillRef idx="3">
            <a:schemeClr val="accent2"/>
          </a:fillRef>
          <a:effectRef idx="3">
            <a:schemeClr val="accent2"/>
          </a:effectRef>
          <a:fontRef idx="minor">
            <a:schemeClr val="lt1"/>
          </a:fontRef>
        </p:style>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mj-lt"/>
                <a:ea typeface="+mn-ea"/>
                <a:cs typeface="+mn-cs"/>
              </a:rPr>
              <a:t>Post-create view/update</a:t>
            </a:r>
          </a:p>
        </p:txBody>
      </p:sp>
      <p:sp>
        <p:nvSpPr>
          <p:cNvPr id="5" name="Rectangle 4">
            <a:extLst>
              <a:ext uri="{FF2B5EF4-FFF2-40B4-BE49-F238E27FC236}">
                <a16:creationId xmlns:a16="http://schemas.microsoft.com/office/drawing/2014/main" id="{03867450-A7B9-485F-BB11-F6E2259BCE01}"/>
              </a:ext>
              <a:ext uri="{C183D7F6-B498-43B3-948B-1728B52AA6E4}">
                <adec:decorative xmlns:adec="http://schemas.microsoft.com/office/drawing/2017/decorative" val="1"/>
              </a:ext>
            </a:extLst>
          </p:cNvPr>
          <p:cNvSpPr/>
          <p:nvPr/>
        </p:nvSpPr>
        <p:spPr bwMode="auto">
          <a:xfrm>
            <a:off x="5869539" y="2866766"/>
            <a:ext cx="2496536" cy="246221"/>
          </a:xfrm>
          <a:prstGeom prst="rect">
            <a:avLst/>
          </a:prstGeom>
          <a:noFill/>
          <a:ln>
            <a:solidFill>
              <a:srgbClr val="EE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9AECA454-8B49-4119-BBF8-484AD8CBB983}"/>
              </a:ext>
              <a:ext uri="{C183D7F6-B498-43B3-948B-1728B52AA6E4}">
                <adec:decorative xmlns:adec="http://schemas.microsoft.com/office/drawing/2017/decorative" val="1"/>
              </a:ext>
            </a:extLst>
          </p:cNvPr>
          <p:cNvSpPr/>
          <p:nvPr/>
        </p:nvSpPr>
        <p:spPr bwMode="auto">
          <a:xfrm>
            <a:off x="5805439" y="4512173"/>
            <a:ext cx="2496536" cy="246221"/>
          </a:xfrm>
          <a:prstGeom prst="rect">
            <a:avLst/>
          </a:prstGeom>
          <a:noFill/>
          <a:ln>
            <a:solidFill>
              <a:srgbClr val="EE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93581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A2D59-FE7A-491B-A257-FD865472F67D}"/>
              </a:ext>
            </a:extLst>
          </p:cNvPr>
          <p:cNvSpPr>
            <a:spLocks noGrp="1"/>
          </p:cNvSpPr>
          <p:nvPr>
            <p:ph type="title"/>
          </p:nvPr>
        </p:nvSpPr>
        <p:spPr>
          <a:xfrm>
            <a:off x="562274" y="486989"/>
            <a:ext cx="5063611" cy="758022"/>
          </a:xfrm>
        </p:spPr>
        <p:txBody>
          <a:bodyPr/>
          <a:lstStyle/>
          <a:p>
            <a:r>
              <a:rPr lang="en-US" dirty="0"/>
              <a:t>On-demand Failover – Flexible Server</a:t>
            </a:r>
          </a:p>
        </p:txBody>
      </p:sp>
      <p:sp>
        <p:nvSpPr>
          <p:cNvPr id="3" name="Content Placeholder 2">
            <a:extLst>
              <a:ext uri="{FF2B5EF4-FFF2-40B4-BE49-F238E27FC236}">
                <a16:creationId xmlns:a16="http://schemas.microsoft.com/office/drawing/2014/main" id="{37AA0E79-15A4-440F-AF45-B6DD12902CCB}"/>
              </a:ext>
            </a:extLst>
          </p:cNvPr>
          <p:cNvSpPr>
            <a:spLocks noGrp="1"/>
          </p:cNvSpPr>
          <p:nvPr>
            <p:ph sz="quarter" idx="4294967295"/>
          </p:nvPr>
        </p:nvSpPr>
        <p:spPr>
          <a:xfrm>
            <a:off x="584201" y="1584326"/>
            <a:ext cx="4483746" cy="4385816"/>
          </a:xfrm>
        </p:spPr>
        <p:txBody>
          <a:bodyPr/>
          <a:lstStyle/>
          <a:p>
            <a:pPr>
              <a:spcBef>
                <a:spcPts val="0"/>
              </a:spcBef>
              <a:spcAft>
                <a:spcPts val="900"/>
              </a:spcAft>
            </a:pPr>
            <a:r>
              <a:rPr lang="en-US" sz="1400" dirty="0">
                <a:solidFill>
                  <a:schemeClr val="accent1"/>
                </a:solidFill>
                <a:latin typeface="+mj-lt"/>
              </a:rPr>
              <a:t>Forced Failover</a:t>
            </a:r>
          </a:p>
          <a:p>
            <a:pPr marL="14288" lvl="1">
              <a:spcBef>
                <a:spcPts val="0"/>
              </a:spcBef>
              <a:spcAft>
                <a:spcPts val="900"/>
              </a:spcAft>
            </a:pPr>
            <a:r>
              <a:rPr lang="en-US" sz="1400" dirty="0">
                <a:solidFill>
                  <a:schemeClr val="tx1"/>
                </a:solidFill>
              </a:rPr>
              <a:t>To simulate a fault in the primary </a:t>
            </a:r>
          </a:p>
          <a:p>
            <a:pPr marL="14288" lvl="1">
              <a:spcBef>
                <a:spcPts val="0"/>
              </a:spcBef>
              <a:spcAft>
                <a:spcPts val="900"/>
              </a:spcAft>
            </a:pPr>
            <a:r>
              <a:rPr lang="en-US" sz="1400" dirty="0">
                <a:solidFill>
                  <a:schemeClr val="tx1"/>
                </a:solidFill>
              </a:rPr>
              <a:t>Failover is triggered</a:t>
            </a:r>
          </a:p>
          <a:p>
            <a:pPr marL="14288" lvl="1">
              <a:spcBef>
                <a:spcPts val="0"/>
              </a:spcBef>
              <a:spcAft>
                <a:spcPts val="900"/>
              </a:spcAft>
            </a:pPr>
            <a:r>
              <a:rPr lang="en-US" sz="1400" dirty="0">
                <a:solidFill>
                  <a:schemeClr val="tx1"/>
                </a:solidFill>
              </a:rPr>
              <a:t>Observe the application downtime during the failover process</a:t>
            </a:r>
          </a:p>
          <a:p>
            <a:pPr marL="14288" lvl="1">
              <a:spcBef>
                <a:spcPts val="0"/>
              </a:spcBef>
              <a:spcAft>
                <a:spcPts val="900"/>
              </a:spcAft>
            </a:pPr>
            <a:r>
              <a:rPr lang="en-US" sz="1400" dirty="0">
                <a:solidFill>
                  <a:schemeClr val="tx1"/>
                </a:solidFill>
              </a:rPr>
              <a:t>The end-to-end operations reported includes new standby creation &amp; establishing a steady-state</a:t>
            </a:r>
          </a:p>
          <a:p>
            <a:pPr marL="228600" lvl="2" indent="-214313">
              <a:spcBef>
                <a:spcPts val="0"/>
              </a:spcBef>
              <a:spcAft>
                <a:spcPts val="900"/>
              </a:spcAft>
              <a:buFont typeface="Arial" panose="020B0604020202020204" pitchFamily="34" charset="0"/>
              <a:buChar char="•"/>
            </a:pPr>
            <a:r>
              <a:rPr lang="en-US" dirty="0">
                <a:solidFill>
                  <a:schemeClr val="tx1"/>
                </a:solidFill>
              </a:rPr>
              <a:t>So, you may see the failover taking very long</a:t>
            </a:r>
          </a:p>
          <a:p>
            <a:pPr marL="228600" lvl="2" indent="-214313">
              <a:spcBef>
                <a:spcPts val="0"/>
              </a:spcBef>
              <a:spcAft>
                <a:spcPts val="900"/>
              </a:spcAft>
              <a:buFont typeface="Arial" panose="020B0604020202020204" pitchFamily="34" charset="0"/>
              <a:buChar char="•"/>
            </a:pPr>
            <a:r>
              <a:rPr lang="en-US" dirty="0">
                <a:solidFill>
                  <a:schemeClr val="tx1"/>
                </a:solidFill>
              </a:rPr>
              <a:t>But check the application downtime. That is usually &lt; 2 minutes.</a:t>
            </a:r>
            <a:endParaRPr lang="en-US" dirty="0">
              <a:solidFill>
                <a:schemeClr val="tx1"/>
              </a:solidFill>
              <a:latin typeface="+mj-lt"/>
            </a:endParaRPr>
          </a:p>
          <a:p>
            <a:pPr>
              <a:spcBef>
                <a:spcPts val="0"/>
              </a:spcBef>
              <a:spcAft>
                <a:spcPts val="900"/>
              </a:spcAft>
            </a:pPr>
            <a:r>
              <a:rPr lang="en-US" sz="1400" dirty="0">
                <a:solidFill>
                  <a:schemeClr val="accent1"/>
                </a:solidFill>
                <a:latin typeface="+mj-lt"/>
              </a:rPr>
              <a:t>Planned Failover</a:t>
            </a:r>
          </a:p>
          <a:p>
            <a:pPr marL="14288" lvl="1">
              <a:spcBef>
                <a:spcPts val="0"/>
              </a:spcBef>
              <a:spcAft>
                <a:spcPts val="900"/>
              </a:spcAft>
            </a:pPr>
            <a:r>
              <a:rPr lang="en-US" sz="1400" dirty="0">
                <a:solidFill>
                  <a:schemeClr val="tx1"/>
                </a:solidFill>
              </a:rPr>
              <a:t>Use this option if you want to bring the server to the preferred Availability zone.</a:t>
            </a:r>
          </a:p>
          <a:p>
            <a:pPr marL="14288" lvl="1">
              <a:spcBef>
                <a:spcPts val="0"/>
              </a:spcBef>
              <a:spcAft>
                <a:spcPts val="900"/>
              </a:spcAft>
            </a:pPr>
            <a:r>
              <a:rPr lang="en-US" sz="1400" dirty="0">
                <a:solidFill>
                  <a:schemeClr val="tx1"/>
                </a:solidFill>
              </a:rPr>
              <a:t>Provides much lesser overall downtime</a:t>
            </a:r>
          </a:p>
          <a:p>
            <a:pPr marL="14288" lvl="1">
              <a:spcBef>
                <a:spcPts val="0"/>
              </a:spcBef>
              <a:spcAft>
                <a:spcPts val="900"/>
              </a:spcAft>
            </a:pPr>
            <a:r>
              <a:rPr lang="en-US" sz="1400" dirty="0">
                <a:solidFill>
                  <a:schemeClr val="tx1"/>
                </a:solidFill>
              </a:rPr>
              <a:t>The overall end-to-end operations may show longer.</a:t>
            </a:r>
          </a:p>
        </p:txBody>
      </p:sp>
      <p:pic>
        <p:nvPicPr>
          <p:cNvPr id="4" name="Picture 3" descr="screenshot">
            <a:extLst>
              <a:ext uri="{FF2B5EF4-FFF2-40B4-BE49-F238E27FC236}">
                <a16:creationId xmlns:a16="http://schemas.microsoft.com/office/drawing/2014/main" id="{87862D7C-7631-4B41-B5F2-8862FDD750A9}"/>
              </a:ext>
            </a:extLst>
          </p:cNvPr>
          <p:cNvPicPr>
            <a:picLocks noChangeAspect="1"/>
          </p:cNvPicPr>
          <p:nvPr/>
        </p:nvPicPr>
        <p:blipFill>
          <a:blip r:embed="rId2"/>
          <a:stretch>
            <a:fillRect/>
          </a:stretch>
        </p:blipFill>
        <p:spPr>
          <a:xfrm>
            <a:off x="5680825" y="2362082"/>
            <a:ext cx="5990555" cy="1636480"/>
          </a:xfrm>
          <a:prstGeom prst="rect">
            <a:avLst/>
          </a:prstGeom>
          <a:solidFill>
            <a:srgbClr val="FFFFFF">
              <a:shade val="85000"/>
            </a:srgbClr>
          </a:solidFill>
          <a:ln w="88900" cap="sq">
            <a:noFill/>
            <a:miter lim="800000"/>
          </a:ln>
          <a:effectLst>
            <a:outerShdw blurRad="139700" dist="38100" dir="5400000" algn="tl" rotWithShape="0">
              <a:srgbClr val="000000">
                <a:alpha val="25000"/>
              </a:srgbClr>
            </a:outerShdw>
          </a:effectLst>
          <a:scene3d>
            <a:camera prst="orthographicFront"/>
            <a:lightRig rig="twoPt" dir="t">
              <a:rot lat="0" lon="0" rev="7200000"/>
            </a:lightRig>
          </a:scene3d>
          <a:sp3d>
            <a:bevelT w="25400" h="19050"/>
            <a:contourClr>
              <a:srgbClr val="FFFFFF"/>
            </a:contourClr>
          </a:sp3d>
        </p:spPr>
      </p:pic>
      <p:cxnSp>
        <p:nvCxnSpPr>
          <p:cNvPr id="5" name="Straight Connector 4">
            <a:extLst>
              <a:ext uri="{FF2B5EF4-FFF2-40B4-BE49-F238E27FC236}">
                <a16:creationId xmlns:a16="http://schemas.microsoft.com/office/drawing/2014/main" id="{67A0E244-2D02-A548-9D71-7EEAFDF2D8C8}"/>
              </a:ext>
              <a:ext uri="{C183D7F6-B498-43B3-948B-1728B52AA6E4}">
                <adec:decorative xmlns:adec="http://schemas.microsoft.com/office/drawing/2017/decorative" val="1"/>
              </a:ext>
            </a:extLst>
          </p:cNvPr>
          <p:cNvCxnSpPr/>
          <p:nvPr/>
        </p:nvCxnSpPr>
        <p:spPr>
          <a:xfrm>
            <a:off x="5181600" y="585788"/>
            <a:ext cx="0" cy="568325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55010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3FC47E1-65B8-4AA0-BE48-F3B83E78D961}"/>
              </a:ext>
            </a:extLst>
          </p:cNvPr>
          <p:cNvSpPr>
            <a:spLocks noGrp="1"/>
          </p:cNvSpPr>
          <p:nvPr>
            <p:ph type="title"/>
          </p:nvPr>
        </p:nvSpPr>
        <p:spPr/>
        <p:txBody>
          <a:bodyPr>
            <a:normAutofit/>
          </a:bodyPr>
          <a:lstStyle/>
          <a:p>
            <a:r>
              <a:rPr lang="en-US" sz="3200" dirty="0"/>
              <a:t>Disaster recovery – protection from regional failures</a:t>
            </a:r>
          </a:p>
        </p:txBody>
      </p:sp>
      <p:grpSp>
        <p:nvGrpSpPr>
          <p:cNvPr id="5" name="Group 4" descr="architecture diagram">
            <a:extLst>
              <a:ext uri="{FF2B5EF4-FFF2-40B4-BE49-F238E27FC236}">
                <a16:creationId xmlns:a16="http://schemas.microsoft.com/office/drawing/2014/main" id="{CD4DFFF6-A3C6-0345-A06B-36A070D4D1A4}"/>
              </a:ext>
            </a:extLst>
          </p:cNvPr>
          <p:cNvGrpSpPr/>
          <p:nvPr/>
        </p:nvGrpSpPr>
        <p:grpSpPr>
          <a:xfrm>
            <a:off x="595805" y="1420196"/>
            <a:ext cx="4685420" cy="5020462"/>
            <a:chOff x="595805" y="1420196"/>
            <a:chExt cx="4685420" cy="5020462"/>
          </a:xfrm>
        </p:grpSpPr>
        <p:grpSp>
          <p:nvGrpSpPr>
            <p:cNvPr id="31" name="Group 30">
              <a:extLst>
                <a:ext uri="{FF2B5EF4-FFF2-40B4-BE49-F238E27FC236}">
                  <a16:creationId xmlns:a16="http://schemas.microsoft.com/office/drawing/2014/main" id="{0953C016-BCB1-42F6-AFE3-00514C4EA0FC}"/>
                </a:ext>
              </a:extLst>
            </p:cNvPr>
            <p:cNvGrpSpPr/>
            <p:nvPr/>
          </p:nvGrpSpPr>
          <p:grpSpPr>
            <a:xfrm>
              <a:off x="884695" y="1863656"/>
              <a:ext cx="1648967" cy="2106683"/>
              <a:chOff x="9947054" y="1036321"/>
              <a:chExt cx="1648967" cy="2106683"/>
            </a:xfrm>
          </p:grpSpPr>
          <p:sp>
            <p:nvSpPr>
              <p:cNvPr id="32" name="Rectangle 31">
                <a:extLst>
                  <a:ext uri="{FF2B5EF4-FFF2-40B4-BE49-F238E27FC236}">
                    <a16:creationId xmlns:a16="http://schemas.microsoft.com/office/drawing/2014/main" id="{ED016889-5D99-4756-A297-C63735D0C05A}"/>
                  </a:ext>
                </a:extLst>
              </p:cNvPr>
              <p:cNvSpPr/>
              <p:nvPr/>
            </p:nvSpPr>
            <p:spPr>
              <a:xfrm>
                <a:off x="9960553" y="1041181"/>
                <a:ext cx="1621847" cy="2101823"/>
              </a:xfrm>
              <a:prstGeom prst="rect">
                <a:avLst/>
              </a:prstGeom>
              <a:solidFill>
                <a:schemeClr val="bg1"/>
              </a:solid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33" name="Rectangle 32">
                <a:extLst>
                  <a:ext uri="{FF2B5EF4-FFF2-40B4-BE49-F238E27FC236}">
                    <a16:creationId xmlns:a16="http://schemas.microsoft.com/office/drawing/2014/main" id="{8FA398C6-4CDB-4778-83CF-4D5FF134D2B9}"/>
                  </a:ext>
                </a:extLst>
              </p:cNvPr>
              <p:cNvSpPr/>
              <p:nvPr/>
            </p:nvSpPr>
            <p:spPr bwMode="auto">
              <a:xfrm>
                <a:off x="9947054" y="1036321"/>
                <a:ext cx="1648967" cy="329513"/>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0" rIns="18288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East US </a:t>
                </a:r>
              </a:p>
            </p:txBody>
          </p:sp>
          <p:grpSp>
            <p:nvGrpSpPr>
              <p:cNvPr id="34" name="Group 33">
                <a:extLst>
                  <a:ext uri="{FF2B5EF4-FFF2-40B4-BE49-F238E27FC236}">
                    <a16:creationId xmlns:a16="http://schemas.microsoft.com/office/drawing/2014/main" id="{AFD061FC-33E9-4529-AF9D-079AE1479AB7}"/>
                  </a:ext>
                </a:extLst>
              </p:cNvPr>
              <p:cNvGrpSpPr/>
              <p:nvPr/>
            </p:nvGrpSpPr>
            <p:grpSpPr>
              <a:xfrm>
                <a:off x="10073312" y="1727041"/>
                <a:ext cx="1396329" cy="546673"/>
                <a:chOff x="10066298" y="1556353"/>
                <a:chExt cx="1396329" cy="546673"/>
              </a:xfrm>
            </p:grpSpPr>
            <p:sp>
              <p:nvSpPr>
                <p:cNvPr id="36" name="Rectangle 35">
                  <a:extLst>
                    <a:ext uri="{FF2B5EF4-FFF2-40B4-BE49-F238E27FC236}">
                      <a16:creationId xmlns:a16="http://schemas.microsoft.com/office/drawing/2014/main" id="{54277F38-E8D5-4BF4-B553-82663489988C}"/>
                    </a:ext>
                  </a:extLst>
                </p:cNvPr>
                <p:cNvSpPr/>
                <p:nvPr/>
              </p:nvSpPr>
              <p:spPr>
                <a:xfrm>
                  <a:off x="10066298" y="1556353"/>
                  <a:ext cx="638278" cy="546673"/>
                </a:xfrm>
                <a:prstGeom prst="rect">
                  <a:avLst/>
                </a:prstGeom>
                <a:no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AZ1</a:t>
                  </a:r>
                </a:p>
              </p:txBody>
            </p:sp>
            <p:sp>
              <p:nvSpPr>
                <p:cNvPr id="37" name="Rectangle 36">
                  <a:extLst>
                    <a:ext uri="{FF2B5EF4-FFF2-40B4-BE49-F238E27FC236}">
                      <a16:creationId xmlns:a16="http://schemas.microsoft.com/office/drawing/2014/main" id="{D855D926-9AC5-442E-8913-DACC3EF7BCB7}"/>
                    </a:ext>
                  </a:extLst>
                </p:cNvPr>
                <p:cNvSpPr/>
                <p:nvPr/>
              </p:nvSpPr>
              <p:spPr>
                <a:xfrm>
                  <a:off x="10824349" y="1556353"/>
                  <a:ext cx="638278" cy="546673"/>
                </a:xfrm>
                <a:prstGeom prst="rect">
                  <a:avLst/>
                </a:prstGeom>
                <a:no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AZ2</a:t>
                  </a:r>
                </a:p>
              </p:txBody>
            </p:sp>
          </p:grpSp>
          <p:sp>
            <p:nvSpPr>
              <p:cNvPr id="35" name="Rectangle 34">
                <a:extLst>
                  <a:ext uri="{FF2B5EF4-FFF2-40B4-BE49-F238E27FC236}">
                    <a16:creationId xmlns:a16="http://schemas.microsoft.com/office/drawing/2014/main" id="{6B5E45A3-5C24-4C37-A8B8-AF00A2A295C5}"/>
                  </a:ext>
                </a:extLst>
              </p:cNvPr>
              <p:cNvSpPr/>
              <p:nvPr/>
            </p:nvSpPr>
            <p:spPr>
              <a:xfrm>
                <a:off x="10452337" y="2391505"/>
                <a:ext cx="638278" cy="546673"/>
              </a:xfrm>
              <a:prstGeom prst="rect">
                <a:avLst/>
              </a:prstGeom>
              <a:no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737373"/>
                    </a:solidFill>
                    <a:effectLst/>
                    <a:uLnTx/>
                    <a:uFillTx/>
                    <a:latin typeface="Segoe UI"/>
                    <a:ea typeface="+mn-ea"/>
                    <a:cs typeface="+mn-cs"/>
                  </a:rPr>
                  <a:t>AZ3</a:t>
                </a:r>
              </a:p>
            </p:txBody>
          </p:sp>
        </p:grpSp>
        <p:grpSp>
          <p:nvGrpSpPr>
            <p:cNvPr id="40" name="Group 39">
              <a:extLst>
                <a:ext uri="{FF2B5EF4-FFF2-40B4-BE49-F238E27FC236}">
                  <a16:creationId xmlns:a16="http://schemas.microsoft.com/office/drawing/2014/main" id="{634410B7-C794-462F-B7AF-6E0236CB93EC}"/>
                </a:ext>
              </a:extLst>
            </p:cNvPr>
            <p:cNvGrpSpPr/>
            <p:nvPr/>
          </p:nvGrpSpPr>
          <p:grpSpPr>
            <a:xfrm>
              <a:off x="3418604" y="1866085"/>
              <a:ext cx="1648967" cy="2106683"/>
              <a:chOff x="9947054" y="1036321"/>
              <a:chExt cx="1648967" cy="2106683"/>
            </a:xfrm>
          </p:grpSpPr>
          <p:sp>
            <p:nvSpPr>
              <p:cNvPr id="41" name="Rectangle 40">
                <a:extLst>
                  <a:ext uri="{FF2B5EF4-FFF2-40B4-BE49-F238E27FC236}">
                    <a16:creationId xmlns:a16="http://schemas.microsoft.com/office/drawing/2014/main" id="{30F6C038-7057-4107-82CF-CB8A2E81FE5F}"/>
                  </a:ext>
                </a:extLst>
              </p:cNvPr>
              <p:cNvSpPr/>
              <p:nvPr/>
            </p:nvSpPr>
            <p:spPr>
              <a:xfrm>
                <a:off x="9960553" y="1041181"/>
                <a:ext cx="1621847" cy="2101823"/>
              </a:xfrm>
              <a:prstGeom prst="rect">
                <a:avLst/>
              </a:prstGeom>
              <a:solidFill>
                <a:schemeClr val="bg1"/>
              </a:solid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42" name="Rectangle 41">
                <a:extLst>
                  <a:ext uri="{FF2B5EF4-FFF2-40B4-BE49-F238E27FC236}">
                    <a16:creationId xmlns:a16="http://schemas.microsoft.com/office/drawing/2014/main" id="{22B0A712-770A-4BD5-9491-177EEE1502AA}"/>
                  </a:ext>
                </a:extLst>
              </p:cNvPr>
              <p:cNvSpPr/>
              <p:nvPr/>
            </p:nvSpPr>
            <p:spPr bwMode="auto">
              <a:xfrm>
                <a:off x="9947054" y="1036321"/>
                <a:ext cx="1648967" cy="329513"/>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0" rIns="18288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West US </a:t>
                </a:r>
              </a:p>
            </p:txBody>
          </p:sp>
          <p:grpSp>
            <p:nvGrpSpPr>
              <p:cNvPr id="43" name="Group 42">
                <a:extLst>
                  <a:ext uri="{FF2B5EF4-FFF2-40B4-BE49-F238E27FC236}">
                    <a16:creationId xmlns:a16="http://schemas.microsoft.com/office/drawing/2014/main" id="{A5AE109B-54B4-418B-915A-EE2B351D2D99}"/>
                  </a:ext>
                </a:extLst>
              </p:cNvPr>
              <p:cNvGrpSpPr/>
              <p:nvPr/>
            </p:nvGrpSpPr>
            <p:grpSpPr>
              <a:xfrm>
                <a:off x="10073312" y="1727041"/>
                <a:ext cx="1396329" cy="546673"/>
                <a:chOff x="10066298" y="1556353"/>
                <a:chExt cx="1396329" cy="546673"/>
              </a:xfrm>
            </p:grpSpPr>
            <p:sp>
              <p:nvSpPr>
                <p:cNvPr id="45" name="Rectangle 44">
                  <a:extLst>
                    <a:ext uri="{FF2B5EF4-FFF2-40B4-BE49-F238E27FC236}">
                      <a16:creationId xmlns:a16="http://schemas.microsoft.com/office/drawing/2014/main" id="{3CBF4BF6-4D97-4FCD-819D-0ACACF419859}"/>
                    </a:ext>
                  </a:extLst>
                </p:cNvPr>
                <p:cNvSpPr/>
                <p:nvPr/>
              </p:nvSpPr>
              <p:spPr>
                <a:xfrm>
                  <a:off x="10066298" y="1556353"/>
                  <a:ext cx="638278" cy="546673"/>
                </a:xfrm>
                <a:prstGeom prst="rect">
                  <a:avLst/>
                </a:prstGeom>
                <a:no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AZ1</a:t>
                  </a:r>
                </a:p>
              </p:txBody>
            </p:sp>
            <p:sp>
              <p:nvSpPr>
                <p:cNvPr id="46" name="Rectangle 45">
                  <a:extLst>
                    <a:ext uri="{FF2B5EF4-FFF2-40B4-BE49-F238E27FC236}">
                      <a16:creationId xmlns:a16="http://schemas.microsoft.com/office/drawing/2014/main" id="{EA2A62ED-3E61-4A37-9019-C1B8D4F0CAC0}"/>
                    </a:ext>
                  </a:extLst>
                </p:cNvPr>
                <p:cNvSpPr/>
                <p:nvPr/>
              </p:nvSpPr>
              <p:spPr>
                <a:xfrm>
                  <a:off x="10824349" y="1556353"/>
                  <a:ext cx="638278" cy="546673"/>
                </a:xfrm>
                <a:prstGeom prst="rect">
                  <a:avLst/>
                </a:prstGeom>
                <a:no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AZ2</a:t>
                  </a:r>
                </a:p>
              </p:txBody>
            </p:sp>
          </p:grpSp>
          <p:sp>
            <p:nvSpPr>
              <p:cNvPr id="44" name="Rectangle 43">
                <a:extLst>
                  <a:ext uri="{FF2B5EF4-FFF2-40B4-BE49-F238E27FC236}">
                    <a16:creationId xmlns:a16="http://schemas.microsoft.com/office/drawing/2014/main" id="{E9307E67-CD0A-44B0-8B9C-D98F1A56C4FF}"/>
                  </a:ext>
                </a:extLst>
              </p:cNvPr>
              <p:cNvSpPr/>
              <p:nvPr/>
            </p:nvSpPr>
            <p:spPr>
              <a:xfrm>
                <a:off x="10452337" y="2391505"/>
                <a:ext cx="638278" cy="546673"/>
              </a:xfrm>
              <a:prstGeom prst="rect">
                <a:avLst/>
              </a:prstGeom>
              <a:no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737373"/>
                    </a:solidFill>
                    <a:effectLst/>
                    <a:uLnTx/>
                    <a:uFillTx/>
                    <a:latin typeface="Segoe UI"/>
                    <a:ea typeface="+mn-ea"/>
                    <a:cs typeface="+mn-cs"/>
                  </a:rPr>
                  <a:t>AZ3</a:t>
                </a:r>
              </a:p>
            </p:txBody>
          </p:sp>
        </p:grpSp>
        <p:grpSp>
          <p:nvGrpSpPr>
            <p:cNvPr id="18" name="Group 17">
              <a:extLst>
                <a:ext uri="{FF2B5EF4-FFF2-40B4-BE49-F238E27FC236}">
                  <a16:creationId xmlns:a16="http://schemas.microsoft.com/office/drawing/2014/main" id="{641766E8-7FB5-41A2-B836-C23A7185B0C0}"/>
                </a:ext>
              </a:extLst>
            </p:cNvPr>
            <p:cNvGrpSpPr/>
            <p:nvPr/>
          </p:nvGrpSpPr>
          <p:grpSpPr>
            <a:xfrm>
              <a:off x="3432103" y="4333975"/>
              <a:ext cx="1648967" cy="2106683"/>
              <a:chOff x="9947054" y="1036321"/>
              <a:chExt cx="1648967" cy="2106683"/>
            </a:xfrm>
          </p:grpSpPr>
          <p:sp>
            <p:nvSpPr>
              <p:cNvPr id="19" name="Rectangle 18">
                <a:extLst>
                  <a:ext uri="{FF2B5EF4-FFF2-40B4-BE49-F238E27FC236}">
                    <a16:creationId xmlns:a16="http://schemas.microsoft.com/office/drawing/2014/main" id="{89B9131C-5163-421B-8225-1B6294E5ACE6}"/>
                  </a:ext>
                </a:extLst>
              </p:cNvPr>
              <p:cNvSpPr/>
              <p:nvPr/>
            </p:nvSpPr>
            <p:spPr>
              <a:xfrm>
                <a:off x="9960553" y="1041181"/>
                <a:ext cx="1621847" cy="2101823"/>
              </a:xfrm>
              <a:prstGeom prst="rect">
                <a:avLst/>
              </a:prstGeom>
              <a:solidFill>
                <a:schemeClr val="bg1"/>
              </a:solid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578843B9-5A3D-4E12-8199-1B98D943B8F9}"/>
                  </a:ext>
                </a:extLst>
              </p:cNvPr>
              <p:cNvSpPr/>
              <p:nvPr/>
            </p:nvSpPr>
            <p:spPr bwMode="auto">
              <a:xfrm>
                <a:off x="9947054" y="1036321"/>
                <a:ext cx="1648967" cy="329513"/>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0" rIns="18288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Canada Central</a:t>
                </a:r>
              </a:p>
            </p:txBody>
          </p:sp>
          <p:grpSp>
            <p:nvGrpSpPr>
              <p:cNvPr id="21" name="Group 20">
                <a:extLst>
                  <a:ext uri="{FF2B5EF4-FFF2-40B4-BE49-F238E27FC236}">
                    <a16:creationId xmlns:a16="http://schemas.microsoft.com/office/drawing/2014/main" id="{9BC5F20D-4043-49BA-9291-9483CF61491A}"/>
                  </a:ext>
                </a:extLst>
              </p:cNvPr>
              <p:cNvGrpSpPr/>
              <p:nvPr/>
            </p:nvGrpSpPr>
            <p:grpSpPr>
              <a:xfrm>
                <a:off x="10073312" y="1727041"/>
                <a:ext cx="1396329" cy="546673"/>
                <a:chOff x="10066298" y="1556353"/>
                <a:chExt cx="1396329" cy="546673"/>
              </a:xfrm>
            </p:grpSpPr>
            <p:sp>
              <p:nvSpPr>
                <p:cNvPr id="23" name="Rectangle 22">
                  <a:extLst>
                    <a:ext uri="{FF2B5EF4-FFF2-40B4-BE49-F238E27FC236}">
                      <a16:creationId xmlns:a16="http://schemas.microsoft.com/office/drawing/2014/main" id="{FEE264BB-CCCA-41D7-B23D-9E11583796A4}"/>
                    </a:ext>
                  </a:extLst>
                </p:cNvPr>
                <p:cNvSpPr/>
                <p:nvPr/>
              </p:nvSpPr>
              <p:spPr>
                <a:xfrm>
                  <a:off x="10066298" y="1556353"/>
                  <a:ext cx="638278" cy="546673"/>
                </a:xfrm>
                <a:prstGeom prst="rect">
                  <a:avLst/>
                </a:prstGeom>
                <a:no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AZ1</a:t>
                  </a:r>
                </a:p>
              </p:txBody>
            </p:sp>
            <p:sp>
              <p:nvSpPr>
                <p:cNvPr id="24" name="Rectangle 23">
                  <a:extLst>
                    <a:ext uri="{FF2B5EF4-FFF2-40B4-BE49-F238E27FC236}">
                      <a16:creationId xmlns:a16="http://schemas.microsoft.com/office/drawing/2014/main" id="{5435143D-2ADA-4B0D-9BBF-B96CE56785EE}"/>
                    </a:ext>
                  </a:extLst>
                </p:cNvPr>
                <p:cNvSpPr/>
                <p:nvPr/>
              </p:nvSpPr>
              <p:spPr>
                <a:xfrm>
                  <a:off x="10824349" y="1556353"/>
                  <a:ext cx="638278" cy="546673"/>
                </a:xfrm>
                <a:prstGeom prst="rect">
                  <a:avLst/>
                </a:prstGeom>
                <a:no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AZ2</a:t>
                  </a:r>
                </a:p>
              </p:txBody>
            </p:sp>
          </p:grpSp>
          <p:sp>
            <p:nvSpPr>
              <p:cNvPr id="22" name="Rectangle 21">
                <a:extLst>
                  <a:ext uri="{FF2B5EF4-FFF2-40B4-BE49-F238E27FC236}">
                    <a16:creationId xmlns:a16="http://schemas.microsoft.com/office/drawing/2014/main" id="{B81F95C8-D2E3-4AEB-AAD0-BBED7BB3E4F3}"/>
                  </a:ext>
                </a:extLst>
              </p:cNvPr>
              <p:cNvSpPr/>
              <p:nvPr/>
            </p:nvSpPr>
            <p:spPr>
              <a:xfrm>
                <a:off x="10452337" y="2391505"/>
                <a:ext cx="638278" cy="546673"/>
              </a:xfrm>
              <a:prstGeom prst="rect">
                <a:avLst/>
              </a:prstGeom>
              <a:no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737373"/>
                    </a:solidFill>
                    <a:effectLst/>
                    <a:uLnTx/>
                    <a:uFillTx/>
                    <a:latin typeface="Segoe UI"/>
                    <a:ea typeface="+mn-ea"/>
                    <a:cs typeface="+mn-cs"/>
                  </a:rPr>
                  <a:t>AZ3</a:t>
                </a:r>
              </a:p>
            </p:txBody>
          </p:sp>
        </p:grpSp>
        <p:sp>
          <p:nvSpPr>
            <p:cNvPr id="2" name="Rectangle 1">
              <a:extLst>
                <a:ext uri="{FF2B5EF4-FFF2-40B4-BE49-F238E27FC236}">
                  <a16:creationId xmlns:a16="http://schemas.microsoft.com/office/drawing/2014/main" id="{CFA55247-B0C2-43D0-BF8C-EE4AC1CA63ED}"/>
                </a:ext>
              </a:extLst>
            </p:cNvPr>
            <p:cNvSpPr/>
            <p:nvPr/>
          </p:nvSpPr>
          <p:spPr>
            <a:xfrm>
              <a:off x="608557" y="1802877"/>
              <a:ext cx="4672668" cy="2326272"/>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 name="TextBox 2">
              <a:extLst>
                <a:ext uri="{FF2B5EF4-FFF2-40B4-BE49-F238E27FC236}">
                  <a16:creationId xmlns:a16="http://schemas.microsoft.com/office/drawing/2014/main" id="{BD9E2A6F-2181-4C62-AD05-E7D94347EF14}"/>
                </a:ext>
              </a:extLst>
            </p:cNvPr>
            <p:cNvSpPr txBox="1"/>
            <p:nvPr/>
          </p:nvSpPr>
          <p:spPr>
            <a:xfrm>
              <a:off x="595805" y="1420196"/>
              <a:ext cx="4685420" cy="369332"/>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North America (regional pair)</a:t>
              </a:r>
            </a:p>
          </p:txBody>
        </p:sp>
        <p:sp>
          <p:nvSpPr>
            <p:cNvPr id="4" name="Arrow: Right 3">
              <a:extLst>
                <a:ext uri="{FF2B5EF4-FFF2-40B4-BE49-F238E27FC236}">
                  <a16:creationId xmlns:a16="http://schemas.microsoft.com/office/drawing/2014/main" id="{C78B1012-D07E-4461-986E-AB022D920126}"/>
                </a:ext>
              </a:extLst>
            </p:cNvPr>
            <p:cNvSpPr/>
            <p:nvPr/>
          </p:nvSpPr>
          <p:spPr>
            <a:xfrm>
              <a:off x="2705805" y="2852684"/>
              <a:ext cx="613539" cy="3661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7" name="Connector: Elbow 6">
              <a:extLst>
                <a:ext uri="{FF2B5EF4-FFF2-40B4-BE49-F238E27FC236}">
                  <a16:creationId xmlns:a16="http://schemas.microsoft.com/office/drawing/2014/main" id="{B8C67C11-3DC6-4DBA-AEFF-F71B665A1EB6}"/>
                </a:ext>
              </a:extLst>
            </p:cNvPr>
            <p:cNvCxnSpPr>
              <a:stCxn id="32" idx="2"/>
              <a:endCxn id="19" idx="1"/>
            </p:cNvCxnSpPr>
            <p:nvPr/>
          </p:nvCxnSpPr>
          <p:spPr>
            <a:xfrm rot="16200000" flipH="1">
              <a:off x="1867656" y="3811801"/>
              <a:ext cx="1419408" cy="1736484"/>
            </a:xfrm>
            <a:prstGeom prst="bentConnector2">
              <a:avLst/>
            </a:prstGeom>
            <a:ln w="12700">
              <a:solidFill>
                <a:schemeClr val="tx1"/>
              </a:solidFill>
              <a:tailEnd type="triangle"/>
            </a:ln>
          </p:spPr>
          <p:style>
            <a:lnRef idx="1">
              <a:schemeClr val="accent5"/>
            </a:lnRef>
            <a:fillRef idx="0">
              <a:schemeClr val="accent5"/>
            </a:fillRef>
            <a:effectRef idx="0">
              <a:schemeClr val="accent5"/>
            </a:effectRef>
            <a:fontRef idx="minor">
              <a:schemeClr val="tx1"/>
            </a:fontRef>
          </p:style>
        </p:cxnSp>
        <p:sp>
          <p:nvSpPr>
            <p:cNvPr id="8" name="TextBox 7">
              <a:extLst>
                <a:ext uri="{FF2B5EF4-FFF2-40B4-BE49-F238E27FC236}">
                  <a16:creationId xmlns:a16="http://schemas.microsoft.com/office/drawing/2014/main" id="{0E7573DC-8ECB-47A0-A06E-AA7EBF32FE35}"/>
                </a:ext>
              </a:extLst>
            </p:cNvPr>
            <p:cNvSpPr txBox="1"/>
            <p:nvPr/>
          </p:nvSpPr>
          <p:spPr>
            <a:xfrm>
              <a:off x="1655944" y="5409907"/>
              <a:ext cx="150267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To any region (replication)</a:t>
              </a:r>
            </a:p>
          </p:txBody>
        </p:sp>
      </p:grpSp>
      <p:graphicFrame>
        <p:nvGraphicFramePr>
          <p:cNvPr id="10" name="Diagram 9">
            <a:extLst>
              <a:ext uri="{FF2B5EF4-FFF2-40B4-BE49-F238E27FC236}">
                <a16:creationId xmlns:a16="http://schemas.microsoft.com/office/drawing/2014/main" id="{CDE16151-2BEF-4E8D-8A12-12025634BABB}"/>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105698770"/>
              </p:ext>
            </p:extLst>
          </p:nvPr>
        </p:nvGraphicFramePr>
        <p:xfrm>
          <a:off x="5509538" y="1971840"/>
          <a:ext cx="6101963" cy="37173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716410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DE6F0-7073-4404-9804-1BC541FD3C9B}"/>
              </a:ext>
            </a:extLst>
          </p:cNvPr>
          <p:cNvSpPr>
            <a:spLocks noGrp="1"/>
          </p:cNvSpPr>
          <p:nvPr>
            <p:ph type="title"/>
          </p:nvPr>
        </p:nvSpPr>
        <p:spPr/>
        <p:txBody>
          <a:bodyPr>
            <a:normAutofit/>
          </a:bodyPr>
          <a:lstStyle/>
          <a:p>
            <a:r>
              <a:rPr lang="en-US" sz="3200" dirty="0"/>
              <a:t>Geo-Redundant Backup</a:t>
            </a:r>
          </a:p>
        </p:txBody>
      </p:sp>
      <p:grpSp>
        <p:nvGrpSpPr>
          <p:cNvPr id="5" name="Group 4" descr="architecture diagram">
            <a:extLst>
              <a:ext uri="{FF2B5EF4-FFF2-40B4-BE49-F238E27FC236}">
                <a16:creationId xmlns:a16="http://schemas.microsoft.com/office/drawing/2014/main" id="{63394D07-0657-2B44-B953-D702EE3C41F0}"/>
              </a:ext>
            </a:extLst>
          </p:cNvPr>
          <p:cNvGrpSpPr/>
          <p:nvPr/>
        </p:nvGrpSpPr>
        <p:grpSpPr>
          <a:xfrm>
            <a:off x="424145" y="1120876"/>
            <a:ext cx="11441087" cy="5399195"/>
            <a:chOff x="424145" y="1120876"/>
            <a:chExt cx="11441087" cy="5399195"/>
          </a:xfrm>
        </p:grpSpPr>
        <p:sp>
          <p:nvSpPr>
            <p:cNvPr id="4" name="Rectangle 3">
              <a:extLst>
                <a:ext uri="{FF2B5EF4-FFF2-40B4-BE49-F238E27FC236}">
                  <a16:creationId xmlns:a16="http://schemas.microsoft.com/office/drawing/2014/main" id="{35A736B0-8249-4954-AF36-2D2EFB2534CE}"/>
                </a:ext>
              </a:extLst>
            </p:cNvPr>
            <p:cNvSpPr/>
            <p:nvPr/>
          </p:nvSpPr>
          <p:spPr>
            <a:xfrm>
              <a:off x="424145" y="1120877"/>
              <a:ext cx="5626772" cy="491594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6" name="Rectangle 5">
              <a:extLst>
                <a:ext uri="{FF2B5EF4-FFF2-40B4-BE49-F238E27FC236}">
                  <a16:creationId xmlns:a16="http://schemas.microsoft.com/office/drawing/2014/main" id="{BB2957AE-7485-4E41-979D-3280832E4D5E}"/>
                </a:ext>
              </a:extLst>
            </p:cNvPr>
            <p:cNvSpPr/>
            <p:nvPr/>
          </p:nvSpPr>
          <p:spPr bwMode="auto">
            <a:xfrm>
              <a:off x="424145" y="1121875"/>
              <a:ext cx="5645302" cy="3872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0" rIns="18288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Region – East US 2</a:t>
              </a:r>
            </a:p>
          </p:txBody>
        </p:sp>
        <p:sp>
          <p:nvSpPr>
            <p:cNvPr id="46" name="Rectangle 45">
              <a:extLst>
                <a:ext uri="{FF2B5EF4-FFF2-40B4-BE49-F238E27FC236}">
                  <a16:creationId xmlns:a16="http://schemas.microsoft.com/office/drawing/2014/main" id="{DEF0A10B-676F-4418-9AA0-60B729BD6BBA}"/>
                </a:ext>
              </a:extLst>
            </p:cNvPr>
            <p:cNvSpPr/>
            <p:nvPr/>
          </p:nvSpPr>
          <p:spPr>
            <a:xfrm>
              <a:off x="520736" y="1637071"/>
              <a:ext cx="4620976" cy="3318387"/>
            </a:xfrm>
            <a:prstGeom prst="rect">
              <a:avLst/>
            </a:prstGeom>
            <a:noFill/>
            <a:ln w="12700">
              <a:solidFill>
                <a:srgbClr val="73737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6" name="Group 15">
              <a:extLst>
                <a:ext uri="{FF2B5EF4-FFF2-40B4-BE49-F238E27FC236}">
                  <a16:creationId xmlns:a16="http://schemas.microsoft.com/office/drawing/2014/main" id="{D4865C6C-CC1F-49F9-BF3D-BE8A32D08DE5}"/>
                </a:ext>
              </a:extLst>
            </p:cNvPr>
            <p:cNvGrpSpPr/>
            <p:nvPr/>
          </p:nvGrpSpPr>
          <p:grpSpPr>
            <a:xfrm>
              <a:off x="2588077" y="1747607"/>
              <a:ext cx="2449057" cy="3062077"/>
              <a:chOff x="3714750" y="2124075"/>
              <a:chExt cx="2801604" cy="3062077"/>
            </a:xfrm>
          </p:grpSpPr>
          <p:sp>
            <p:nvSpPr>
              <p:cNvPr id="18" name="Graphic 137">
                <a:extLst>
                  <a:ext uri="{FF2B5EF4-FFF2-40B4-BE49-F238E27FC236}">
                    <a16:creationId xmlns:a16="http://schemas.microsoft.com/office/drawing/2014/main" id="{F4C83915-E5CC-48C5-8EF4-EB1AA419D51A}"/>
                  </a:ext>
                </a:extLst>
              </p:cNvPr>
              <p:cNvSpPr/>
              <p:nvPr/>
            </p:nvSpPr>
            <p:spPr>
              <a:xfrm>
                <a:off x="3714750" y="2124075"/>
                <a:ext cx="2801604" cy="3062077"/>
              </a:xfrm>
              <a:custGeom>
                <a:avLst/>
                <a:gdLst>
                  <a:gd name="connsiteX0" fmla="*/ 0 w 4899660"/>
                  <a:gd name="connsiteY0" fmla="*/ 0 h 985837"/>
                  <a:gd name="connsiteX1" fmla="*/ 4899660 w 4899660"/>
                  <a:gd name="connsiteY1" fmla="*/ 0 h 985837"/>
                  <a:gd name="connsiteX2" fmla="*/ 4899660 w 4899660"/>
                  <a:gd name="connsiteY2" fmla="*/ 985838 h 985837"/>
                  <a:gd name="connsiteX3" fmla="*/ 0 w 4899660"/>
                  <a:gd name="connsiteY3" fmla="*/ 985838 h 985837"/>
                </a:gdLst>
                <a:ahLst/>
                <a:cxnLst>
                  <a:cxn ang="0">
                    <a:pos x="connsiteX0" y="connsiteY0"/>
                  </a:cxn>
                  <a:cxn ang="0">
                    <a:pos x="connsiteX1" y="connsiteY1"/>
                  </a:cxn>
                  <a:cxn ang="0">
                    <a:pos x="connsiteX2" y="connsiteY2"/>
                  </a:cxn>
                  <a:cxn ang="0">
                    <a:pos x="connsiteX3" y="connsiteY3"/>
                  </a:cxn>
                </a:cxnLst>
                <a:rect l="l" t="t" r="r" b="b"/>
                <a:pathLst>
                  <a:path w="4899660" h="985837">
                    <a:moveTo>
                      <a:pt x="0" y="0"/>
                    </a:moveTo>
                    <a:lnTo>
                      <a:pt x="4899660" y="0"/>
                    </a:lnTo>
                    <a:lnTo>
                      <a:pt x="4899660" y="985838"/>
                    </a:lnTo>
                    <a:lnTo>
                      <a:pt x="0" y="985838"/>
                    </a:lnTo>
                    <a:close/>
                  </a:path>
                </a:pathLst>
              </a:custGeom>
              <a:solidFill>
                <a:srgbClr val="F7F7F7"/>
              </a:solidFill>
              <a:ln w="28575">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19" name="Rectangle 18">
                <a:extLst>
                  <a:ext uri="{FF2B5EF4-FFF2-40B4-BE49-F238E27FC236}">
                    <a16:creationId xmlns:a16="http://schemas.microsoft.com/office/drawing/2014/main" id="{FBD4465F-4A84-4AE1-8041-4C628D43F362}"/>
                  </a:ext>
                </a:extLst>
              </p:cNvPr>
              <p:cNvSpPr/>
              <p:nvPr/>
            </p:nvSpPr>
            <p:spPr bwMode="auto">
              <a:xfrm>
                <a:off x="3714750" y="2220141"/>
                <a:ext cx="2801604" cy="3808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0" rIns="18288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mn-cs"/>
                  </a:rPr>
                  <a:t>Flexible Server (Prod)</a:t>
                </a:r>
              </a:p>
            </p:txBody>
          </p:sp>
        </p:grpSp>
        <p:sp>
          <p:nvSpPr>
            <p:cNvPr id="67" name="Rectangle: Rounded Corners 66">
              <a:extLst>
                <a:ext uri="{FF2B5EF4-FFF2-40B4-BE49-F238E27FC236}">
                  <a16:creationId xmlns:a16="http://schemas.microsoft.com/office/drawing/2014/main" id="{F4B41CC6-FF31-4C99-8713-CDFE07810EC1}"/>
                </a:ext>
              </a:extLst>
            </p:cNvPr>
            <p:cNvSpPr/>
            <p:nvPr/>
          </p:nvSpPr>
          <p:spPr bwMode="auto">
            <a:xfrm>
              <a:off x="2744662" y="2353769"/>
              <a:ext cx="2143035" cy="1199727"/>
            </a:xfrm>
            <a:prstGeom prst="roundRect">
              <a:avLst>
                <a:gd name="adj" fmla="val 0"/>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68" name="Rectangle 67">
              <a:extLst>
                <a:ext uri="{FF2B5EF4-FFF2-40B4-BE49-F238E27FC236}">
                  <a16:creationId xmlns:a16="http://schemas.microsoft.com/office/drawing/2014/main" id="{08DABFB0-7DD3-43C9-8F0D-15AB5263E90B}"/>
                </a:ext>
              </a:extLst>
            </p:cNvPr>
            <p:cNvSpPr/>
            <p:nvPr/>
          </p:nvSpPr>
          <p:spPr bwMode="auto">
            <a:xfrm>
              <a:off x="2859302" y="2541096"/>
              <a:ext cx="2019860" cy="5741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600" b="0" i="0" u="none" strike="noStrike" kern="1200" cap="none" spc="0" normalizeH="0" baseline="0" noProof="0">
                  <a:ln>
                    <a:noFill/>
                  </a:ln>
                  <a:solidFill>
                    <a:srgbClr val="000000"/>
                  </a:solidFill>
                  <a:effectLst/>
                  <a:uLnTx/>
                  <a:uFillTx/>
                  <a:latin typeface="Segoe UI Semibold"/>
                  <a:ea typeface="+mn-ea"/>
                  <a:cs typeface="+mn-cs"/>
                </a:rPr>
              </a:br>
              <a:r>
                <a:rPr kumimoji="0" lang="en-US" sz="1600" b="0" i="0" u="none" strike="noStrike" kern="1200" cap="none" spc="0" normalizeH="0" baseline="0" noProof="0">
                  <a:ln>
                    <a:noFill/>
                  </a:ln>
                  <a:solidFill>
                    <a:srgbClr val="0078D4"/>
                  </a:solidFill>
                  <a:effectLst/>
                  <a:uLnTx/>
                  <a:uFillTx/>
                  <a:latin typeface="Segoe UI Semibold"/>
                  <a:ea typeface="+mn-ea"/>
                  <a:cs typeface="+mn-cs"/>
                </a:rPr>
                <a:t>PostgreSQL</a:t>
              </a:r>
            </a:p>
          </p:txBody>
        </p:sp>
        <p:sp>
          <p:nvSpPr>
            <p:cNvPr id="85" name="Graphic 137">
              <a:extLst>
                <a:ext uri="{FF2B5EF4-FFF2-40B4-BE49-F238E27FC236}">
                  <a16:creationId xmlns:a16="http://schemas.microsoft.com/office/drawing/2014/main" id="{6D9A17BF-322C-4491-9DE8-4C81749AF82E}"/>
                </a:ext>
              </a:extLst>
            </p:cNvPr>
            <p:cNvSpPr/>
            <p:nvPr/>
          </p:nvSpPr>
          <p:spPr>
            <a:xfrm>
              <a:off x="2748450" y="3745167"/>
              <a:ext cx="2143035" cy="831033"/>
            </a:xfrm>
            <a:custGeom>
              <a:avLst/>
              <a:gdLst>
                <a:gd name="connsiteX0" fmla="*/ 0 w 4899660"/>
                <a:gd name="connsiteY0" fmla="*/ 0 h 985837"/>
                <a:gd name="connsiteX1" fmla="*/ 4899660 w 4899660"/>
                <a:gd name="connsiteY1" fmla="*/ 0 h 985837"/>
                <a:gd name="connsiteX2" fmla="*/ 4899660 w 4899660"/>
                <a:gd name="connsiteY2" fmla="*/ 985838 h 985837"/>
                <a:gd name="connsiteX3" fmla="*/ 0 w 4899660"/>
                <a:gd name="connsiteY3" fmla="*/ 985838 h 985837"/>
              </a:gdLst>
              <a:ahLst/>
              <a:cxnLst>
                <a:cxn ang="0">
                  <a:pos x="connsiteX0" y="connsiteY0"/>
                </a:cxn>
                <a:cxn ang="0">
                  <a:pos x="connsiteX1" y="connsiteY1"/>
                </a:cxn>
                <a:cxn ang="0">
                  <a:pos x="connsiteX2" y="connsiteY2"/>
                </a:cxn>
                <a:cxn ang="0">
                  <a:pos x="connsiteX3" y="connsiteY3"/>
                </a:cxn>
              </a:cxnLst>
              <a:rect l="l" t="t" r="r" b="b"/>
              <a:pathLst>
                <a:path w="4899660" h="985837">
                  <a:moveTo>
                    <a:pt x="0" y="0"/>
                  </a:moveTo>
                  <a:lnTo>
                    <a:pt x="4899660" y="0"/>
                  </a:lnTo>
                  <a:lnTo>
                    <a:pt x="4899660" y="985838"/>
                  </a:lnTo>
                  <a:lnTo>
                    <a:pt x="0" y="985838"/>
                  </a:lnTo>
                  <a:close/>
                </a:path>
              </a:pathLst>
            </a:custGeom>
            <a:solidFill>
              <a:schemeClr val="bg1"/>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86" name="Rectangle 85">
              <a:extLst>
                <a:ext uri="{FF2B5EF4-FFF2-40B4-BE49-F238E27FC236}">
                  <a16:creationId xmlns:a16="http://schemas.microsoft.com/office/drawing/2014/main" id="{3F4DC5E6-F7C5-4128-BA40-FC5ACDFC2B35}"/>
                </a:ext>
              </a:extLst>
            </p:cNvPr>
            <p:cNvSpPr/>
            <p:nvPr/>
          </p:nvSpPr>
          <p:spPr bwMode="auto">
            <a:xfrm>
              <a:off x="2775229" y="3742283"/>
              <a:ext cx="2496998" cy="3297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18288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Storage</a:t>
              </a:r>
            </a:p>
          </p:txBody>
        </p:sp>
        <p:sp>
          <p:nvSpPr>
            <p:cNvPr id="87" name="Rectangle 86">
              <a:extLst>
                <a:ext uri="{FF2B5EF4-FFF2-40B4-BE49-F238E27FC236}">
                  <a16:creationId xmlns:a16="http://schemas.microsoft.com/office/drawing/2014/main" id="{7CDD8B2D-1F9F-47AC-99E1-6F0A625D6AF6}"/>
                </a:ext>
              </a:extLst>
            </p:cNvPr>
            <p:cNvSpPr/>
            <p:nvPr/>
          </p:nvSpPr>
          <p:spPr bwMode="auto">
            <a:xfrm>
              <a:off x="3915387" y="4210320"/>
              <a:ext cx="962536" cy="2163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Semibold"/>
                  <a:ea typeface="+mn-ea"/>
                  <a:cs typeface="+mn-cs"/>
                </a:rPr>
                <a:t>Data, WAL</a:t>
              </a:r>
            </a:p>
          </p:txBody>
        </p:sp>
        <p:grpSp>
          <p:nvGrpSpPr>
            <p:cNvPr id="88" name="Group 87">
              <a:extLst>
                <a:ext uri="{FF2B5EF4-FFF2-40B4-BE49-F238E27FC236}">
                  <a16:creationId xmlns:a16="http://schemas.microsoft.com/office/drawing/2014/main" id="{5B37BD88-D12B-4B72-B8B4-8618DF79C680}"/>
                </a:ext>
              </a:extLst>
            </p:cNvPr>
            <p:cNvGrpSpPr/>
            <p:nvPr/>
          </p:nvGrpSpPr>
          <p:grpSpPr>
            <a:xfrm>
              <a:off x="3405730" y="4059707"/>
              <a:ext cx="440161" cy="387626"/>
              <a:chOff x="4775329" y="4523957"/>
              <a:chExt cx="463266" cy="407973"/>
            </a:xfrm>
            <a:solidFill>
              <a:schemeClr val="accent1"/>
            </a:solidFill>
          </p:grpSpPr>
          <p:grpSp>
            <p:nvGrpSpPr>
              <p:cNvPr id="89" name="Graphic 3">
                <a:extLst>
                  <a:ext uri="{FF2B5EF4-FFF2-40B4-BE49-F238E27FC236}">
                    <a16:creationId xmlns:a16="http://schemas.microsoft.com/office/drawing/2014/main" id="{53DFD6BB-7B73-4B1B-A871-73A72AA87AEB}"/>
                  </a:ext>
                </a:extLst>
              </p:cNvPr>
              <p:cNvGrpSpPr/>
              <p:nvPr/>
            </p:nvGrpSpPr>
            <p:grpSpPr>
              <a:xfrm>
                <a:off x="4775329" y="4523957"/>
                <a:ext cx="244527" cy="350609"/>
                <a:chOff x="6796635" y="1977497"/>
                <a:chExt cx="546516" cy="783607"/>
              </a:xfrm>
              <a:grpFill/>
            </p:grpSpPr>
            <p:sp>
              <p:nvSpPr>
                <p:cNvPr id="94" name="Freeform: Shape 93">
                  <a:extLst>
                    <a:ext uri="{FF2B5EF4-FFF2-40B4-BE49-F238E27FC236}">
                      <a16:creationId xmlns:a16="http://schemas.microsoft.com/office/drawing/2014/main" id="{80F98911-0B57-4C84-ABCE-08E86B21A18B}"/>
                    </a:ext>
                  </a:extLst>
                </p:cNvPr>
                <p:cNvSpPr/>
                <p:nvPr/>
              </p:nvSpPr>
              <p:spPr>
                <a:xfrm>
                  <a:off x="6796635" y="2419127"/>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C0B13B7-5AFE-4174-A559-95D32C9BCF32}"/>
                    </a:ext>
                  </a:extLst>
                </p:cNvPr>
                <p:cNvSpPr/>
                <p:nvPr/>
              </p:nvSpPr>
              <p:spPr>
                <a:xfrm>
                  <a:off x="6796635" y="2201727"/>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ACABCA92-F6AC-437A-A14E-CEA8419033F9}"/>
                    </a:ext>
                  </a:extLst>
                </p:cNvPr>
                <p:cNvSpPr/>
                <p:nvPr/>
              </p:nvSpPr>
              <p:spPr>
                <a:xfrm>
                  <a:off x="6796635" y="1977497"/>
                  <a:ext cx="548123" cy="343983"/>
                </a:xfrm>
                <a:custGeom>
                  <a:avLst/>
                  <a:gdLst>
                    <a:gd name="connsiteX0" fmla="*/ 271651 w 548123"/>
                    <a:gd name="connsiteY0" fmla="*/ 0 h 343983"/>
                    <a:gd name="connsiteX1" fmla="*/ 271651 w 548123"/>
                    <a:gd name="connsiteY1" fmla="*/ 0 h 343983"/>
                    <a:gd name="connsiteX2" fmla="*/ 0 w 548123"/>
                    <a:gd name="connsiteY2" fmla="*/ 113322 h 343983"/>
                    <a:gd name="connsiteX3" fmla="*/ 0 w 548123"/>
                    <a:gd name="connsiteY3" fmla="*/ 237493 h 343983"/>
                    <a:gd name="connsiteX4" fmla="*/ 267230 w 548123"/>
                    <a:gd name="connsiteY4" fmla="*/ 343983 h 343983"/>
                    <a:gd name="connsiteX5" fmla="*/ 548123 w 548123"/>
                    <a:gd name="connsiteY5" fmla="*/ 237493 h 343983"/>
                    <a:gd name="connsiteX6" fmla="*/ 548123 w 548123"/>
                    <a:gd name="connsiteY6" fmla="*/ 108901 h 343983"/>
                    <a:gd name="connsiteX7" fmla="*/ 271651 w 548123"/>
                    <a:gd name="connsiteY7" fmla="*/ 0 h 343983"/>
                    <a:gd name="connsiteX8" fmla="*/ 267230 w 548123"/>
                    <a:gd name="connsiteY8" fmla="*/ 158731 h 343983"/>
                    <a:gd name="connsiteX9" fmla="*/ 267230 w 548123"/>
                    <a:gd name="connsiteY9" fmla="*/ 158731 h 343983"/>
                    <a:gd name="connsiteX10" fmla="*/ 71529 w 548123"/>
                    <a:gd name="connsiteY10" fmla="*/ 101668 h 343983"/>
                    <a:gd name="connsiteX11" fmla="*/ 267230 w 548123"/>
                    <a:gd name="connsiteY11" fmla="*/ 40989 h 343983"/>
                    <a:gd name="connsiteX12" fmla="*/ 479005 w 548123"/>
                    <a:gd name="connsiteY12" fmla="*/ 100061 h 343983"/>
                    <a:gd name="connsiteX13" fmla="*/ 267230 w 548123"/>
                    <a:gd name="connsiteY13" fmla="*/ 158731 h 343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983">
                      <a:moveTo>
                        <a:pt x="271651" y="0"/>
                      </a:moveTo>
                      <a:lnTo>
                        <a:pt x="271651" y="0"/>
                      </a:lnTo>
                      <a:cubicBezTo>
                        <a:pt x="108500" y="0"/>
                        <a:pt x="0" y="56661"/>
                        <a:pt x="0" y="113322"/>
                      </a:cubicBezTo>
                      <a:lnTo>
                        <a:pt x="0" y="237493"/>
                      </a:lnTo>
                      <a:cubicBezTo>
                        <a:pt x="2009" y="294154"/>
                        <a:pt x="106088" y="343983"/>
                        <a:pt x="267230" y="343983"/>
                      </a:cubicBezTo>
                      <a:cubicBezTo>
                        <a:pt x="423550" y="343983"/>
                        <a:pt x="539283" y="291743"/>
                        <a:pt x="548123" y="237493"/>
                      </a:cubicBezTo>
                      <a:lnTo>
                        <a:pt x="548123" y="108901"/>
                      </a:lnTo>
                      <a:cubicBezTo>
                        <a:pt x="548123" y="52240"/>
                        <a:pt x="435605" y="0"/>
                        <a:pt x="271651" y="0"/>
                      </a:cubicBezTo>
                      <a:close/>
                      <a:moveTo>
                        <a:pt x="267230" y="158731"/>
                      </a:moveTo>
                      <a:lnTo>
                        <a:pt x="267230" y="158731"/>
                      </a:lnTo>
                      <a:cubicBezTo>
                        <a:pt x="151899" y="158329"/>
                        <a:pt x="71529" y="133414"/>
                        <a:pt x="71529" y="101668"/>
                      </a:cubicBezTo>
                      <a:cubicBezTo>
                        <a:pt x="71529" y="67913"/>
                        <a:pt x="149488" y="40989"/>
                        <a:pt x="267230" y="40989"/>
                      </a:cubicBezTo>
                      <a:cubicBezTo>
                        <a:pt x="384972" y="40989"/>
                        <a:pt x="479005" y="65903"/>
                        <a:pt x="479005" y="100061"/>
                      </a:cubicBezTo>
                      <a:cubicBezTo>
                        <a:pt x="479005" y="131405"/>
                        <a:pt x="384570" y="158731"/>
                        <a:pt x="267230" y="1587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90" name="Graphic 3">
                <a:extLst>
                  <a:ext uri="{FF2B5EF4-FFF2-40B4-BE49-F238E27FC236}">
                    <a16:creationId xmlns:a16="http://schemas.microsoft.com/office/drawing/2014/main" id="{66D15C81-0042-4239-92BF-E03DD33B4058}"/>
                  </a:ext>
                </a:extLst>
              </p:cNvPr>
              <p:cNvGrpSpPr/>
              <p:nvPr/>
            </p:nvGrpSpPr>
            <p:grpSpPr>
              <a:xfrm>
                <a:off x="4993349" y="4580602"/>
                <a:ext cx="245246" cy="351328"/>
                <a:chOff x="6796635" y="1977497"/>
                <a:chExt cx="548123" cy="785213"/>
              </a:xfrm>
              <a:grpFill/>
            </p:grpSpPr>
            <p:sp>
              <p:nvSpPr>
                <p:cNvPr id="91" name="Freeform: Shape 90">
                  <a:extLst>
                    <a:ext uri="{FF2B5EF4-FFF2-40B4-BE49-F238E27FC236}">
                      <a16:creationId xmlns:a16="http://schemas.microsoft.com/office/drawing/2014/main" id="{E060C5C6-6A43-4C26-9883-F692D43401B5}"/>
                    </a:ext>
                  </a:extLst>
                </p:cNvPr>
                <p:cNvSpPr/>
                <p:nvPr/>
              </p:nvSpPr>
              <p:spPr>
                <a:xfrm>
                  <a:off x="6796635" y="2419127"/>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7EC4650A-3852-43AD-99C1-E8073A23A871}"/>
                    </a:ext>
                  </a:extLst>
                </p:cNvPr>
                <p:cNvSpPr/>
                <p:nvPr/>
              </p:nvSpPr>
              <p:spPr>
                <a:xfrm>
                  <a:off x="6796635" y="2201727"/>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C5F71B42-80C9-4025-B226-95FCAB469991}"/>
                    </a:ext>
                  </a:extLst>
                </p:cNvPr>
                <p:cNvSpPr/>
                <p:nvPr/>
              </p:nvSpPr>
              <p:spPr>
                <a:xfrm>
                  <a:off x="6796635" y="1977497"/>
                  <a:ext cx="548123" cy="343982"/>
                </a:xfrm>
                <a:custGeom>
                  <a:avLst/>
                  <a:gdLst>
                    <a:gd name="connsiteX0" fmla="*/ 271651 w 548123"/>
                    <a:gd name="connsiteY0" fmla="*/ 0 h 343983"/>
                    <a:gd name="connsiteX1" fmla="*/ 271651 w 548123"/>
                    <a:gd name="connsiteY1" fmla="*/ 0 h 343983"/>
                    <a:gd name="connsiteX2" fmla="*/ 0 w 548123"/>
                    <a:gd name="connsiteY2" fmla="*/ 113322 h 343983"/>
                    <a:gd name="connsiteX3" fmla="*/ 0 w 548123"/>
                    <a:gd name="connsiteY3" fmla="*/ 237493 h 343983"/>
                    <a:gd name="connsiteX4" fmla="*/ 267230 w 548123"/>
                    <a:gd name="connsiteY4" fmla="*/ 343983 h 343983"/>
                    <a:gd name="connsiteX5" fmla="*/ 548123 w 548123"/>
                    <a:gd name="connsiteY5" fmla="*/ 237493 h 343983"/>
                    <a:gd name="connsiteX6" fmla="*/ 548123 w 548123"/>
                    <a:gd name="connsiteY6" fmla="*/ 108901 h 343983"/>
                    <a:gd name="connsiteX7" fmla="*/ 271651 w 548123"/>
                    <a:gd name="connsiteY7" fmla="*/ 0 h 343983"/>
                    <a:gd name="connsiteX8" fmla="*/ 267230 w 548123"/>
                    <a:gd name="connsiteY8" fmla="*/ 158731 h 343983"/>
                    <a:gd name="connsiteX9" fmla="*/ 267230 w 548123"/>
                    <a:gd name="connsiteY9" fmla="*/ 158731 h 343983"/>
                    <a:gd name="connsiteX10" fmla="*/ 71529 w 548123"/>
                    <a:gd name="connsiteY10" fmla="*/ 101668 h 343983"/>
                    <a:gd name="connsiteX11" fmla="*/ 267230 w 548123"/>
                    <a:gd name="connsiteY11" fmla="*/ 40989 h 343983"/>
                    <a:gd name="connsiteX12" fmla="*/ 479005 w 548123"/>
                    <a:gd name="connsiteY12" fmla="*/ 100061 h 343983"/>
                    <a:gd name="connsiteX13" fmla="*/ 267230 w 548123"/>
                    <a:gd name="connsiteY13" fmla="*/ 158731 h 343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983">
                      <a:moveTo>
                        <a:pt x="271651" y="0"/>
                      </a:moveTo>
                      <a:lnTo>
                        <a:pt x="271651" y="0"/>
                      </a:lnTo>
                      <a:cubicBezTo>
                        <a:pt x="108500" y="0"/>
                        <a:pt x="0" y="56661"/>
                        <a:pt x="0" y="113322"/>
                      </a:cubicBezTo>
                      <a:lnTo>
                        <a:pt x="0" y="237493"/>
                      </a:lnTo>
                      <a:cubicBezTo>
                        <a:pt x="2009" y="294154"/>
                        <a:pt x="106088" y="343983"/>
                        <a:pt x="267230" y="343983"/>
                      </a:cubicBezTo>
                      <a:cubicBezTo>
                        <a:pt x="423550" y="343983"/>
                        <a:pt x="539283" y="291743"/>
                        <a:pt x="548123" y="237493"/>
                      </a:cubicBezTo>
                      <a:lnTo>
                        <a:pt x="548123" y="108901"/>
                      </a:lnTo>
                      <a:cubicBezTo>
                        <a:pt x="548123" y="52240"/>
                        <a:pt x="435605" y="0"/>
                        <a:pt x="271651" y="0"/>
                      </a:cubicBezTo>
                      <a:close/>
                      <a:moveTo>
                        <a:pt x="267230" y="158731"/>
                      </a:moveTo>
                      <a:lnTo>
                        <a:pt x="267230" y="158731"/>
                      </a:lnTo>
                      <a:cubicBezTo>
                        <a:pt x="151899" y="158329"/>
                        <a:pt x="71529" y="133414"/>
                        <a:pt x="71529" y="101668"/>
                      </a:cubicBezTo>
                      <a:cubicBezTo>
                        <a:pt x="71529" y="67913"/>
                        <a:pt x="149488" y="40989"/>
                        <a:pt x="267230" y="40989"/>
                      </a:cubicBezTo>
                      <a:cubicBezTo>
                        <a:pt x="384972" y="40989"/>
                        <a:pt x="479005" y="65903"/>
                        <a:pt x="479005" y="100061"/>
                      </a:cubicBezTo>
                      <a:cubicBezTo>
                        <a:pt x="479005" y="131405"/>
                        <a:pt x="384570" y="158731"/>
                        <a:pt x="267230" y="1587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99" name="Arrow: Down 98">
              <a:extLst>
                <a:ext uri="{FF2B5EF4-FFF2-40B4-BE49-F238E27FC236}">
                  <a16:creationId xmlns:a16="http://schemas.microsoft.com/office/drawing/2014/main" id="{28E1FACD-5476-4590-A519-8F6C00489C8E}"/>
                </a:ext>
              </a:extLst>
            </p:cNvPr>
            <p:cNvSpPr/>
            <p:nvPr/>
          </p:nvSpPr>
          <p:spPr>
            <a:xfrm>
              <a:off x="3441080" y="3550716"/>
              <a:ext cx="343591" cy="293723"/>
            </a:xfrm>
            <a:prstGeom prst="downArrow">
              <a:avLst/>
            </a:prstGeom>
            <a:solidFill>
              <a:srgbClr val="0078D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62053A79-C3CE-418F-A859-1EFCFB3365EB}"/>
                </a:ext>
              </a:extLst>
            </p:cNvPr>
            <p:cNvSpPr/>
            <p:nvPr/>
          </p:nvSpPr>
          <p:spPr>
            <a:xfrm>
              <a:off x="613663" y="1729862"/>
              <a:ext cx="1475969" cy="3105007"/>
            </a:xfrm>
            <a:prstGeom prst="rect">
              <a:avLst/>
            </a:prstGeom>
            <a:solidFill>
              <a:srgbClr val="F7F7F7"/>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38" name="Rectangle: Rounded Corners 37">
              <a:extLst>
                <a:ext uri="{FF2B5EF4-FFF2-40B4-BE49-F238E27FC236}">
                  <a16:creationId xmlns:a16="http://schemas.microsoft.com/office/drawing/2014/main" id="{A0B978A3-353D-4FF8-BBF1-0E924294F837}"/>
                </a:ext>
              </a:extLst>
            </p:cNvPr>
            <p:cNvSpPr/>
            <p:nvPr/>
          </p:nvSpPr>
          <p:spPr bwMode="auto">
            <a:xfrm>
              <a:off x="836023" y="1952560"/>
              <a:ext cx="1031251" cy="823190"/>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01D3CAC2-693E-42FB-B78B-C962C1945993}"/>
                </a:ext>
              </a:extLst>
            </p:cNvPr>
            <p:cNvSpPr txBox="1"/>
            <p:nvPr/>
          </p:nvSpPr>
          <p:spPr>
            <a:xfrm>
              <a:off x="836020" y="2576506"/>
              <a:ext cx="1031251" cy="153888"/>
            </a:xfrm>
            <a:prstGeom prst="rect">
              <a:avLst/>
            </a:prstGeom>
            <a:noFill/>
          </p:spPr>
          <p:txBody>
            <a:bodyPr wrap="squar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Azure VM</a:t>
              </a:r>
            </a:p>
          </p:txBody>
        </p:sp>
        <p:grpSp>
          <p:nvGrpSpPr>
            <p:cNvPr id="33" name="Group 32">
              <a:extLst>
                <a:ext uri="{FF2B5EF4-FFF2-40B4-BE49-F238E27FC236}">
                  <a16:creationId xmlns:a16="http://schemas.microsoft.com/office/drawing/2014/main" id="{66011D8C-0D41-4E4E-8726-05B1C193BC8A}"/>
                </a:ext>
              </a:extLst>
            </p:cNvPr>
            <p:cNvGrpSpPr/>
            <p:nvPr/>
          </p:nvGrpSpPr>
          <p:grpSpPr>
            <a:xfrm>
              <a:off x="836020" y="2870770"/>
              <a:ext cx="1031254" cy="823190"/>
              <a:chOff x="3230180" y="1853120"/>
              <a:chExt cx="688127" cy="549291"/>
            </a:xfrm>
          </p:grpSpPr>
          <p:sp>
            <p:nvSpPr>
              <p:cNvPr id="35" name="Rectangle: Rounded Corners 34">
                <a:extLst>
                  <a:ext uri="{FF2B5EF4-FFF2-40B4-BE49-F238E27FC236}">
                    <a16:creationId xmlns:a16="http://schemas.microsoft.com/office/drawing/2014/main" id="{890A8E09-1D08-43A3-95B2-F9CDF4E3AC2C}"/>
                  </a:ext>
                </a:extLst>
              </p:cNvPr>
              <p:cNvSpPr/>
              <p:nvPr/>
            </p:nvSpPr>
            <p:spPr bwMode="auto">
              <a:xfrm>
                <a:off x="3230182" y="1853120"/>
                <a:ext cx="688125" cy="549291"/>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B5B7CBDD-C114-4C49-9240-ABAB159E7E14}"/>
                  </a:ext>
                </a:extLst>
              </p:cNvPr>
              <p:cNvSpPr/>
              <p:nvPr/>
            </p:nvSpPr>
            <p:spPr>
              <a:xfrm>
                <a:off x="3448424" y="1955950"/>
                <a:ext cx="252919" cy="157114"/>
              </a:xfrm>
              <a:custGeom>
                <a:avLst/>
                <a:gdLst>
                  <a:gd name="connsiteX0" fmla="*/ 5431 w 289672"/>
                  <a:gd name="connsiteY0" fmla="*/ 0 h 179945"/>
                  <a:gd name="connsiteX1" fmla="*/ 282431 w 289672"/>
                  <a:gd name="connsiteY1" fmla="*/ 0 h 179945"/>
                  <a:gd name="connsiteX2" fmla="*/ 289673 w 289672"/>
                  <a:gd name="connsiteY2" fmla="*/ 5431 h 179945"/>
                  <a:gd name="connsiteX3" fmla="*/ 289673 w 289672"/>
                  <a:gd name="connsiteY3" fmla="*/ 173803 h 179945"/>
                  <a:gd name="connsiteX4" fmla="*/ 284242 w 289672"/>
                  <a:gd name="connsiteY4" fmla="*/ 179235 h 179945"/>
                  <a:gd name="connsiteX5" fmla="*/ 5431 w 289672"/>
                  <a:gd name="connsiteY5" fmla="*/ 179235 h 179945"/>
                  <a:gd name="connsiteX6" fmla="*/ 0 w 289672"/>
                  <a:gd name="connsiteY6" fmla="*/ 175614 h 179945"/>
                  <a:gd name="connsiteX7" fmla="*/ 0 w 289672"/>
                  <a:gd name="connsiteY7" fmla="*/ 5431 h 179945"/>
                  <a:gd name="connsiteX8" fmla="*/ 5431 w 289672"/>
                  <a:gd name="connsiteY8" fmla="*/ 0 h 179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672" h="179945">
                    <a:moveTo>
                      <a:pt x="5431" y="0"/>
                    </a:moveTo>
                    <a:lnTo>
                      <a:pt x="282431" y="0"/>
                    </a:lnTo>
                    <a:cubicBezTo>
                      <a:pt x="287862" y="0"/>
                      <a:pt x="289673" y="1810"/>
                      <a:pt x="289673" y="5431"/>
                    </a:cubicBezTo>
                    <a:lnTo>
                      <a:pt x="289673" y="173803"/>
                    </a:lnTo>
                    <a:cubicBezTo>
                      <a:pt x="289673" y="177424"/>
                      <a:pt x="287862" y="179235"/>
                      <a:pt x="284242" y="179235"/>
                    </a:cubicBezTo>
                    <a:lnTo>
                      <a:pt x="5431" y="179235"/>
                    </a:lnTo>
                    <a:cubicBezTo>
                      <a:pt x="1810" y="181045"/>
                      <a:pt x="0" y="179235"/>
                      <a:pt x="0" y="175614"/>
                    </a:cubicBezTo>
                    <a:lnTo>
                      <a:pt x="0" y="5431"/>
                    </a:lnTo>
                    <a:cubicBezTo>
                      <a:pt x="0" y="1810"/>
                      <a:pt x="1810" y="0"/>
                      <a:pt x="5431" y="0"/>
                    </a:cubicBezTo>
                    <a:close/>
                  </a:path>
                </a:pathLst>
              </a:custGeom>
              <a:solidFill>
                <a:schemeClr val="accent1"/>
              </a:solidFill>
              <a:ln w="17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TextBox 36">
                <a:extLst>
                  <a:ext uri="{FF2B5EF4-FFF2-40B4-BE49-F238E27FC236}">
                    <a16:creationId xmlns:a16="http://schemas.microsoft.com/office/drawing/2014/main" id="{FE011CD5-685B-4DEF-A504-AB907EEB9A1E}"/>
                  </a:ext>
                </a:extLst>
              </p:cNvPr>
              <p:cNvSpPr txBox="1"/>
              <p:nvPr/>
            </p:nvSpPr>
            <p:spPr>
              <a:xfrm>
                <a:off x="3230180" y="2269461"/>
                <a:ext cx="688125" cy="102685"/>
              </a:xfrm>
              <a:prstGeom prst="rect">
                <a:avLst/>
              </a:prstGeom>
              <a:noFill/>
            </p:spPr>
            <p:txBody>
              <a:bodyPr wrap="squar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AKS</a:t>
                </a:r>
              </a:p>
            </p:txBody>
          </p:sp>
        </p:grpSp>
        <p:sp>
          <p:nvSpPr>
            <p:cNvPr id="30" name="Rectangle: Rounded Corners 29">
              <a:extLst>
                <a:ext uri="{FF2B5EF4-FFF2-40B4-BE49-F238E27FC236}">
                  <a16:creationId xmlns:a16="http://schemas.microsoft.com/office/drawing/2014/main" id="{523272CE-71DA-486C-B7F0-D1E277F4C730}"/>
                </a:ext>
              </a:extLst>
            </p:cNvPr>
            <p:cNvSpPr/>
            <p:nvPr/>
          </p:nvSpPr>
          <p:spPr bwMode="auto">
            <a:xfrm>
              <a:off x="836021" y="3788980"/>
              <a:ext cx="1031252" cy="823190"/>
            </a:xfrm>
            <a:prstGeom prst="roundRect">
              <a:avLst>
                <a:gd name="adj" fmla="val 0"/>
              </a:avLst>
            </a:prstGeom>
            <a:solidFill>
              <a:schemeClr val="bg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1" name="TextBox 30">
              <a:extLst>
                <a:ext uri="{FF2B5EF4-FFF2-40B4-BE49-F238E27FC236}">
                  <a16:creationId xmlns:a16="http://schemas.microsoft.com/office/drawing/2014/main" id="{66D54588-03EA-41FF-A6AA-CB45B9DCA424}"/>
                </a:ext>
              </a:extLst>
            </p:cNvPr>
            <p:cNvSpPr txBox="1"/>
            <p:nvPr/>
          </p:nvSpPr>
          <p:spPr>
            <a:xfrm>
              <a:off x="836021" y="4412926"/>
              <a:ext cx="1031252" cy="153888"/>
            </a:xfrm>
            <a:prstGeom prst="rect">
              <a:avLst/>
            </a:prstGeom>
            <a:noFill/>
            <a:ln>
              <a:noFill/>
            </a:ln>
          </p:spPr>
          <p:txBody>
            <a:bodyPr wrap="squar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Semibold"/>
                  <a:ea typeface="+mn-ea"/>
                  <a:cs typeface="+mn-cs"/>
                </a:rPr>
                <a:t>App Service</a:t>
              </a:r>
            </a:p>
          </p:txBody>
        </p:sp>
        <p:sp>
          <p:nvSpPr>
            <p:cNvPr id="23" name="Rectangle 22">
              <a:extLst>
                <a:ext uri="{FF2B5EF4-FFF2-40B4-BE49-F238E27FC236}">
                  <a16:creationId xmlns:a16="http://schemas.microsoft.com/office/drawing/2014/main" id="{4F9027C6-0EA8-42B8-BF6D-C78AACED3F18}"/>
                </a:ext>
              </a:extLst>
            </p:cNvPr>
            <p:cNvSpPr/>
            <p:nvPr/>
          </p:nvSpPr>
          <p:spPr bwMode="auto">
            <a:xfrm>
              <a:off x="2519253" y="3086563"/>
              <a:ext cx="291513" cy="41539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24" name="Straight Arrow Connector 23">
              <a:extLst>
                <a:ext uri="{FF2B5EF4-FFF2-40B4-BE49-F238E27FC236}">
                  <a16:creationId xmlns:a16="http://schemas.microsoft.com/office/drawing/2014/main" id="{375F02EB-A3C1-417B-BFA9-0DB2E5B9CE02}"/>
                </a:ext>
              </a:extLst>
            </p:cNvPr>
            <p:cNvCxnSpPr>
              <a:cxnSpLocks/>
              <a:endCxn id="23" idx="3"/>
            </p:cNvCxnSpPr>
            <p:nvPr/>
          </p:nvCxnSpPr>
          <p:spPr>
            <a:xfrm flipV="1">
              <a:off x="1572512" y="3294259"/>
              <a:ext cx="1238254" cy="1024"/>
            </a:xfrm>
            <a:prstGeom prst="straightConnector1">
              <a:avLst/>
            </a:prstGeom>
            <a:ln w="12700">
              <a:solidFill>
                <a:schemeClr val="tx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9B8EDB9D-1E1C-4F51-8A6D-077F3A3C7C28}"/>
                </a:ext>
              </a:extLst>
            </p:cNvPr>
            <p:cNvCxnSpPr>
              <a:cxnSpLocks/>
            </p:cNvCxnSpPr>
            <p:nvPr/>
          </p:nvCxnSpPr>
          <p:spPr>
            <a:xfrm>
              <a:off x="1605350" y="2403434"/>
              <a:ext cx="1134527" cy="779491"/>
            </a:xfrm>
            <a:prstGeom prst="bentConnector3">
              <a:avLst>
                <a:gd name="adj1" fmla="val 50000"/>
              </a:avLst>
            </a:prstGeom>
            <a:ln w="12700">
              <a:solidFill>
                <a:schemeClr val="tx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328D832B-D9AB-49C5-87B7-A574B2406E19}"/>
                </a:ext>
              </a:extLst>
            </p:cNvPr>
            <p:cNvCxnSpPr>
              <a:cxnSpLocks/>
              <a:stCxn id="30" idx="3"/>
            </p:cNvCxnSpPr>
            <p:nvPr/>
          </p:nvCxnSpPr>
          <p:spPr>
            <a:xfrm flipV="1">
              <a:off x="1867273" y="3426765"/>
              <a:ext cx="872604" cy="773810"/>
            </a:xfrm>
            <a:prstGeom prst="bentConnector3">
              <a:avLst>
                <a:gd name="adj1" fmla="val 34864"/>
              </a:avLst>
            </a:prstGeom>
            <a:ln w="12700">
              <a:solidFill>
                <a:schemeClr val="tx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6" name="Arrow: Bent 135">
              <a:extLst>
                <a:ext uri="{FF2B5EF4-FFF2-40B4-BE49-F238E27FC236}">
                  <a16:creationId xmlns:a16="http://schemas.microsoft.com/office/drawing/2014/main" id="{E3E14353-8A9E-4B95-9770-E7CC2C2F100B}"/>
                </a:ext>
              </a:extLst>
            </p:cNvPr>
            <p:cNvSpPr/>
            <p:nvPr/>
          </p:nvSpPr>
          <p:spPr>
            <a:xfrm flipV="1">
              <a:off x="3613355" y="4837470"/>
              <a:ext cx="383457" cy="802350"/>
            </a:xfrm>
            <a:prstGeom prst="bentArrow">
              <a:avLst>
                <a:gd name="adj1" fmla="val 35030"/>
                <a:gd name="adj2" fmla="val 36188"/>
                <a:gd name="adj3" fmla="val 32716"/>
                <a:gd name="adj4" fmla="val 43750"/>
              </a:avLst>
            </a:prstGeom>
            <a:solidFill>
              <a:srgbClr val="0078D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98D88617-89D9-4D80-ADDD-A4434EE4C7CA}"/>
                </a:ext>
              </a:extLst>
            </p:cNvPr>
            <p:cNvSpPr/>
            <p:nvPr/>
          </p:nvSpPr>
          <p:spPr>
            <a:xfrm>
              <a:off x="7011966" y="1165650"/>
              <a:ext cx="4639050" cy="3711544"/>
            </a:xfrm>
            <a:prstGeom prst="rect">
              <a:avLst/>
            </a:prstGeom>
            <a:noFill/>
            <a:ln w="12700">
              <a:solidFill>
                <a:srgbClr val="73737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76" name="Group 175">
              <a:extLst>
                <a:ext uri="{FF2B5EF4-FFF2-40B4-BE49-F238E27FC236}">
                  <a16:creationId xmlns:a16="http://schemas.microsoft.com/office/drawing/2014/main" id="{4323BC20-D90A-44DE-BED3-68A44E68B0F5}"/>
                </a:ext>
              </a:extLst>
            </p:cNvPr>
            <p:cNvGrpSpPr/>
            <p:nvPr/>
          </p:nvGrpSpPr>
          <p:grpSpPr>
            <a:xfrm>
              <a:off x="7118170" y="1585374"/>
              <a:ext cx="2445205" cy="3062077"/>
              <a:chOff x="3714750" y="2124075"/>
              <a:chExt cx="2801604" cy="3062077"/>
            </a:xfrm>
          </p:grpSpPr>
          <p:sp>
            <p:nvSpPr>
              <p:cNvPr id="197" name="Graphic 137">
                <a:extLst>
                  <a:ext uri="{FF2B5EF4-FFF2-40B4-BE49-F238E27FC236}">
                    <a16:creationId xmlns:a16="http://schemas.microsoft.com/office/drawing/2014/main" id="{356D83A4-C5E9-4CFB-B2E0-25BE9FAD5CAD}"/>
                  </a:ext>
                </a:extLst>
              </p:cNvPr>
              <p:cNvSpPr/>
              <p:nvPr/>
            </p:nvSpPr>
            <p:spPr>
              <a:xfrm>
                <a:off x="3714750" y="2124075"/>
                <a:ext cx="2801604" cy="3062077"/>
              </a:xfrm>
              <a:custGeom>
                <a:avLst/>
                <a:gdLst>
                  <a:gd name="connsiteX0" fmla="*/ 0 w 4899660"/>
                  <a:gd name="connsiteY0" fmla="*/ 0 h 985837"/>
                  <a:gd name="connsiteX1" fmla="*/ 4899660 w 4899660"/>
                  <a:gd name="connsiteY1" fmla="*/ 0 h 985837"/>
                  <a:gd name="connsiteX2" fmla="*/ 4899660 w 4899660"/>
                  <a:gd name="connsiteY2" fmla="*/ 985838 h 985837"/>
                  <a:gd name="connsiteX3" fmla="*/ 0 w 4899660"/>
                  <a:gd name="connsiteY3" fmla="*/ 985838 h 985837"/>
                </a:gdLst>
                <a:ahLst/>
                <a:cxnLst>
                  <a:cxn ang="0">
                    <a:pos x="connsiteX0" y="connsiteY0"/>
                  </a:cxn>
                  <a:cxn ang="0">
                    <a:pos x="connsiteX1" y="connsiteY1"/>
                  </a:cxn>
                  <a:cxn ang="0">
                    <a:pos x="connsiteX2" y="connsiteY2"/>
                  </a:cxn>
                  <a:cxn ang="0">
                    <a:pos x="connsiteX3" y="connsiteY3"/>
                  </a:cxn>
                </a:cxnLst>
                <a:rect l="l" t="t" r="r" b="b"/>
                <a:pathLst>
                  <a:path w="4899660" h="985837">
                    <a:moveTo>
                      <a:pt x="0" y="0"/>
                    </a:moveTo>
                    <a:lnTo>
                      <a:pt x="4899660" y="0"/>
                    </a:lnTo>
                    <a:lnTo>
                      <a:pt x="4899660" y="985838"/>
                    </a:lnTo>
                    <a:lnTo>
                      <a:pt x="0" y="985838"/>
                    </a:lnTo>
                    <a:close/>
                  </a:path>
                </a:pathLst>
              </a:custGeom>
              <a:solidFill>
                <a:srgbClr val="F7F7F7"/>
              </a:solidFill>
              <a:ln w="28575">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198" name="Rectangle 197">
                <a:extLst>
                  <a:ext uri="{FF2B5EF4-FFF2-40B4-BE49-F238E27FC236}">
                    <a16:creationId xmlns:a16="http://schemas.microsoft.com/office/drawing/2014/main" id="{A995A2F8-6F97-42C3-B853-42FB93E6A268}"/>
                  </a:ext>
                </a:extLst>
              </p:cNvPr>
              <p:cNvSpPr/>
              <p:nvPr/>
            </p:nvSpPr>
            <p:spPr bwMode="auto">
              <a:xfrm>
                <a:off x="3714750" y="2220141"/>
                <a:ext cx="2801604" cy="3808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0" rIns="18288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mn-cs"/>
                  </a:rPr>
                  <a:t>Flexible Server (DR)</a:t>
                </a:r>
              </a:p>
            </p:txBody>
          </p:sp>
        </p:grpSp>
        <p:sp>
          <p:nvSpPr>
            <p:cNvPr id="192" name="Rectangle: Rounded Corners 191">
              <a:extLst>
                <a:ext uri="{FF2B5EF4-FFF2-40B4-BE49-F238E27FC236}">
                  <a16:creationId xmlns:a16="http://schemas.microsoft.com/office/drawing/2014/main" id="{586177A7-854D-45AC-BD78-F96A1E4C7E65}"/>
                </a:ext>
              </a:extLst>
            </p:cNvPr>
            <p:cNvSpPr/>
            <p:nvPr/>
          </p:nvSpPr>
          <p:spPr bwMode="auto">
            <a:xfrm>
              <a:off x="7273339" y="2191536"/>
              <a:ext cx="2145541" cy="1199727"/>
            </a:xfrm>
            <a:prstGeom prst="roundRect">
              <a:avLst>
                <a:gd name="adj" fmla="val 0"/>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194" name="Rectangle 193">
              <a:extLst>
                <a:ext uri="{FF2B5EF4-FFF2-40B4-BE49-F238E27FC236}">
                  <a16:creationId xmlns:a16="http://schemas.microsoft.com/office/drawing/2014/main" id="{0FA0FEE2-1B94-4FE8-85F3-B1F4B95286F2}"/>
                </a:ext>
              </a:extLst>
            </p:cNvPr>
            <p:cNvSpPr/>
            <p:nvPr/>
          </p:nvSpPr>
          <p:spPr bwMode="auto">
            <a:xfrm>
              <a:off x="7256895" y="2184458"/>
              <a:ext cx="2517648" cy="3096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18288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Linux VM</a:t>
              </a:r>
            </a:p>
          </p:txBody>
        </p:sp>
        <p:sp>
          <p:nvSpPr>
            <p:cNvPr id="139" name="Arrow: Bent 138">
              <a:extLst>
                <a:ext uri="{FF2B5EF4-FFF2-40B4-BE49-F238E27FC236}">
                  <a16:creationId xmlns:a16="http://schemas.microsoft.com/office/drawing/2014/main" id="{60A216D3-D166-471C-B2CA-72E830969865}"/>
                </a:ext>
              </a:extLst>
            </p:cNvPr>
            <p:cNvSpPr/>
            <p:nvPr/>
          </p:nvSpPr>
          <p:spPr>
            <a:xfrm rot="5400000" flipH="1">
              <a:off x="7817232" y="4940899"/>
              <a:ext cx="967185" cy="446606"/>
            </a:xfrm>
            <a:prstGeom prst="bentArrow">
              <a:avLst>
                <a:gd name="adj1" fmla="val 35030"/>
                <a:gd name="adj2" fmla="val 36188"/>
                <a:gd name="adj3" fmla="val 32716"/>
                <a:gd name="adj4" fmla="val 43750"/>
              </a:avLst>
            </a:prstGeom>
            <a:solidFill>
              <a:srgbClr val="0078D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0" name="Graphic 69">
              <a:extLst>
                <a:ext uri="{FF2B5EF4-FFF2-40B4-BE49-F238E27FC236}">
                  <a16:creationId xmlns:a16="http://schemas.microsoft.com/office/drawing/2014/main" id="{56E346A3-0D93-4636-A6C7-39D0E5EA64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53643" y="2523940"/>
              <a:ext cx="777240" cy="777240"/>
            </a:xfrm>
            <a:prstGeom prst="rect">
              <a:avLst/>
            </a:prstGeom>
          </p:spPr>
        </p:pic>
        <p:sp>
          <p:nvSpPr>
            <p:cNvPr id="116" name="Rectangle 115">
              <a:extLst>
                <a:ext uri="{FF2B5EF4-FFF2-40B4-BE49-F238E27FC236}">
                  <a16:creationId xmlns:a16="http://schemas.microsoft.com/office/drawing/2014/main" id="{60379A8E-50D9-4985-BC92-AEFFBA6753B2}"/>
                </a:ext>
              </a:extLst>
            </p:cNvPr>
            <p:cNvSpPr/>
            <p:nvPr/>
          </p:nvSpPr>
          <p:spPr bwMode="auto">
            <a:xfrm>
              <a:off x="9362623" y="2927654"/>
              <a:ext cx="291513" cy="41539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AD435E23-F976-41FD-807C-98CD3546ACED}"/>
                </a:ext>
              </a:extLst>
            </p:cNvPr>
            <p:cNvGrpSpPr/>
            <p:nvPr/>
          </p:nvGrpSpPr>
          <p:grpSpPr>
            <a:xfrm>
              <a:off x="9336258" y="1567629"/>
              <a:ext cx="2199568" cy="3105007"/>
              <a:chOff x="9001130" y="2151197"/>
              <a:chExt cx="2199568" cy="3105007"/>
            </a:xfrm>
          </p:grpSpPr>
          <p:sp>
            <p:nvSpPr>
              <p:cNvPr id="114" name="Rectangle 113">
                <a:extLst>
                  <a:ext uri="{FF2B5EF4-FFF2-40B4-BE49-F238E27FC236}">
                    <a16:creationId xmlns:a16="http://schemas.microsoft.com/office/drawing/2014/main" id="{FCFC4222-AB65-4E6F-873C-8E9C4B30A21B}"/>
                  </a:ext>
                </a:extLst>
              </p:cNvPr>
              <p:cNvSpPr/>
              <p:nvPr/>
            </p:nvSpPr>
            <p:spPr>
              <a:xfrm>
                <a:off x="9724729" y="2151197"/>
                <a:ext cx="1475969" cy="3105007"/>
              </a:xfrm>
              <a:prstGeom prst="rect">
                <a:avLst/>
              </a:prstGeom>
              <a:solidFill>
                <a:srgbClr val="F7F7F7"/>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grpSp>
            <p:nvGrpSpPr>
              <p:cNvPr id="115" name="Group 114">
                <a:extLst>
                  <a:ext uri="{FF2B5EF4-FFF2-40B4-BE49-F238E27FC236}">
                    <a16:creationId xmlns:a16="http://schemas.microsoft.com/office/drawing/2014/main" id="{C6A15168-9622-46FA-B485-BEA74C8136FC}"/>
                  </a:ext>
                </a:extLst>
              </p:cNvPr>
              <p:cNvGrpSpPr/>
              <p:nvPr/>
            </p:nvGrpSpPr>
            <p:grpSpPr>
              <a:xfrm>
                <a:off x="9947086" y="2373895"/>
                <a:ext cx="1031254" cy="2659610"/>
                <a:chOff x="1969453" y="2212709"/>
                <a:chExt cx="1031254" cy="2659610"/>
              </a:xfrm>
            </p:grpSpPr>
            <p:grpSp>
              <p:nvGrpSpPr>
                <p:cNvPr id="123" name="Group 122">
                  <a:extLst>
                    <a:ext uri="{FF2B5EF4-FFF2-40B4-BE49-F238E27FC236}">
                      <a16:creationId xmlns:a16="http://schemas.microsoft.com/office/drawing/2014/main" id="{D2EACA42-23C9-4BC0-8CA8-47F38C74CFB4}"/>
                    </a:ext>
                  </a:extLst>
                </p:cNvPr>
                <p:cNvGrpSpPr/>
                <p:nvPr/>
              </p:nvGrpSpPr>
              <p:grpSpPr>
                <a:xfrm>
                  <a:off x="1969453" y="2212709"/>
                  <a:ext cx="1031254" cy="823190"/>
                  <a:chOff x="3230180" y="1853120"/>
                  <a:chExt cx="688127" cy="549291"/>
                </a:xfrm>
              </p:grpSpPr>
              <p:sp>
                <p:nvSpPr>
                  <p:cNvPr id="138" name="Rectangle: Rounded Corners 137">
                    <a:extLst>
                      <a:ext uri="{FF2B5EF4-FFF2-40B4-BE49-F238E27FC236}">
                        <a16:creationId xmlns:a16="http://schemas.microsoft.com/office/drawing/2014/main" id="{54D68757-0685-48BC-822E-2A96A0EA5B8D}"/>
                      </a:ext>
                    </a:extLst>
                  </p:cNvPr>
                  <p:cNvSpPr/>
                  <p:nvPr/>
                </p:nvSpPr>
                <p:spPr bwMode="auto">
                  <a:xfrm>
                    <a:off x="3230182" y="1853120"/>
                    <a:ext cx="688125" cy="549291"/>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40" name="Group 139">
                    <a:extLst>
                      <a:ext uri="{FF2B5EF4-FFF2-40B4-BE49-F238E27FC236}">
                        <a16:creationId xmlns:a16="http://schemas.microsoft.com/office/drawing/2014/main" id="{4D1A0B0E-9F97-48DA-8589-510310054E88}"/>
                      </a:ext>
                    </a:extLst>
                  </p:cNvPr>
                  <p:cNvGrpSpPr/>
                  <p:nvPr/>
                </p:nvGrpSpPr>
                <p:grpSpPr>
                  <a:xfrm>
                    <a:off x="3432612" y="1940144"/>
                    <a:ext cx="283264" cy="262404"/>
                    <a:chOff x="3516266" y="2015132"/>
                    <a:chExt cx="324426" cy="300535"/>
                  </a:xfrm>
                </p:grpSpPr>
                <p:grpSp>
                  <p:nvGrpSpPr>
                    <p:cNvPr id="142" name="Graphic 5">
                      <a:extLst>
                        <a:ext uri="{FF2B5EF4-FFF2-40B4-BE49-F238E27FC236}">
                          <a16:creationId xmlns:a16="http://schemas.microsoft.com/office/drawing/2014/main" id="{03639FCB-5368-468C-8040-2AF724848FEE}"/>
                        </a:ext>
                      </a:extLst>
                    </p:cNvPr>
                    <p:cNvGrpSpPr/>
                    <p:nvPr/>
                  </p:nvGrpSpPr>
                  <p:grpSpPr>
                    <a:xfrm>
                      <a:off x="3516266" y="2015132"/>
                      <a:ext cx="324426" cy="300535"/>
                      <a:chOff x="2508688" y="1665099"/>
                      <a:chExt cx="324426" cy="300535"/>
                    </a:xfrm>
                  </p:grpSpPr>
                  <p:sp>
                    <p:nvSpPr>
                      <p:cNvPr id="144" name="Freeform: Shape 143">
                        <a:extLst>
                          <a:ext uri="{FF2B5EF4-FFF2-40B4-BE49-F238E27FC236}">
                            <a16:creationId xmlns:a16="http://schemas.microsoft.com/office/drawing/2014/main" id="{630A3114-EC10-4E7D-ACEF-DCE1F4D796E0}"/>
                          </a:ext>
                        </a:extLst>
                      </p:cNvPr>
                      <p:cNvSpPr/>
                      <p:nvPr/>
                    </p:nvSpPr>
                    <p:spPr>
                      <a:xfrm>
                        <a:off x="2508688" y="1665099"/>
                        <a:ext cx="324426" cy="300535"/>
                      </a:xfrm>
                      <a:custGeom>
                        <a:avLst/>
                        <a:gdLst>
                          <a:gd name="connsiteX0" fmla="*/ 315019 w 324426"/>
                          <a:gd name="connsiteY0" fmla="*/ 0 h 300535"/>
                          <a:gd name="connsiteX1" fmla="*/ 10863 w 324426"/>
                          <a:gd name="connsiteY1" fmla="*/ 0 h 300535"/>
                          <a:gd name="connsiteX2" fmla="*/ 0 w 324426"/>
                          <a:gd name="connsiteY2" fmla="*/ 10863 h 300535"/>
                          <a:gd name="connsiteX3" fmla="*/ 0 w 324426"/>
                          <a:gd name="connsiteY3" fmla="*/ 206392 h 300535"/>
                          <a:gd name="connsiteX4" fmla="*/ 10863 w 324426"/>
                          <a:gd name="connsiteY4" fmla="*/ 217254 h 300535"/>
                          <a:gd name="connsiteX5" fmla="*/ 130353 w 324426"/>
                          <a:gd name="connsiteY5" fmla="*/ 217254 h 300535"/>
                          <a:gd name="connsiteX6" fmla="*/ 97765 w 324426"/>
                          <a:gd name="connsiteY6" fmla="*/ 282431 h 300535"/>
                          <a:gd name="connsiteX7" fmla="*/ 81471 w 324426"/>
                          <a:gd name="connsiteY7" fmla="*/ 300535 h 300535"/>
                          <a:gd name="connsiteX8" fmla="*/ 244412 w 324426"/>
                          <a:gd name="connsiteY8" fmla="*/ 300535 h 300535"/>
                          <a:gd name="connsiteX9" fmla="*/ 228117 w 324426"/>
                          <a:gd name="connsiteY9" fmla="*/ 282431 h 300535"/>
                          <a:gd name="connsiteX10" fmla="*/ 193719 w 324426"/>
                          <a:gd name="connsiteY10" fmla="*/ 217254 h 300535"/>
                          <a:gd name="connsiteX11" fmla="*/ 313209 w 324426"/>
                          <a:gd name="connsiteY11" fmla="*/ 217254 h 300535"/>
                          <a:gd name="connsiteX12" fmla="*/ 324072 w 324426"/>
                          <a:gd name="connsiteY12" fmla="*/ 206392 h 300535"/>
                          <a:gd name="connsiteX13" fmla="*/ 324072 w 324426"/>
                          <a:gd name="connsiteY13" fmla="*/ 10863 h 300535"/>
                          <a:gd name="connsiteX14" fmla="*/ 315019 w 324426"/>
                          <a:gd name="connsiteY14" fmla="*/ 0 h 300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4426" h="300535">
                            <a:moveTo>
                              <a:pt x="315019" y="0"/>
                            </a:moveTo>
                            <a:lnTo>
                              <a:pt x="10863" y="0"/>
                            </a:lnTo>
                            <a:cubicBezTo>
                              <a:pt x="5431" y="0"/>
                              <a:pt x="0" y="5431"/>
                              <a:pt x="0" y="10863"/>
                            </a:cubicBezTo>
                            <a:lnTo>
                              <a:pt x="0" y="206392"/>
                            </a:lnTo>
                            <a:cubicBezTo>
                              <a:pt x="0" y="211823"/>
                              <a:pt x="5431" y="217254"/>
                              <a:pt x="10863" y="217254"/>
                            </a:cubicBezTo>
                            <a:lnTo>
                              <a:pt x="130353" y="217254"/>
                            </a:lnTo>
                            <a:cubicBezTo>
                              <a:pt x="130353" y="255274"/>
                              <a:pt x="128542" y="276999"/>
                              <a:pt x="97765" y="282431"/>
                            </a:cubicBezTo>
                            <a:cubicBezTo>
                              <a:pt x="88712" y="284241"/>
                              <a:pt x="81471" y="291483"/>
                              <a:pt x="81471" y="300535"/>
                            </a:cubicBezTo>
                            <a:lnTo>
                              <a:pt x="244412" y="300535"/>
                            </a:lnTo>
                            <a:cubicBezTo>
                              <a:pt x="244412" y="291483"/>
                              <a:pt x="237170" y="284241"/>
                              <a:pt x="228117" y="282431"/>
                            </a:cubicBezTo>
                            <a:cubicBezTo>
                              <a:pt x="195529" y="276999"/>
                              <a:pt x="193719" y="253463"/>
                              <a:pt x="193719" y="217254"/>
                            </a:cubicBezTo>
                            <a:lnTo>
                              <a:pt x="313209" y="217254"/>
                            </a:lnTo>
                            <a:cubicBezTo>
                              <a:pt x="318640" y="217254"/>
                              <a:pt x="324072" y="211823"/>
                              <a:pt x="324072" y="206392"/>
                            </a:cubicBezTo>
                            <a:lnTo>
                              <a:pt x="324072" y="10863"/>
                            </a:lnTo>
                            <a:cubicBezTo>
                              <a:pt x="325882" y="5431"/>
                              <a:pt x="320451" y="0"/>
                              <a:pt x="315019" y="0"/>
                            </a:cubicBezTo>
                            <a:close/>
                          </a:path>
                        </a:pathLst>
                      </a:custGeom>
                      <a:solidFill>
                        <a:schemeClr val="bg1"/>
                      </a:solidFill>
                      <a:ln w="17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B5A7E5C2-298D-43B7-A1F2-42A9776E1855}"/>
                          </a:ext>
                        </a:extLst>
                      </p:cNvPr>
                      <p:cNvSpPr/>
                      <p:nvPr/>
                    </p:nvSpPr>
                    <p:spPr>
                      <a:xfrm>
                        <a:off x="2526792" y="1683203"/>
                        <a:ext cx="289672" cy="179945"/>
                      </a:xfrm>
                      <a:custGeom>
                        <a:avLst/>
                        <a:gdLst>
                          <a:gd name="connsiteX0" fmla="*/ 5431 w 289672"/>
                          <a:gd name="connsiteY0" fmla="*/ 0 h 179945"/>
                          <a:gd name="connsiteX1" fmla="*/ 282431 w 289672"/>
                          <a:gd name="connsiteY1" fmla="*/ 0 h 179945"/>
                          <a:gd name="connsiteX2" fmla="*/ 289673 w 289672"/>
                          <a:gd name="connsiteY2" fmla="*/ 5431 h 179945"/>
                          <a:gd name="connsiteX3" fmla="*/ 289673 w 289672"/>
                          <a:gd name="connsiteY3" fmla="*/ 173803 h 179945"/>
                          <a:gd name="connsiteX4" fmla="*/ 284242 w 289672"/>
                          <a:gd name="connsiteY4" fmla="*/ 179235 h 179945"/>
                          <a:gd name="connsiteX5" fmla="*/ 5431 w 289672"/>
                          <a:gd name="connsiteY5" fmla="*/ 179235 h 179945"/>
                          <a:gd name="connsiteX6" fmla="*/ 0 w 289672"/>
                          <a:gd name="connsiteY6" fmla="*/ 175614 h 179945"/>
                          <a:gd name="connsiteX7" fmla="*/ 0 w 289672"/>
                          <a:gd name="connsiteY7" fmla="*/ 5431 h 179945"/>
                          <a:gd name="connsiteX8" fmla="*/ 5431 w 289672"/>
                          <a:gd name="connsiteY8" fmla="*/ 0 h 179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672" h="179945">
                            <a:moveTo>
                              <a:pt x="5431" y="0"/>
                            </a:moveTo>
                            <a:lnTo>
                              <a:pt x="282431" y="0"/>
                            </a:lnTo>
                            <a:cubicBezTo>
                              <a:pt x="287862" y="0"/>
                              <a:pt x="289673" y="1810"/>
                              <a:pt x="289673" y="5431"/>
                            </a:cubicBezTo>
                            <a:lnTo>
                              <a:pt x="289673" y="173803"/>
                            </a:lnTo>
                            <a:cubicBezTo>
                              <a:pt x="289673" y="177424"/>
                              <a:pt x="287862" y="179235"/>
                              <a:pt x="284242" y="179235"/>
                            </a:cubicBezTo>
                            <a:lnTo>
                              <a:pt x="5431" y="179235"/>
                            </a:lnTo>
                            <a:cubicBezTo>
                              <a:pt x="1810" y="181045"/>
                              <a:pt x="0" y="179235"/>
                              <a:pt x="0" y="175614"/>
                            </a:cubicBezTo>
                            <a:lnTo>
                              <a:pt x="0" y="5431"/>
                            </a:lnTo>
                            <a:cubicBezTo>
                              <a:pt x="0" y="1810"/>
                              <a:pt x="1810" y="0"/>
                              <a:pt x="5431" y="0"/>
                            </a:cubicBezTo>
                            <a:close/>
                          </a:path>
                        </a:pathLst>
                      </a:custGeom>
                      <a:solidFill>
                        <a:schemeClr val="accent1"/>
                      </a:solidFill>
                      <a:ln w="17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43" name="Graphic 142">
                      <a:extLst>
                        <a:ext uri="{FF2B5EF4-FFF2-40B4-BE49-F238E27FC236}">
                          <a16:creationId xmlns:a16="http://schemas.microsoft.com/office/drawing/2014/main" id="{FADBFB91-D280-4DD9-9E4F-AC73823E12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22399" y="2055715"/>
                      <a:ext cx="112161" cy="130854"/>
                    </a:xfrm>
                    <a:prstGeom prst="rect">
                      <a:avLst/>
                    </a:prstGeom>
                  </p:spPr>
                </p:pic>
              </p:grpSp>
              <p:sp>
                <p:nvSpPr>
                  <p:cNvPr id="141" name="TextBox 140">
                    <a:extLst>
                      <a:ext uri="{FF2B5EF4-FFF2-40B4-BE49-F238E27FC236}">
                        <a16:creationId xmlns:a16="http://schemas.microsoft.com/office/drawing/2014/main" id="{974942FB-D27A-49E4-AD77-3B70080B9148}"/>
                      </a:ext>
                    </a:extLst>
                  </p:cNvPr>
                  <p:cNvSpPr txBox="1"/>
                  <p:nvPr/>
                </p:nvSpPr>
                <p:spPr>
                  <a:xfrm>
                    <a:off x="3230180" y="2269461"/>
                    <a:ext cx="688125" cy="102685"/>
                  </a:xfrm>
                  <a:prstGeom prst="rect">
                    <a:avLst/>
                  </a:prstGeom>
                  <a:noFill/>
                </p:spPr>
                <p:txBody>
                  <a:bodyPr wrap="squar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Azure VM</a:t>
                    </a:r>
                  </a:p>
                </p:txBody>
              </p:sp>
            </p:grpSp>
            <p:grpSp>
              <p:nvGrpSpPr>
                <p:cNvPr id="124" name="Group 123">
                  <a:extLst>
                    <a:ext uri="{FF2B5EF4-FFF2-40B4-BE49-F238E27FC236}">
                      <a16:creationId xmlns:a16="http://schemas.microsoft.com/office/drawing/2014/main" id="{839B8FE6-8A70-438F-8B4F-809A97878A71}"/>
                    </a:ext>
                  </a:extLst>
                </p:cNvPr>
                <p:cNvGrpSpPr/>
                <p:nvPr/>
              </p:nvGrpSpPr>
              <p:grpSpPr>
                <a:xfrm>
                  <a:off x="1969453" y="3130919"/>
                  <a:ext cx="1031254" cy="823190"/>
                  <a:chOff x="2289743" y="3170078"/>
                  <a:chExt cx="688127" cy="549291"/>
                </a:xfrm>
              </p:grpSpPr>
              <p:grpSp>
                <p:nvGrpSpPr>
                  <p:cNvPr id="132" name="Group 131">
                    <a:extLst>
                      <a:ext uri="{FF2B5EF4-FFF2-40B4-BE49-F238E27FC236}">
                        <a16:creationId xmlns:a16="http://schemas.microsoft.com/office/drawing/2014/main" id="{6FCFD71E-CED1-46D7-94E4-F183EF0F8DFD}"/>
                      </a:ext>
                    </a:extLst>
                  </p:cNvPr>
                  <p:cNvGrpSpPr/>
                  <p:nvPr/>
                </p:nvGrpSpPr>
                <p:grpSpPr>
                  <a:xfrm>
                    <a:off x="2289743" y="3170078"/>
                    <a:ext cx="688127" cy="549291"/>
                    <a:chOff x="3230180" y="1853120"/>
                    <a:chExt cx="688127" cy="549291"/>
                  </a:xfrm>
                </p:grpSpPr>
                <p:sp>
                  <p:nvSpPr>
                    <p:cNvPr id="134" name="Rectangle: Rounded Corners 133">
                      <a:extLst>
                        <a:ext uri="{FF2B5EF4-FFF2-40B4-BE49-F238E27FC236}">
                          <a16:creationId xmlns:a16="http://schemas.microsoft.com/office/drawing/2014/main" id="{5A9D7D72-0261-4855-85D0-9C8A678B7D0E}"/>
                        </a:ext>
                      </a:extLst>
                    </p:cNvPr>
                    <p:cNvSpPr/>
                    <p:nvPr/>
                  </p:nvSpPr>
                  <p:spPr bwMode="auto">
                    <a:xfrm>
                      <a:off x="3230182" y="1853120"/>
                      <a:ext cx="688125" cy="549291"/>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5" name="Freeform: Shape 134">
                      <a:extLst>
                        <a:ext uri="{FF2B5EF4-FFF2-40B4-BE49-F238E27FC236}">
                          <a16:creationId xmlns:a16="http://schemas.microsoft.com/office/drawing/2014/main" id="{40FCB14E-9AA1-4472-8E12-A07A1A49419E}"/>
                        </a:ext>
                      </a:extLst>
                    </p:cNvPr>
                    <p:cNvSpPr/>
                    <p:nvPr/>
                  </p:nvSpPr>
                  <p:spPr>
                    <a:xfrm>
                      <a:off x="3448424" y="1955950"/>
                      <a:ext cx="252919" cy="157114"/>
                    </a:xfrm>
                    <a:custGeom>
                      <a:avLst/>
                      <a:gdLst>
                        <a:gd name="connsiteX0" fmla="*/ 5431 w 289672"/>
                        <a:gd name="connsiteY0" fmla="*/ 0 h 179945"/>
                        <a:gd name="connsiteX1" fmla="*/ 282431 w 289672"/>
                        <a:gd name="connsiteY1" fmla="*/ 0 h 179945"/>
                        <a:gd name="connsiteX2" fmla="*/ 289673 w 289672"/>
                        <a:gd name="connsiteY2" fmla="*/ 5431 h 179945"/>
                        <a:gd name="connsiteX3" fmla="*/ 289673 w 289672"/>
                        <a:gd name="connsiteY3" fmla="*/ 173803 h 179945"/>
                        <a:gd name="connsiteX4" fmla="*/ 284242 w 289672"/>
                        <a:gd name="connsiteY4" fmla="*/ 179235 h 179945"/>
                        <a:gd name="connsiteX5" fmla="*/ 5431 w 289672"/>
                        <a:gd name="connsiteY5" fmla="*/ 179235 h 179945"/>
                        <a:gd name="connsiteX6" fmla="*/ 0 w 289672"/>
                        <a:gd name="connsiteY6" fmla="*/ 175614 h 179945"/>
                        <a:gd name="connsiteX7" fmla="*/ 0 w 289672"/>
                        <a:gd name="connsiteY7" fmla="*/ 5431 h 179945"/>
                        <a:gd name="connsiteX8" fmla="*/ 5431 w 289672"/>
                        <a:gd name="connsiteY8" fmla="*/ 0 h 179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672" h="179945">
                          <a:moveTo>
                            <a:pt x="5431" y="0"/>
                          </a:moveTo>
                          <a:lnTo>
                            <a:pt x="282431" y="0"/>
                          </a:lnTo>
                          <a:cubicBezTo>
                            <a:pt x="287862" y="0"/>
                            <a:pt x="289673" y="1810"/>
                            <a:pt x="289673" y="5431"/>
                          </a:cubicBezTo>
                          <a:lnTo>
                            <a:pt x="289673" y="173803"/>
                          </a:lnTo>
                          <a:cubicBezTo>
                            <a:pt x="289673" y="177424"/>
                            <a:pt x="287862" y="179235"/>
                            <a:pt x="284242" y="179235"/>
                          </a:cubicBezTo>
                          <a:lnTo>
                            <a:pt x="5431" y="179235"/>
                          </a:lnTo>
                          <a:cubicBezTo>
                            <a:pt x="1810" y="181045"/>
                            <a:pt x="0" y="179235"/>
                            <a:pt x="0" y="175614"/>
                          </a:cubicBezTo>
                          <a:lnTo>
                            <a:pt x="0" y="5431"/>
                          </a:lnTo>
                          <a:cubicBezTo>
                            <a:pt x="0" y="1810"/>
                            <a:pt x="1810" y="0"/>
                            <a:pt x="5431" y="0"/>
                          </a:cubicBezTo>
                          <a:close/>
                        </a:path>
                      </a:pathLst>
                    </a:custGeom>
                    <a:solidFill>
                      <a:schemeClr val="accent1"/>
                    </a:solidFill>
                    <a:ln w="17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7" name="TextBox 136">
                      <a:extLst>
                        <a:ext uri="{FF2B5EF4-FFF2-40B4-BE49-F238E27FC236}">
                          <a16:creationId xmlns:a16="http://schemas.microsoft.com/office/drawing/2014/main" id="{6469BB52-28D4-40CC-9A6A-847914E13C5F}"/>
                        </a:ext>
                      </a:extLst>
                    </p:cNvPr>
                    <p:cNvSpPr txBox="1"/>
                    <p:nvPr/>
                  </p:nvSpPr>
                  <p:spPr>
                    <a:xfrm>
                      <a:off x="3230180" y="2269461"/>
                      <a:ext cx="688125" cy="102685"/>
                    </a:xfrm>
                    <a:prstGeom prst="rect">
                      <a:avLst/>
                    </a:prstGeom>
                    <a:noFill/>
                  </p:spPr>
                  <p:txBody>
                    <a:bodyPr wrap="squar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AKS</a:t>
                      </a:r>
                    </a:p>
                  </p:txBody>
                </p:sp>
              </p:grpSp>
              <p:pic>
                <p:nvPicPr>
                  <p:cNvPr id="133" name="Graphic 132">
                    <a:extLst>
                      <a:ext uri="{FF2B5EF4-FFF2-40B4-BE49-F238E27FC236}">
                        <a16:creationId xmlns:a16="http://schemas.microsoft.com/office/drawing/2014/main" id="{207E2BA1-D629-45FA-ADFF-7E0E40060CB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00939" y="3261372"/>
                    <a:ext cx="265734" cy="236208"/>
                  </a:xfrm>
                  <a:prstGeom prst="rect">
                    <a:avLst/>
                  </a:prstGeom>
                </p:spPr>
              </p:pic>
            </p:grpSp>
            <p:grpSp>
              <p:nvGrpSpPr>
                <p:cNvPr id="125" name="Group 124">
                  <a:extLst>
                    <a:ext uri="{FF2B5EF4-FFF2-40B4-BE49-F238E27FC236}">
                      <a16:creationId xmlns:a16="http://schemas.microsoft.com/office/drawing/2014/main" id="{FE3D9A8D-E352-403E-85CA-A7E717A4067E}"/>
                    </a:ext>
                  </a:extLst>
                </p:cNvPr>
                <p:cNvGrpSpPr/>
                <p:nvPr/>
              </p:nvGrpSpPr>
              <p:grpSpPr>
                <a:xfrm>
                  <a:off x="1969454" y="4049129"/>
                  <a:ext cx="1031252" cy="823190"/>
                  <a:chOff x="2289744" y="4074318"/>
                  <a:chExt cx="688125" cy="549291"/>
                </a:xfrm>
              </p:grpSpPr>
              <p:sp>
                <p:nvSpPr>
                  <p:cNvPr id="126" name="Rectangle: Rounded Corners 125">
                    <a:extLst>
                      <a:ext uri="{FF2B5EF4-FFF2-40B4-BE49-F238E27FC236}">
                        <a16:creationId xmlns:a16="http://schemas.microsoft.com/office/drawing/2014/main" id="{5F0A9BD6-0E68-4DB1-A0CA-D16781C33C09}"/>
                      </a:ext>
                    </a:extLst>
                  </p:cNvPr>
                  <p:cNvSpPr/>
                  <p:nvPr/>
                </p:nvSpPr>
                <p:spPr bwMode="auto">
                  <a:xfrm>
                    <a:off x="2289744" y="4074318"/>
                    <a:ext cx="688125" cy="549291"/>
                  </a:xfrm>
                  <a:prstGeom prst="roundRect">
                    <a:avLst>
                      <a:gd name="adj" fmla="val 0"/>
                    </a:avLst>
                  </a:prstGeom>
                  <a:solidFill>
                    <a:schemeClr val="bg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7" name="TextBox 126">
                    <a:extLst>
                      <a:ext uri="{FF2B5EF4-FFF2-40B4-BE49-F238E27FC236}">
                        <a16:creationId xmlns:a16="http://schemas.microsoft.com/office/drawing/2014/main" id="{F64E2131-BC84-43E2-957C-AFABDACA54C6}"/>
                      </a:ext>
                    </a:extLst>
                  </p:cNvPr>
                  <p:cNvSpPr txBox="1"/>
                  <p:nvPr/>
                </p:nvSpPr>
                <p:spPr>
                  <a:xfrm>
                    <a:off x="2289744" y="4490659"/>
                    <a:ext cx="688125" cy="102685"/>
                  </a:xfrm>
                  <a:prstGeom prst="rect">
                    <a:avLst/>
                  </a:prstGeom>
                  <a:noFill/>
                  <a:ln>
                    <a:noFill/>
                  </a:ln>
                </p:spPr>
                <p:txBody>
                  <a:bodyPr wrap="squar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Semibold"/>
                        <a:ea typeface="+mn-ea"/>
                        <a:cs typeface="+mn-cs"/>
                      </a:rPr>
                      <a:t>App Service</a:t>
                    </a:r>
                  </a:p>
                </p:txBody>
              </p:sp>
              <p:pic>
                <p:nvPicPr>
                  <p:cNvPr id="129" name="Graphic 128">
                    <a:extLst>
                      <a:ext uri="{FF2B5EF4-FFF2-40B4-BE49-F238E27FC236}">
                        <a16:creationId xmlns:a16="http://schemas.microsoft.com/office/drawing/2014/main" id="{557209BC-DA89-4A95-8F77-A6304E376EE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10166" y="4151119"/>
                    <a:ext cx="247280" cy="247280"/>
                  </a:xfrm>
                  <a:prstGeom prst="rect">
                    <a:avLst/>
                  </a:prstGeom>
                </p:spPr>
              </p:pic>
            </p:grpSp>
          </p:grpSp>
          <p:grpSp>
            <p:nvGrpSpPr>
              <p:cNvPr id="171" name="Group 170">
                <a:extLst>
                  <a:ext uri="{FF2B5EF4-FFF2-40B4-BE49-F238E27FC236}">
                    <a16:creationId xmlns:a16="http://schemas.microsoft.com/office/drawing/2014/main" id="{6904A975-341B-4A54-80B7-8800FE1213DA}"/>
                  </a:ext>
                </a:extLst>
              </p:cNvPr>
              <p:cNvGrpSpPr/>
              <p:nvPr/>
            </p:nvGrpSpPr>
            <p:grpSpPr>
              <a:xfrm flipH="1">
                <a:off x="9001130" y="2824769"/>
                <a:ext cx="984406" cy="1797142"/>
                <a:chOff x="10292614" y="2824769"/>
                <a:chExt cx="971941" cy="1797142"/>
              </a:xfrm>
            </p:grpSpPr>
            <p:cxnSp>
              <p:nvCxnSpPr>
                <p:cNvPr id="172" name="Straight Arrow Connector 171">
                  <a:extLst>
                    <a:ext uri="{FF2B5EF4-FFF2-40B4-BE49-F238E27FC236}">
                      <a16:creationId xmlns:a16="http://schemas.microsoft.com/office/drawing/2014/main" id="{ADBB0168-25E8-4574-84DC-97F165BB3F07}"/>
                    </a:ext>
                  </a:extLst>
                </p:cNvPr>
                <p:cNvCxnSpPr>
                  <a:cxnSpLocks/>
                </p:cNvCxnSpPr>
                <p:nvPr/>
              </p:nvCxnSpPr>
              <p:spPr>
                <a:xfrm>
                  <a:off x="10292614" y="3716618"/>
                  <a:ext cx="971941" cy="4045"/>
                </a:xfrm>
                <a:prstGeom prst="straightConnector1">
                  <a:avLst/>
                </a:prstGeom>
                <a:ln w="12700">
                  <a:solidFill>
                    <a:srgbClr val="0078D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F4DF130B-6086-4346-80F9-31AB4641C50B}"/>
                    </a:ext>
                  </a:extLst>
                </p:cNvPr>
                <p:cNvCxnSpPr>
                  <a:cxnSpLocks/>
                </p:cNvCxnSpPr>
                <p:nvPr/>
              </p:nvCxnSpPr>
              <p:spPr>
                <a:xfrm rot="10800000" flipH="1" flipV="1">
                  <a:off x="10325453" y="2824769"/>
                  <a:ext cx="909363" cy="786258"/>
                </a:xfrm>
                <a:prstGeom prst="bentConnector3">
                  <a:avLst>
                    <a:gd name="adj1" fmla="val 50000"/>
                  </a:avLst>
                </a:prstGeom>
                <a:ln w="12700">
                  <a:solidFill>
                    <a:srgbClr val="0078D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4" name="Connector: Elbow 173">
                  <a:extLst>
                    <a:ext uri="{FF2B5EF4-FFF2-40B4-BE49-F238E27FC236}">
                      <a16:creationId xmlns:a16="http://schemas.microsoft.com/office/drawing/2014/main" id="{41B4EF9B-EA26-4DA5-86E3-A77037A45568}"/>
                    </a:ext>
                  </a:extLst>
                </p:cNvPr>
                <p:cNvCxnSpPr>
                  <a:cxnSpLocks/>
                  <a:stCxn id="126" idx="1"/>
                </p:cNvCxnSpPr>
                <p:nvPr/>
              </p:nvCxnSpPr>
              <p:spPr>
                <a:xfrm rot="10800000" flipH="1">
                  <a:off x="10330575" y="3832778"/>
                  <a:ext cx="893395" cy="789133"/>
                </a:xfrm>
                <a:prstGeom prst="bentConnector3">
                  <a:avLst>
                    <a:gd name="adj1" fmla="val 50000"/>
                  </a:avLst>
                </a:prstGeom>
                <a:ln w="12700">
                  <a:solidFill>
                    <a:srgbClr val="0078D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sp>
          <p:nvSpPr>
            <p:cNvPr id="160" name="Freeform: Shape 159">
              <a:extLst>
                <a:ext uri="{FF2B5EF4-FFF2-40B4-BE49-F238E27FC236}">
                  <a16:creationId xmlns:a16="http://schemas.microsoft.com/office/drawing/2014/main" id="{2BD61DD9-EDD7-4BF8-BF2B-4ECABA27E50F}"/>
                </a:ext>
              </a:extLst>
            </p:cNvPr>
            <p:cNvSpPr/>
            <p:nvPr/>
          </p:nvSpPr>
          <p:spPr>
            <a:xfrm>
              <a:off x="7051430" y="1475709"/>
              <a:ext cx="2574356" cy="659556"/>
            </a:xfrm>
            <a:custGeom>
              <a:avLst/>
              <a:gdLst>
                <a:gd name="connsiteX0" fmla="*/ 0 w 2574356"/>
                <a:gd name="connsiteY0" fmla="*/ 0 h 659556"/>
                <a:gd name="connsiteX1" fmla="*/ 139766 w 2574356"/>
                <a:gd name="connsiteY1" fmla="*/ 0 h 659556"/>
                <a:gd name="connsiteX2" fmla="*/ 139766 w 2574356"/>
                <a:gd name="connsiteY2" fmla="*/ 48952 h 659556"/>
                <a:gd name="connsiteX3" fmla="*/ 2434590 w 2574356"/>
                <a:gd name="connsiteY3" fmla="*/ 48952 h 659556"/>
                <a:gd name="connsiteX4" fmla="*/ 2434590 w 2574356"/>
                <a:gd name="connsiteY4" fmla="*/ 20956 h 659556"/>
                <a:gd name="connsiteX5" fmla="*/ 2574356 w 2574356"/>
                <a:gd name="connsiteY5" fmla="*/ 20956 h 659556"/>
                <a:gd name="connsiteX6" fmla="*/ 2574356 w 2574356"/>
                <a:gd name="connsiteY6" fmla="*/ 659556 h 659556"/>
                <a:gd name="connsiteX7" fmla="*/ 2434590 w 2574356"/>
                <a:gd name="connsiteY7" fmla="*/ 659556 h 659556"/>
                <a:gd name="connsiteX8" fmla="*/ 2434590 w 2574356"/>
                <a:gd name="connsiteY8" fmla="*/ 226295 h 659556"/>
                <a:gd name="connsiteX9" fmla="*/ 139766 w 2574356"/>
                <a:gd name="connsiteY9" fmla="*/ 226295 h 659556"/>
                <a:gd name="connsiteX10" fmla="*/ 139766 w 2574356"/>
                <a:gd name="connsiteY10" fmla="*/ 659555 h 659556"/>
                <a:gd name="connsiteX11" fmla="*/ 0 w 2574356"/>
                <a:gd name="connsiteY11" fmla="*/ 659555 h 659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356" h="659556">
                  <a:moveTo>
                    <a:pt x="0" y="0"/>
                  </a:moveTo>
                  <a:lnTo>
                    <a:pt x="139766" y="0"/>
                  </a:lnTo>
                  <a:lnTo>
                    <a:pt x="139766" y="48952"/>
                  </a:lnTo>
                  <a:lnTo>
                    <a:pt x="2434590" y="48952"/>
                  </a:lnTo>
                  <a:lnTo>
                    <a:pt x="2434590" y="20956"/>
                  </a:lnTo>
                  <a:lnTo>
                    <a:pt x="2574356" y="20956"/>
                  </a:lnTo>
                  <a:lnTo>
                    <a:pt x="2574356" y="659556"/>
                  </a:lnTo>
                  <a:lnTo>
                    <a:pt x="2434590" y="659556"/>
                  </a:lnTo>
                  <a:lnTo>
                    <a:pt x="2434590" y="226295"/>
                  </a:lnTo>
                  <a:lnTo>
                    <a:pt x="139766" y="226295"/>
                  </a:lnTo>
                  <a:lnTo>
                    <a:pt x="139766" y="659555"/>
                  </a:lnTo>
                  <a:lnTo>
                    <a:pt x="0" y="659555"/>
                  </a:lnTo>
                  <a:close/>
                </a:path>
              </a:pathLst>
            </a:cu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437C5A35-159F-E544-AF7B-86B8DEBDD1C0}"/>
                </a:ext>
              </a:extLst>
            </p:cNvPr>
            <p:cNvSpPr/>
            <p:nvPr/>
          </p:nvSpPr>
          <p:spPr bwMode="auto">
            <a:xfrm>
              <a:off x="7411491" y="2520950"/>
              <a:ext cx="2019860" cy="5741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600" b="0" i="0" u="none" strike="noStrike" kern="1200" cap="none" spc="0" normalizeH="0" baseline="0" noProof="0">
                  <a:ln>
                    <a:noFill/>
                  </a:ln>
                  <a:solidFill>
                    <a:srgbClr val="000000"/>
                  </a:solidFill>
                  <a:effectLst/>
                  <a:uLnTx/>
                  <a:uFillTx/>
                  <a:latin typeface="Segoe UI Semibold"/>
                  <a:ea typeface="+mn-ea"/>
                  <a:cs typeface="+mn-cs"/>
                </a:rPr>
              </a:br>
              <a:r>
                <a:rPr kumimoji="0" lang="en-US" sz="1600" b="0" i="0" u="none" strike="noStrike" kern="1200" cap="none" spc="0" normalizeH="0" baseline="0" noProof="0">
                  <a:ln>
                    <a:noFill/>
                  </a:ln>
                  <a:solidFill>
                    <a:srgbClr val="0078D4"/>
                  </a:solidFill>
                  <a:effectLst/>
                  <a:uLnTx/>
                  <a:uFillTx/>
                  <a:latin typeface="Segoe UI Semibold"/>
                  <a:ea typeface="+mn-ea"/>
                  <a:cs typeface="+mn-cs"/>
                </a:rPr>
                <a:t>PostgreSQL</a:t>
              </a:r>
            </a:p>
          </p:txBody>
        </p:sp>
        <p:pic>
          <p:nvPicPr>
            <p:cNvPr id="147" name="Graphic 146">
              <a:extLst>
                <a:ext uri="{FF2B5EF4-FFF2-40B4-BE49-F238E27FC236}">
                  <a16:creationId xmlns:a16="http://schemas.microsoft.com/office/drawing/2014/main" id="{A0FAD3EE-EDAF-5C47-ABBE-AEF8F5C76C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5832" y="2503794"/>
              <a:ext cx="777240" cy="777240"/>
            </a:xfrm>
            <a:prstGeom prst="rect">
              <a:avLst/>
            </a:prstGeom>
          </p:spPr>
        </p:pic>
        <p:sp>
          <p:nvSpPr>
            <p:cNvPr id="148" name="Rectangle 147">
              <a:extLst>
                <a:ext uri="{FF2B5EF4-FFF2-40B4-BE49-F238E27FC236}">
                  <a16:creationId xmlns:a16="http://schemas.microsoft.com/office/drawing/2014/main" id="{45B7C1F2-750A-7F49-9086-8405AE2A1BA1}"/>
                </a:ext>
              </a:extLst>
            </p:cNvPr>
            <p:cNvSpPr/>
            <p:nvPr/>
          </p:nvSpPr>
          <p:spPr bwMode="auto">
            <a:xfrm>
              <a:off x="8518826" y="5173215"/>
              <a:ext cx="1485368" cy="2610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0" rIns="18288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On-Demand Restore</a:t>
              </a:r>
            </a:p>
          </p:txBody>
        </p:sp>
        <p:sp>
          <p:nvSpPr>
            <p:cNvPr id="151" name="Rectangle 150">
              <a:extLst>
                <a:ext uri="{FF2B5EF4-FFF2-40B4-BE49-F238E27FC236}">
                  <a16:creationId xmlns:a16="http://schemas.microsoft.com/office/drawing/2014/main" id="{D10FBD69-8CDB-AA4E-B7E6-22839A972988}"/>
                </a:ext>
              </a:extLst>
            </p:cNvPr>
            <p:cNvSpPr/>
            <p:nvPr/>
          </p:nvSpPr>
          <p:spPr bwMode="auto">
            <a:xfrm>
              <a:off x="1165123" y="5097752"/>
              <a:ext cx="2498017" cy="7892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0" rIns="18288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Daily </a:t>
              </a:r>
              <a:r>
                <a:rPr kumimoji="0" lang="en-US" sz="1400" b="0" i="0" u="none" strike="noStrike" kern="1200" cap="none" spc="0" normalizeH="0" baseline="0" noProof="0" dirty="0" err="1">
                  <a:ln>
                    <a:noFill/>
                  </a:ln>
                  <a:solidFill>
                    <a:srgbClr val="000000"/>
                  </a:solidFill>
                  <a:effectLst/>
                  <a:uLnTx/>
                  <a:uFillTx/>
                  <a:latin typeface="Segoe UI"/>
                  <a:ea typeface="+mn-ea"/>
                  <a:cs typeface="+mn-cs"/>
                </a:rPr>
                <a:t>databackups</a:t>
              </a:r>
              <a:r>
                <a:rPr kumimoji="0" lang="en-US" sz="1400" b="0" i="0" u="none" strike="noStrike" kern="1200" cap="none" spc="0" normalizeH="0" baseline="0" noProof="0" dirty="0">
                  <a:ln>
                    <a:noFill/>
                  </a:ln>
                  <a:solidFill>
                    <a:srgbClr val="000000"/>
                  </a:solidFill>
                  <a:effectLst/>
                  <a:uLnTx/>
                  <a:uFillTx/>
                  <a:latin typeface="Segoe UI"/>
                  <a:ea typeface="+mn-ea"/>
                  <a:cs typeface="+mn-cs"/>
                </a:rPr>
                <a:t> and </a:t>
              </a:r>
              <a:br>
                <a:rPr kumimoji="0" lang="en-US" sz="1400" b="0" i="0" u="none" strike="noStrike" kern="1200" cap="none" spc="0" normalizeH="0" baseline="0" noProof="0" dirty="0">
                  <a:ln>
                    <a:noFill/>
                  </a:ln>
                  <a:solidFill>
                    <a:srgbClr val="000000"/>
                  </a:solidFill>
                  <a:effectLst/>
                  <a:uLnTx/>
                  <a:uFillTx/>
                  <a:latin typeface="Segoe UI"/>
                  <a:ea typeface="+mn-ea"/>
                  <a:cs typeface="+mn-cs"/>
                </a:rPr>
              </a:br>
              <a:r>
                <a:rPr kumimoji="0" lang="en-US" sz="1400" b="0" i="0" u="none" strike="noStrike" kern="1200" cap="none" spc="0" normalizeH="0" baseline="0" noProof="0" dirty="0">
                  <a:ln>
                    <a:noFill/>
                  </a:ln>
                  <a:solidFill>
                    <a:srgbClr val="000000"/>
                  </a:solidFill>
                  <a:effectLst/>
                  <a:uLnTx/>
                  <a:uFillTx/>
                  <a:latin typeface="Segoe UI"/>
                  <a:ea typeface="+mn-ea"/>
                  <a:cs typeface="+mn-cs"/>
                </a:rPr>
                <a:t>continuous WAL backup</a:t>
              </a:r>
            </a:p>
          </p:txBody>
        </p:sp>
        <p:sp>
          <p:nvSpPr>
            <p:cNvPr id="180" name="Graphic 137">
              <a:extLst>
                <a:ext uri="{FF2B5EF4-FFF2-40B4-BE49-F238E27FC236}">
                  <a16:creationId xmlns:a16="http://schemas.microsoft.com/office/drawing/2014/main" id="{05326823-D72E-4BBB-A6F2-CABE36580FB1}"/>
                </a:ext>
              </a:extLst>
            </p:cNvPr>
            <p:cNvSpPr/>
            <p:nvPr/>
          </p:nvSpPr>
          <p:spPr>
            <a:xfrm>
              <a:off x="7274446" y="3582934"/>
              <a:ext cx="2143035" cy="831033"/>
            </a:xfrm>
            <a:custGeom>
              <a:avLst/>
              <a:gdLst>
                <a:gd name="connsiteX0" fmla="*/ 0 w 4899660"/>
                <a:gd name="connsiteY0" fmla="*/ 0 h 985837"/>
                <a:gd name="connsiteX1" fmla="*/ 4899660 w 4899660"/>
                <a:gd name="connsiteY1" fmla="*/ 0 h 985837"/>
                <a:gd name="connsiteX2" fmla="*/ 4899660 w 4899660"/>
                <a:gd name="connsiteY2" fmla="*/ 985838 h 985837"/>
                <a:gd name="connsiteX3" fmla="*/ 0 w 4899660"/>
                <a:gd name="connsiteY3" fmla="*/ 985838 h 985837"/>
              </a:gdLst>
              <a:ahLst/>
              <a:cxnLst>
                <a:cxn ang="0">
                  <a:pos x="connsiteX0" y="connsiteY0"/>
                </a:cxn>
                <a:cxn ang="0">
                  <a:pos x="connsiteX1" y="connsiteY1"/>
                </a:cxn>
                <a:cxn ang="0">
                  <a:pos x="connsiteX2" y="connsiteY2"/>
                </a:cxn>
                <a:cxn ang="0">
                  <a:pos x="connsiteX3" y="connsiteY3"/>
                </a:cxn>
              </a:cxnLst>
              <a:rect l="l" t="t" r="r" b="b"/>
              <a:pathLst>
                <a:path w="4899660" h="985837">
                  <a:moveTo>
                    <a:pt x="0" y="0"/>
                  </a:moveTo>
                  <a:lnTo>
                    <a:pt x="4899660" y="0"/>
                  </a:lnTo>
                  <a:lnTo>
                    <a:pt x="4899660" y="985838"/>
                  </a:lnTo>
                  <a:lnTo>
                    <a:pt x="0" y="985838"/>
                  </a:lnTo>
                  <a:close/>
                </a:path>
              </a:pathLst>
            </a:custGeom>
            <a:solidFill>
              <a:schemeClr val="bg1"/>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181" name="Rectangle 180">
              <a:extLst>
                <a:ext uri="{FF2B5EF4-FFF2-40B4-BE49-F238E27FC236}">
                  <a16:creationId xmlns:a16="http://schemas.microsoft.com/office/drawing/2014/main" id="{0E976847-D290-43F5-852A-C5DE1D8AE9CA}"/>
                </a:ext>
              </a:extLst>
            </p:cNvPr>
            <p:cNvSpPr/>
            <p:nvPr/>
          </p:nvSpPr>
          <p:spPr bwMode="auto">
            <a:xfrm>
              <a:off x="7274682" y="3580050"/>
              <a:ext cx="2496998" cy="3297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18288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Premium Storage</a:t>
              </a:r>
            </a:p>
          </p:txBody>
        </p:sp>
        <p:sp>
          <p:nvSpPr>
            <p:cNvPr id="182" name="Rectangle 181">
              <a:extLst>
                <a:ext uri="{FF2B5EF4-FFF2-40B4-BE49-F238E27FC236}">
                  <a16:creationId xmlns:a16="http://schemas.microsoft.com/office/drawing/2014/main" id="{05741847-B139-48A9-AA91-5A0678F04DD0}"/>
                </a:ext>
              </a:extLst>
            </p:cNvPr>
            <p:cNvSpPr/>
            <p:nvPr/>
          </p:nvSpPr>
          <p:spPr bwMode="auto">
            <a:xfrm>
              <a:off x="8798026" y="4048087"/>
              <a:ext cx="962536" cy="2163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Semibold"/>
                  <a:ea typeface="+mn-ea"/>
                  <a:cs typeface="+mn-cs"/>
                </a:rPr>
                <a:t>Data, Logs</a:t>
              </a:r>
            </a:p>
          </p:txBody>
        </p:sp>
        <p:grpSp>
          <p:nvGrpSpPr>
            <p:cNvPr id="183" name="Group 182">
              <a:extLst>
                <a:ext uri="{FF2B5EF4-FFF2-40B4-BE49-F238E27FC236}">
                  <a16:creationId xmlns:a16="http://schemas.microsoft.com/office/drawing/2014/main" id="{E54B6974-DA7B-4558-9006-9ACE9EE6A72B}"/>
                </a:ext>
              </a:extLst>
            </p:cNvPr>
            <p:cNvGrpSpPr/>
            <p:nvPr/>
          </p:nvGrpSpPr>
          <p:grpSpPr>
            <a:xfrm>
              <a:off x="8285688" y="3897474"/>
              <a:ext cx="440161" cy="387626"/>
              <a:chOff x="4775329" y="4523957"/>
              <a:chExt cx="463266" cy="407973"/>
            </a:xfrm>
            <a:solidFill>
              <a:schemeClr val="accent1"/>
            </a:solidFill>
          </p:grpSpPr>
          <p:grpSp>
            <p:nvGrpSpPr>
              <p:cNvPr id="184" name="Graphic 3">
                <a:extLst>
                  <a:ext uri="{FF2B5EF4-FFF2-40B4-BE49-F238E27FC236}">
                    <a16:creationId xmlns:a16="http://schemas.microsoft.com/office/drawing/2014/main" id="{0F032F96-C3B8-46C5-A752-F3C56945A842}"/>
                  </a:ext>
                </a:extLst>
              </p:cNvPr>
              <p:cNvGrpSpPr/>
              <p:nvPr/>
            </p:nvGrpSpPr>
            <p:grpSpPr>
              <a:xfrm>
                <a:off x="4775329" y="4523957"/>
                <a:ext cx="244527" cy="350609"/>
                <a:chOff x="6796635" y="1977497"/>
                <a:chExt cx="546516" cy="783607"/>
              </a:xfrm>
              <a:grpFill/>
            </p:grpSpPr>
            <p:sp>
              <p:nvSpPr>
                <p:cNvPr id="189" name="Freeform: Shape 188">
                  <a:extLst>
                    <a:ext uri="{FF2B5EF4-FFF2-40B4-BE49-F238E27FC236}">
                      <a16:creationId xmlns:a16="http://schemas.microsoft.com/office/drawing/2014/main" id="{9F682CB9-DE2C-4437-8FE4-BED764B39DC1}"/>
                    </a:ext>
                  </a:extLst>
                </p:cNvPr>
                <p:cNvSpPr/>
                <p:nvPr/>
              </p:nvSpPr>
              <p:spPr>
                <a:xfrm>
                  <a:off x="6796635" y="2419127"/>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5F2321E9-F5CD-4245-B09F-6A763219997C}"/>
                    </a:ext>
                  </a:extLst>
                </p:cNvPr>
                <p:cNvSpPr/>
                <p:nvPr/>
              </p:nvSpPr>
              <p:spPr>
                <a:xfrm>
                  <a:off x="6796635" y="2201727"/>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1" name="Freeform: Shape 190">
                  <a:extLst>
                    <a:ext uri="{FF2B5EF4-FFF2-40B4-BE49-F238E27FC236}">
                      <a16:creationId xmlns:a16="http://schemas.microsoft.com/office/drawing/2014/main" id="{0EC4F257-F2B7-475E-8EE4-51F8BAC673BD}"/>
                    </a:ext>
                  </a:extLst>
                </p:cNvPr>
                <p:cNvSpPr/>
                <p:nvPr/>
              </p:nvSpPr>
              <p:spPr>
                <a:xfrm>
                  <a:off x="6796635" y="1977497"/>
                  <a:ext cx="548123" cy="343983"/>
                </a:xfrm>
                <a:custGeom>
                  <a:avLst/>
                  <a:gdLst>
                    <a:gd name="connsiteX0" fmla="*/ 271651 w 548123"/>
                    <a:gd name="connsiteY0" fmla="*/ 0 h 343983"/>
                    <a:gd name="connsiteX1" fmla="*/ 271651 w 548123"/>
                    <a:gd name="connsiteY1" fmla="*/ 0 h 343983"/>
                    <a:gd name="connsiteX2" fmla="*/ 0 w 548123"/>
                    <a:gd name="connsiteY2" fmla="*/ 113322 h 343983"/>
                    <a:gd name="connsiteX3" fmla="*/ 0 w 548123"/>
                    <a:gd name="connsiteY3" fmla="*/ 237493 h 343983"/>
                    <a:gd name="connsiteX4" fmla="*/ 267230 w 548123"/>
                    <a:gd name="connsiteY4" fmla="*/ 343983 h 343983"/>
                    <a:gd name="connsiteX5" fmla="*/ 548123 w 548123"/>
                    <a:gd name="connsiteY5" fmla="*/ 237493 h 343983"/>
                    <a:gd name="connsiteX6" fmla="*/ 548123 w 548123"/>
                    <a:gd name="connsiteY6" fmla="*/ 108901 h 343983"/>
                    <a:gd name="connsiteX7" fmla="*/ 271651 w 548123"/>
                    <a:gd name="connsiteY7" fmla="*/ 0 h 343983"/>
                    <a:gd name="connsiteX8" fmla="*/ 267230 w 548123"/>
                    <a:gd name="connsiteY8" fmla="*/ 158731 h 343983"/>
                    <a:gd name="connsiteX9" fmla="*/ 267230 w 548123"/>
                    <a:gd name="connsiteY9" fmla="*/ 158731 h 343983"/>
                    <a:gd name="connsiteX10" fmla="*/ 71529 w 548123"/>
                    <a:gd name="connsiteY10" fmla="*/ 101668 h 343983"/>
                    <a:gd name="connsiteX11" fmla="*/ 267230 w 548123"/>
                    <a:gd name="connsiteY11" fmla="*/ 40989 h 343983"/>
                    <a:gd name="connsiteX12" fmla="*/ 479005 w 548123"/>
                    <a:gd name="connsiteY12" fmla="*/ 100061 h 343983"/>
                    <a:gd name="connsiteX13" fmla="*/ 267230 w 548123"/>
                    <a:gd name="connsiteY13" fmla="*/ 158731 h 343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983">
                      <a:moveTo>
                        <a:pt x="271651" y="0"/>
                      </a:moveTo>
                      <a:lnTo>
                        <a:pt x="271651" y="0"/>
                      </a:lnTo>
                      <a:cubicBezTo>
                        <a:pt x="108500" y="0"/>
                        <a:pt x="0" y="56661"/>
                        <a:pt x="0" y="113322"/>
                      </a:cubicBezTo>
                      <a:lnTo>
                        <a:pt x="0" y="237493"/>
                      </a:lnTo>
                      <a:cubicBezTo>
                        <a:pt x="2009" y="294154"/>
                        <a:pt x="106088" y="343983"/>
                        <a:pt x="267230" y="343983"/>
                      </a:cubicBezTo>
                      <a:cubicBezTo>
                        <a:pt x="423550" y="343983"/>
                        <a:pt x="539283" y="291743"/>
                        <a:pt x="548123" y="237493"/>
                      </a:cubicBezTo>
                      <a:lnTo>
                        <a:pt x="548123" y="108901"/>
                      </a:lnTo>
                      <a:cubicBezTo>
                        <a:pt x="548123" y="52240"/>
                        <a:pt x="435605" y="0"/>
                        <a:pt x="271651" y="0"/>
                      </a:cubicBezTo>
                      <a:close/>
                      <a:moveTo>
                        <a:pt x="267230" y="158731"/>
                      </a:moveTo>
                      <a:lnTo>
                        <a:pt x="267230" y="158731"/>
                      </a:lnTo>
                      <a:cubicBezTo>
                        <a:pt x="151899" y="158329"/>
                        <a:pt x="71529" y="133414"/>
                        <a:pt x="71529" y="101668"/>
                      </a:cubicBezTo>
                      <a:cubicBezTo>
                        <a:pt x="71529" y="67913"/>
                        <a:pt x="149488" y="40989"/>
                        <a:pt x="267230" y="40989"/>
                      </a:cubicBezTo>
                      <a:cubicBezTo>
                        <a:pt x="384972" y="40989"/>
                        <a:pt x="479005" y="65903"/>
                        <a:pt x="479005" y="100061"/>
                      </a:cubicBezTo>
                      <a:cubicBezTo>
                        <a:pt x="479005" y="131405"/>
                        <a:pt x="384570" y="158731"/>
                        <a:pt x="267230" y="1587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5" name="Graphic 3">
                <a:extLst>
                  <a:ext uri="{FF2B5EF4-FFF2-40B4-BE49-F238E27FC236}">
                    <a16:creationId xmlns:a16="http://schemas.microsoft.com/office/drawing/2014/main" id="{7A2CDD0B-A681-451C-BE70-AAE7CA81A357}"/>
                  </a:ext>
                </a:extLst>
              </p:cNvPr>
              <p:cNvGrpSpPr/>
              <p:nvPr/>
            </p:nvGrpSpPr>
            <p:grpSpPr>
              <a:xfrm>
                <a:off x="4993349" y="4580602"/>
                <a:ext cx="245246" cy="351328"/>
                <a:chOff x="6796635" y="1977497"/>
                <a:chExt cx="548123" cy="785213"/>
              </a:xfrm>
              <a:grpFill/>
            </p:grpSpPr>
            <p:sp>
              <p:nvSpPr>
                <p:cNvPr id="186" name="Freeform: Shape 185">
                  <a:extLst>
                    <a:ext uri="{FF2B5EF4-FFF2-40B4-BE49-F238E27FC236}">
                      <a16:creationId xmlns:a16="http://schemas.microsoft.com/office/drawing/2014/main" id="{11A19D6B-286E-43E7-B60F-D12987D8CF17}"/>
                    </a:ext>
                  </a:extLst>
                </p:cNvPr>
                <p:cNvSpPr/>
                <p:nvPr/>
              </p:nvSpPr>
              <p:spPr>
                <a:xfrm>
                  <a:off x="6796635" y="2419127"/>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B029F03B-2B6B-4A34-A3C8-426CB3DAEB9E}"/>
                    </a:ext>
                  </a:extLst>
                </p:cNvPr>
                <p:cNvSpPr/>
                <p:nvPr/>
              </p:nvSpPr>
              <p:spPr>
                <a:xfrm>
                  <a:off x="6796635" y="2201727"/>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9BC31DAA-087A-4158-B9D2-8BDE7C32D0BD}"/>
                    </a:ext>
                  </a:extLst>
                </p:cNvPr>
                <p:cNvSpPr/>
                <p:nvPr/>
              </p:nvSpPr>
              <p:spPr>
                <a:xfrm>
                  <a:off x="6796635" y="1977497"/>
                  <a:ext cx="548123" cy="343982"/>
                </a:xfrm>
                <a:custGeom>
                  <a:avLst/>
                  <a:gdLst>
                    <a:gd name="connsiteX0" fmla="*/ 271651 w 548123"/>
                    <a:gd name="connsiteY0" fmla="*/ 0 h 343983"/>
                    <a:gd name="connsiteX1" fmla="*/ 271651 w 548123"/>
                    <a:gd name="connsiteY1" fmla="*/ 0 h 343983"/>
                    <a:gd name="connsiteX2" fmla="*/ 0 w 548123"/>
                    <a:gd name="connsiteY2" fmla="*/ 113322 h 343983"/>
                    <a:gd name="connsiteX3" fmla="*/ 0 w 548123"/>
                    <a:gd name="connsiteY3" fmla="*/ 237493 h 343983"/>
                    <a:gd name="connsiteX4" fmla="*/ 267230 w 548123"/>
                    <a:gd name="connsiteY4" fmla="*/ 343983 h 343983"/>
                    <a:gd name="connsiteX5" fmla="*/ 548123 w 548123"/>
                    <a:gd name="connsiteY5" fmla="*/ 237493 h 343983"/>
                    <a:gd name="connsiteX6" fmla="*/ 548123 w 548123"/>
                    <a:gd name="connsiteY6" fmla="*/ 108901 h 343983"/>
                    <a:gd name="connsiteX7" fmla="*/ 271651 w 548123"/>
                    <a:gd name="connsiteY7" fmla="*/ 0 h 343983"/>
                    <a:gd name="connsiteX8" fmla="*/ 267230 w 548123"/>
                    <a:gd name="connsiteY8" fmla="*/ 158731 h 343983"/>
                    <a:gd name="connsiteX9" fmla="*/ 267230 w 548123"/>
                    <a:gd name="connsiteY9" fmla="*/ 158731 h 343983"/>
                    <a:gd name="connsiteX10" fmla="*/ 71529 w 548123"/>
                    <a:gd name="connsiteY10" fmla="*/ 101668 h 343983"/>
                    <a:gd name="connsiteX11" fmla="*/ 267230 w 548123"/>
                    <a:gd name="connsiteY11" fmla="*/ 40989 h 343983"/>
                    <a:gd name="connsiteX12" fmla="*/ 479005 w 548123"/>
                    <a:gd name="connsiteY12" fmla="*/ 100061 h 343983"/>
                    <a:gd name="connsiteX13" fmla="*/ 267230 w 548123"/>
                    <a:gd name="connsiteY13" fmla="*/ 158731 h 343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983">
                      <a:moveTo>
                        <a:pt x="271651" y="0"/>
                      </a:moveTo>
                      <a:lnTo>
                        <a:pt x="271651" y="0"/>
                      </a:lnTo>
                      <a:cubicBezTo>
                        <a:pt x="108500" y="0"/>
                        <a:pt x="0" y="56661"/>
                        <a:pt x="0" y="113322"/>
                      </a:cubicBezTo>
                      <a:lnTo>
                        <a:pt x="0" y="237493"/>
                      </a:lnTo>
                      <a:cubicBezTo>
                        <a:pt x="2009" y="294154"/>
                        <a:pt x="106088" y="343983"/>
                        <a:pt x="267230" y="343983"/>
                      </a:cubicBezTo>
                      <a:cubicBezTo>
                        <a:pt x="423550" y="343983"/>
                        <a:pt x="539283" y="291743"/>
                        <a:pt x="548123" y="237493"/>
                      </a:cubicBezTo>
                      <a:lnTo>
                        <a:pt x="548123" y="108901"/>
                      </a:lnTo>
                      <a:cubicBezTo>
                        <a:pt x="548123" y="52240"/>
                        <a:pt x="435605" y="0"/>
                        <a:pt x="271651" y="0"/>
                      </a:cubicBezTo>
                      <a:close/>
                      <a:moveTo>
                        <a:pt x="267230" y="158731"/>
                      </a:moveTo>
                      <a:lnTo>
                        <a:pt x="267230" y="158731"/>
                      </a:lnTo>
                      <a:cubicBezTo>
                        <a:pt x="151899" y="158329"/>
                        <a:pt x="71529" y="133414"/>
                        <a:pt x="71529" y="101668"/>
                      </a:cubicBezTo>
                      <a:cubicBezTo>
                        <a:pt x="71529" y="67913"/>
                        <a:pt x="149488" y="40989"/>
                        <a:pt x="267230" y="40989"/>
                      </a:cubicBezTo>
                      <a:cubicBezTo>
                        <a:pt x="384972" y="40989"/>
                        <a:pt x="479005" y="65903"/>
                        <a:pt x="479005" y="100061"/>
                      </a:cubicBezTo>
                      <a:cubicBezTo>
                        <a:pt x="479005" y="131405"/>
                        <a:pt x="384570" y="158731"/>
                        <a:pt x="267230" y="1587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79" name="Arrow: Down 178">
              <a:extLst>
                <a:ext uri="{FF2B5EF4-FFF2-40B4-BE49-F238E27FC236}">
                  <a16:creationId xmlns:a16="http://schemas.microsoft.com/office/drawing/2014/main" id="{22428501-29C4-402B-9C73-6A58FAC2D4CE}"/>
                </a:ext>
              </a:extLst>
            </p:cNvPr>
            <p:cNvSpPr/>
            <p:nvPr/>
          </p:nvSpPr>
          <p:spPr>
            <a:xfrm>
              <a:off x="8323719" y="3398078"/>
              <a:ext cx="343591" cy="293723"/>
            </a:xfrm>
            <a:prstGeom prst="downArrow">
              <a:avLst/>
            </a:prstGeom>
            <a:solidFill>
              <a:srgbClr val="0078D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7A10EFAE-E21E-4193-B343-096C4B2D93D9}"/>
                </a:ext>
              </a:extLst>
            </p:cNvPr>
            <p:cNvSpPr/>
            <p:nvPr/>
          </p:nvSpPr>
          <p:spPr>
            <a:xfrm>
              <a:off x="8539589" y="4951687"/>
              <a:ext cx="255441" cy="235181"/>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2</a:t>
              </a:r>
            </a:p>
          </p:txBody>
        </p:sp>
        <p:sp>
          <p:nvSpPr>
            <p:cNvPr id="11" name="Rectangle 10">
              <a:extLst>
                <a:ext uri="{FF2B5EF4-FFF2-40B4-BE49-F238E27FC236}">
                  <a16:creationId xmlns:a16="http://schemas.microsoft.com/office/drawing/2014/main" id="{107C655C-5F9E-4173-A760-341D9F5B8318}"/>
                </a:ext>
              </a:extLst>
            </p:cNvPr>
            <p:cNvSpPr/>
            <p:nvPr/>
          </p:nvSpPr>
          <p:spPr>
            <a:xfrm>
              <a:off x="6214447" y="1120876"/>
              <a:ext cx="5626772" cy="4894399"/>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grpSp>
          <p:nvGrpSpPr>
            <p:cNvPr id="50" name="Group 49">
              <a:extLst>
                <a:ext uri="{FF2B5EF4-FFF2-40B4-BE49-F238E27FC236}">
                  <a16:creationId xmlns:a16="http://schemas.microsoft.com/office/drawing/2014/main" id="{8C4D497B-E0C5-4E30-B369-4D05806614A4}"/>
                </a:ext>
              </a:extLst>
            </p:cNvPr>
            <p:cNvGrpSpPr/>
            <p:nvPr/>
          </p:nvGrpSpPr>
          <p:grpSpPr>
            <a:xfrm>
              <a:off x="4012766" y="5148858"/>
              <a:ext cx="4070058" cy="789274"/>
              <a:chOff x="4012766" y="5148858"/>
              <a:chExt cx="4070058" cy="789274"/>
            </a:xfrm>
          </p:grpSpPr>
          <p:sp>
            <p:nvSpPr>
              <p:cNvPr id="101" name="Rectangle 100">
                <a:extLst>
                  <a:ext uri="{FF2B5EF4-FFF2-40B4-BE49-F238E27FC236}">
                    <a16:creationId xmlns:a16="http://schemas.microsoft.com/office/drawing/2014/main" id="{462AF5F8-18DA-43C1-A03A-258F1D95C462}"/>
                  </a:ext>
                </a:extLst>
              </p:cNvPr>
              <p:cNvSpPr/>
              <p:nvPr/>
            </p:nvSpPr>
            <p:spPr>
              <a:xfrm>
                <a:off x="4012766" y="5148858"/>
                <a:ext cx="4070058" cy="789274"/>
              </a:xfrm>
              <a:prstGeom prst="rect">
                <a:avLst/>
              </a:prstGeom>
              <a:solidFill>
                <a:srgbClr val="0078D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103" name="Rectangle 102">
                <a:extLst>
                  <a:ext uri="{FF2B5EF4-FFF2-40B4-BE49-F238E27FC236}">
                    <a16:creationId xmlns:a16="http://schemas.microsoft.com/office/drawing/2014/main" id="{1BE9E9BD-D990-41E8-8EC2-06EB2AF39520}"/>
                  </a:ext>
                </a:extLst>
              </p:cNvPr>
              <p:cNvSpPr/>
              <p:nvPr/>
            </p:nvSpPr>
            <p:spPr bwMode="auto">
              <a:xfrm>
                <a:off x="4642752" y="5189794"/>
                <a:ext cx="2835142" cy="2610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0" rIns="18288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rPr>
                  <a:t>Geo-redundant backup storage</a:t>
                </a:r>
              </a:p>
            </p:txBody>
          </p:sp>
          <p:grpSp>
            <p:nvGrpSpPr>
              <p:cNvPr id="48" name="Group 47">
                <a:extLst>
                  <a:ext uri="{FF2B5EF4-FFF2-40B4-BE49-F238E27FC236}">
                    <a16:creationId xmlns:a16="http://schemas.microsoft.com/office/drawing/2014/main" id="{0C534570-FE2B-4EF1-B017-5221783517DE}"/>
                  </a:ext>
                </a:extLst>
              </p:cNvPr>
              <p:cNvGrpSpPr/>
              <p:nvPr/>
            </p:nvGrpSpPr>
            <p:grpSpPr>
              <a:xfrm>
                <a:off x="4667366" y="5515244"/>
                <a:ext cx="1359684" cy="374732"/>
                <a:chOff x="5607612" y="5967807"/>
                <a:chExt cx="1359684" cy="374732"/>
              </a:xfrm>
            </p:grpSpPr>
            <p:grpSp>
              <p:nvGrpSpPr>
                <p:cNvPr id="119" name="Group 118">
                  <a:extLst>
                    <a:ext uri="{FF2B5EF4-FFF2-40B4-BE49-F238E27FC236}">
                      <a16:creationId xmlns:a16="http://schemas.microsoft.com/office/drawing/2014/main" id="{ED108851-DFD1-4014-B0A8-0804D7CFAB1E}"/>
                    </a:ext>
                  </a:extLst>
                </p:cNvPr>
                <p:cNvGrpSpPr/>
                <p:nvPr/>
              </p:nvGrpSpPr>
              <p:grpSpPr>
                <a:xfrm>
                  <a:off x="5607612" y="5967807"/>
                  <a:ext cx="416710" cy="374732"/>
                  <a:chOff x="4482879" y="5943690"/>
                  <a:chExt cx="416710" cy="374732"/>
                </a:xfrm>
                <a:solidFill>
                  <a:schemeClr val="bg1"/>
                </a:solidFill>
              </p:grpSpPr>
              <p:sp>
                <p:nvSpPr>
                  <p:cNvPr id="121" name="Graphic 173">
                    <a:extLst>
                      <a:ext uri="{FF2B5EF4-FFF2-40B4-BE49-F238E27FC236}">
                        <a16:creationId xmlns:a16="http://schemas.microsoft.com/office/drawing/2014/main" id="{D3D1AE77-C90B-4E65-B7C7-4EF809F88A22}"/>
                      </a:ext>
                    </a:extLst>
                  </p:cNvPr>
                  <p:cNvSpPr/>
                  <p:nvPr/>
                </p:nvSpPr>
                <p:spPr>
                  <a:xfrm>
                    <a:off x="4482879" y="594369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2" name="Graphic 173">
                    <a:extLst>
                      <a:ext uri="{FF2B5EF4-FFF2-40B4-BE49-F238E27FC236}">
                        <a16:creationId xmlns:a16="http://schemas.microsoft.com/office/drawing/2014/main" id="{1319D145-2725-4A63-977C-F281757F5660}"/>
                      </a:ext>
                    </a:extLst>
                  </p:cNvPr>
                  <p:cNvSpPr/>
                  <p:nvPr/>
                </p:nvSpPr>
                <p:spPr>
                  <a:xfrm>
                    <a:off x="4686708" y="603513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0" name="Group 199">
                  <a:extLst>
                    <a:ext uri="{FF2B5EF4-FFF2-40B4-BE49-F238E27FC236}">
                      <a16:creationId xmlns:a16="http://schemas.microsoft.com/office/drawing/2014/main" id="{90E41412-979B-441B-91D0-0D985DB88B0C}"/>
                    </a:ext>
                  </a:extLst>
                </p:cNvPr>
                <p:cNvGrpSpPr/>
                <p:nvPr/>
              </p:nvGrpSpPr>
              <p:grpSpPr>
                <a:xfrm>
                  <a:off x="6079099" y="5967807"/>
                  <a:ext cx="416710" cy="374732"/>
                  <a:chOff x="4482879" y="5943690"/>
                  <a:chExt cx="416710" cy="374732"/>
                </a:xfrm>
                <a:solidFill>
                  <a:schemeClr val="bg1"/>
                </a:solidFill>
              </p:grpSpPr>
              <p:sp>
                <p:nvSpPr>
                  <p:cNvPr id="201" name="Graphic 173">
                    <a:extLst>
                      <a:ext uri="{FF2B5EF4-FFF2-40B4-BE49-F238E27FC236}">
                        <a16:creationId xmlns:a16="http://schemas.microsoft.com/office/drawing/2014/main" id="{8E647659-D6B3-4FA8-B725-34D69FA65461}"/>
                      </a:ext>
                    </a:extLst>
                  </p:cNvPr>
                  <p:cNvSpPr/>
                  <p:nvPr/>
                </p:nvSpPr>
                <p:spPr>
                  <a:xfrm>
                    <a:off x="4482879" y="594369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2" name="Graphic 173">
                    <a:extLst>
                      <a:ext uri="{FF2B5EF4-FFF2-40B4-BE49-F238E27FC236}">
                        <a16:creationId xmlns:a16="http://schemas.microsoft.com/office/drawing/2014/main" id="{76E8F395-44A6-4655-A93E-C2B2008D26A1}"/>
                      </a:ext>
                    </a:extLst>
                  </p:cNvPr>
                  <p:cNvSpPr/>
                  <p:nvPr/>
                </p:nvSpPr>
                <p:spPr>
                  <a:xfrm>
                    <a:off x="4686708" y="603513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3" name="Group 202">
                  <a:extLst>
                    <a:ext uri="{FF2B5EF4-FFF2-40B4-BE49-F238E27FC236}">
                      <a16:creationId xmlns:a16="http://schemas.microsoft.com/office/drawing/2014/main" id="{505DDAF6-6DE6-45BE-8577-E2385FE0E95C}"/>
                    </a:ext>
                  </a:extLst>
                </p:cNvPr>
                <p:cNvGrpSpPr/>
                <p:nvPr/>
              </p:nvGrpSpPr>
              <p:grpSpPr>
                <a:xfrm>
                  <a:off x="6550586" y="5967807"/>
                  <a:ext cx="416710" cy="374732"/>
                  <a:chOff x="4482879" y="5943690"/>
                  <a:chExt cx="416710" cy="374732"/>
                </a:xfrm>
                <a:solidFill>
                  <a:schemeClr val="bg1"/>
                </a:solidFill>
              </p:grpSpPr>
              <p:sp>
                <p:nvSpPr>
                  <p:cNvPr id="204" name="Graphic 173">
                    <a:extLst>
                      <a:ext uri="{FF2B5EF4-FFF2-40B4-BE49-F238E27FC236}">
                        <a16:creationId xmlns:a16="http://schemas.microsoft.com/office/drawing/2014/main" id="{AAC61A08-2A70-4566-9A0E-6EF0F67A89C6}"/>
                      </a:ext>
                    </a:extLst>
                  </p:cNvPr>
                  <p:cNvSpPr/>
                  <p:nvPr/>
                </p:nvSpPr>
                <p:spPr>
                  <a:xfrm>
                    <a:off x="4482879" y="594369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5" name="Graphic 173">
                    <a:extLst>
                      <a:ext uri="{FF2B5EF4-FFF2-40B4-BE49-F238E27FC236}">
                        <a16:creationId xmlns:a16="http://schemas.microsoft.com/office/drawing/2014/main" id="{D7E72D75-36BA-4BEA-B928-0256FCCF9EB6}"/>
                      </a:ext>
                    </a:extLst>
                  </p:cNvPr>
                  <p:cNvSpPr/>
                  <p:nvPr/>
                </p:nvSpPr>
                <p:spPr>
                  <a:xfrm>
                    <a:off x="4686708" y="603513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40" name="Group 239">
                <a:extLst>
                  <a:ext uri="{FF2B5EF4-FFF2-40B4-BE49-F238E27FC236}">
                    <a16:creationId xmlns:a16="http://schemas.microsoft.com/office/drawing/2014/main" id="{40C73E7A-2036-4768-8A6F-4A5255A20996}"/>
                  </a:ext>
                </a:extLst>
              </p:cNvPr>
              <p:cNvGrpSpPr/>
              <p:nvPr/>
            </p:nvGrpSpPr>
            <p:grpSpPr>
              <a:xfrm>
                <a:off x="6069446" y="5515244"/>
                <a:ext cx="1359684" cy="374732"/>
                <a:chOff x="5607612" y="5967807"/>
                <a:chExt cx="1359684" cy="374732"/>
              </a:xfrm>
            </p:grpSpPr>
            <p:grpSp>
              <p:nvGrpSpPr>
                <p:cNvPr id="241" name="Group 240">
                  <a:extLst>
                    <a:ext uri="{FF2B5EF4-FFF2-40B4-BE49-F238E27FC236}">
                      <a16:creationId xmlns:a16="http://schemas.microsoft.com/office/drawing/2014/main" id="{9BCA22B5-DCCD-4BDD-A2E0-4B64F1C8DE9A}"/>
                    </a:ext>
                  </a:extLst>
                </p:cNvPr>
                <p:cNvGrpSpPr/>
                <p:nvPr/>
              </p:nvGrpSpPr>
              <p:grpSpPr>
                <a:xfrm>
                  <a:off x="5607612" y="5967807"/>
                  <a:ext cx="416710" cy="374732"/>
                  <a:chOff x="4482879" y="5943690"/>
                  <a:chExt cx="416710" cy="374732"/>
                </a:xfrm>
                <a:solidFill>
                  <a:schemeClr val="bg1"/>
                </a:solidFill>
              </p:grpSpPr>
              <p:sp>
                <p:nvSpPr>
                  <p:cNvPr id="248" name="Graphic 173">
                    <a:extLst>
                      <a:ext uri="{FF2B5EF4-FFF2-40B4-BE49-F238E27FC236}">
                        <a16:creationId xmlns:a16="http://schemas.microsoft.com/office/drawing/2014/main" id="{3462CB60-78B3-4D61-A54E-7DE22B5BB90A}"/>
                      </a:ext>
                    </a:extLst>
                  </p:cNvPr>
                  <p:cNvSpPr/>
                  <p:nvPr/>
                </p:nvSpPr>
                <p:spPr>
                  <a:xfrm>
                    <a:off x="4482879" y="594369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9" name="Graphic 173">
                    <a:extLst>
                      <a:ext uri="{FF2B5EF4-FFF2-40B4-BE49-F238E27FC236}">
                        <a16:creationId xmlns:a16="http://schemas.microsoft.com/office/drawing/2014/main" id="{DEE291D4-A1E9-46B7-BB27-B441E369E60B}"/>
                      </a:ext>
                    </a:extLst>
                  </p:cNvPr>
                  <p:cNvSpPr/>
                  <p:nvPr/>
                </p:nvSpPr>
                <p:spPr>
                  <a:xfrm>
                    <a:off x="4686708" y="603513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42" name="Group 241">
                  <a:extLst>
                    <a:ext uri="{FF2B5EF4-FFF2-40B4-BE49-F238E27FC236}">
                      <a16:creationId xmlns:a16="http://schemas.microsoft.com/office/drawing/2014/main" id="{6F0D5D23-C9C8-4300-80FB-8681F3AEDED1}"/>
                    </a:ext>
                  </a:extLst>
                </p:cNvPr>
                <p:cNvGrpSpPr/>
                <p:nvPr/>
              </p:nvGrpSpPr>
              <p:grpSpPr>
                <a:xfrm>
                  <a:off x="6079099" y="5967807"/>
                  <a:ext cx="416710" cy="374732"/>
                  <a:chOff x="4482879" y="5943690"/>
                  <a:chExt cx="416710" cy="374732"/>
                </a:xfrm>
                <a:solidFill>
                  <a:schemeClr val="bg1"/>
                </a:solidFill>
              </p:grpSpPr>
              <p:sp>
                <p:nvSpPr>
                  <p:cNvPr id="246" name="Graphic 173">
                    <a:extLst>
                      <a:ext uri="{FF2B5EF4-FFF2-40B4-BE49-F238E27FC236}">
                        <a16:creationId xmlns:a16="http://schemas.microsoft.com/office/drawing/2014/main" id="{6C5D7E55-4A5C-4B5F-A205-68BCBAD0C09E}"/>
                      </a:ext>
                    </a:extLst>
                  </p:cNvPr>
                  <p:cNvSpPr/>
                  <p:nvPr/>
                </p:nvSpPr>
                <p:spPr>
                  <a:xfrm>
                    <a:off x="4482879" y="594369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7" name="Graphic 173">
                    <a:extLst>
                      <a:ext uri="{FF2B5EF4-FFF2-40B4-BE49-F238E27FC236}">
                        <a16:creationId xmlns:a16="http://schemas.microsoft.com/office/drawing/2014/main" id="{522A409B-6180-428A-AAA4-363DEA6EFB9E}"/>
                      </a:ext>
                    </a:extLst>
                  </p:cNvPr>
                  <p:cNvSpPr/>
                  <p:nvPr/>
                </p:nvSpPr>
                <p:spPr>
                  <a:xfrm>
                    <a:off x="4686708" y="603513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43" name="Group 242">
                  <a:extLst>
                    <a:ext uri="{FF2B5EF4-FFF2-40B4-BE49-F238E27FC236}">
                      <a16:creationId xmlns:a16="http://schemas.microsoft.com/office/drawing/2014/main" id="{32404E42-D5DD-4C70-B1D2-76C535A581EA}"/>
                    </a:ext>
                  </a:extLst>
                </p:cNvPr>
                <p:cNvGrpSpPr/>
                <p:nvPr/>
              </p:nvGrpSpPr>
              <p:grpSpPr>
                <a:xfrm>
                  <a:off x="6550586" y="5967807"/>
                  <a:ext cx="416710" cy="374732"/>
                  <a:chOff x="4482879" y="5943690"/>
                  <a:chExt cx="416710" cy="374732"/>
                </a:xfrm>
                <a:solidFill>
                  <a:schemeClr val="bg1"/>
                </a:solidFill>
              </p:grpSpPr>
              <p:sp>
                <p:nvSpPr>
                  <p:cNvPr id="244" name="Graphic 173">
                    <a:extLst>
                      <a:ext uri="{FF2B5EF4-FFF2-40B4-BE49-F238E27FC236}">
                        <a16:creationId xmlns:a16="http://schemas.microsoft.com/office/drawing/2014/main" id="{A8EF5696-F4AF-4614-89F8-1A7DAA2FBC60}"/>
                      </a:ext>
                    </a:extLst>
                  </p:cNvPr>
                  <p:cNvSpPr/>
                  <p:nvPr/>
                </p:nvSpPr>
                <p:spPr>
                  <a:xfrm>
                    <a:off x="4482879" y="594369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5" name="Graphic 173">
                    <a:extLst>
                      <a:ext uri="{FF2B5EF4-FFF2-40B4-BE49-F238E27FC236}">
                        <a16:creationId xmlns:a16="http://schemas.microsoft.com/office/drawing/2014/main" id="{293C6D70-A8A5-4C69-8566-3708A4E18F0F}"/>
                      </a:ext>
                    </a:extLst>
                  </p:cNvPr>
                  <p:cNvSpPr/>
                  <p:nvPr/>
                </p:nvSpPr>
                <p:spPr>
                  <a:xfrm>
                    <a:off x="4686708" y="603513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52" name="TextBox 51">
              <a:extLst>
                <a:ext uri="{FF2B5EF4-FFF2-40B4-BE49-F238E27FC236}">
                  <a16:creationId xmlns:a16="http://schemas.microsoft.com/office/drawing/2014/main" id="{8424EF13-EFBF-4C84-8652-16E27C70F094}"/>
                </a:ext>
              </a:extLst>
            </p:cNvPr>
            <p:cNvSpPr txBox="1"/>
            <p:nvPr/>
          </p:nvSpPr>
          <p:spPr>
            <a:xfrm>
              <a:off x="4865340" y="6150739"/>
              <a:ext cx="240264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Paired region DR</a:t>
              </a:r>
            </a:p>
          </p:txBody>
        </p:sp>
        <p:sp>
          <p:nvSpPr>
            <p:cNvPr id="3" name="Oval 2">
              <a:extLst>
                <a:ext uri="{FF2B5EF4-FFF2-40B4-BE49-F238E27FC236}">
                  <a16:creationId xmlns:a16="http://schemas.microsoft.com/office/drawing/2014/main" id="{CC767609-0AFB-4582-8CBF-22056445DA7E}"/>
                </a:ext>
              </a:extLst>
            </p:cNvPr>
            <p:cNvSpPr/>
            <p:nvPr/>
          </p:nvSpPr>
          <p:spPr>
            <a:xfrm>
              <a:off x="3278009" y="5371503"/>
              <a:ext cx="255441" cy="235181"/>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1</a:t>
              </a:r>
            </a:p>
          </p:txBody>
        </p:sp>
        <p:pic>
          <p:nvPicPr>
            <p:cNvPr id="149" name="Graphic 148">
              <a:extLst>
                <a:ext uri="{FF2B5EF4-FFF2-40B4-BE49-F238E27FC236}">
                  <a16:creationId xmlns:a16="http://schemas.microsoft.com/office/drawing/2014/main" id="{C343BD90-6F68-814F-A719-774F8EF91B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07167" y="3868908"/>
              <a:ext cx="509852" cy="509852"/>
            </a:xfrm>
            <a:prstGeom prst="rect">
              <a:avLst/>
            </a:prstGeom>
          </p:spPr>
        </p:pic>
        <p:pic>
          <p:nvPicPr>
            <p:cNvPr id="150" name="Graphic 149">
              <a:extLst>
                <a:ext uri="{FF2B5EF4-FFF2-40B4-BE49-F238E27FC236}">
                  <a16:creationId xmlns:a16="http://schemas.microsoft.com/office/drawing/2014/main" id="{84622666-4EBA-BE4F-8C41-5159F759D45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562" y="2957833"/>
              <a:ext cx="479160" cy="479160"/>
            </a:xfrm>
            <a:prstGeom prst="rect">
              <a:avLst/>
            </a:prstGeom>
          </p:spPr>
        </p:pic>
        <p:pic>
          <p:nvPicPr>
            <p:cNvPr id="152" name="Graphic 151">
              <a:extLst>
                <a:ext uri="{FF2B5EF4-FFF2-40B4-BE49-F238E27FC236}">
                  <a16:creationId xmlns:a16="http://schemas.microsoft.com/office/drawing/2014/main" id="{27A6229E-FC6A-7246-8420-3969954829B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28200" y="2075135"/>
              <a:ext cx="464364" cy="464364"/>
            </a:xfrm>
            <a:prstGeom prst="rect">
              <a:avLst/>
            </a:prstGeom>
          </p:spPr>
        </p:pic>
        <p:sp>
          <p:nvSpPr>
            <p:cNvPr id="13" name="Rectangle 12">
              <a:extLst>
                <a:ext uri="{FF2B5EF4-FFF2-40B4-BE49-F238E27FC236}">
                  <a16:creationId xmlns:a16="http://schemas.microsoft.com/office/drawing/2014/main" id="{0D9B13B8-0B83-4FE8-9B06-10DC7C53CD4A}"/>
                </a:ext>
              </a:extLst>
            </p:cNvPr>
            <p:cNvSpPr/>
            <p:nvPr/>
          </p:nvSpPr>
          <p:spPr bwMode="auto">
            <a:xfrm>
              <a:off x="6219930" y="1121875"/>
              <a:ext cx="5645302" cy="3872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0" rIns="18288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Region – Central US</a:t>
              </a:r>
            </a:p>
          </p:txBody>
        </p:sp>
      </p:grpSp>
    </p:spTree>
    <p:extLst>
      <p:ext uri="{BB962C8B-B14F-4D97-AF65-F5344CB8AC3E}">
        <p14:creationId xmlns:p14="http://schemas.microsoft.com/office/powerpoint/2010/main" val="129128654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DE6F0-7073-4404-9804-1BC541FD3C9B}"/>
              </a:ext>
            </a:extLst>
          </p:cNvPr>
          <p:cNvSpPr>
            <a:spLocks noGrp="1"/>
          </p:cNvSpPr>
          <p:nvPr>
            <p:ph type="title"/>
          </p:nvPr>
        </p:nvSpPr>
        <p:spPr/>
        <p:txBody>
          <a:bodyPr>
            <a:normAutofit/>
          </a:bodyPr>
          <a:lstStyle/>
          <a:p>
            <a:r>
              <a:rPr lang="en-US" sz="3200" dirty="0"/>
              <a:t>Geo-Redundant Backup</a:t>
            </a:r>
          </a:p>
        </p:txBody>
      </p:sp>
      <p:grpSp>
        <p:nvGrpSpPr>
          <p:cNvPr id="6" name="Group 5" descr="architecture diagram">
            <a:extLst>
              <a:ext uri="{FF2B5EF4-FFF2-40B4-BE49-F238E27FC236}">
                <a16:creationId xmlns:a16="http://schemas.microsoft.com/office/drawing/2014/main" id="{4D4907A3-F68E-4285-BB56-0C25E69DB7FA}"/>
              </a:ext>
            </a:extLst>
          </p:cNvPr>
          <p:cNvGrpSpPr/>
          <p:nvPr/>
        </p:nvGrpSpPr>
        <p:grpSpPr>
          <a:xfrm>
            <a:off x="424145" y="1120877"/>
            <a:ext cx="11441087" cy="5399194"/>
            <a:chOff x="424145" y="1120877"/>
            <a:chExt cx="11441087" cy="5399194"/>
          </a:xfrm>
        </p:grpSpPr>
        <p:sp>
          <p:nvSpPr>
            <p:cNvPr id="4" name="Rectangle 3">
              <a:extLst>
                <a:ext uri="{FF2B5EF4-FFF2-40B4-BE49-F238E27FC236}">
                  <a16:creationId xmlns:a16="http://schemas.microsoft.com/office/drawing/2014/main" id="{35A736B0-8249-4954-AF36-2D2EFB2534CE}"/>
                </a:ext>
              </a:extLst>
            </p:cNvPr>
            <p:cNvSpPr/>
            <p:nvPr/>
          </p:nvSpPr>
          <p:spPr>
            <a:xfrm>
              <a:off x="424145" y="1120877"/>
              <a:ext cx="5626772" cy="491594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grpSp>
          <p:nvGrpSpPr>
            <p:cNvPr id="7" name="Group 6">
              <a:extLst>
                <a:ext uri="{FF2B5EF4-FFF2-40B4-BE49-F238E27FC236}">
                  <a16:creationId xmlns:a16="http://schemas.microsoft.com/office/drawing/2014/main" id="{CFC275F9-6477-704D-A02A-C2AA78CDA63E}"/>
                </a:ext>
              </a:extLst>
            </p:cNvPr>
            <p:cNvGrpSpPr/>
            <p:nvPr/>
          </p:nvGrpSpPr>
          <p:grpSpPr>
            <a:xfrm>
              <a:off x="520736" y="1637071"/>
              <a:ext cx="4620976" cy="4002749"/>
              <a:chOff x="520736" y="1637071"/>
              <a:chExt cx="4620976" cy="4002749"/>
            </a:xfrm>
          </p:grpSpPr>
          <p:sp>
            <p:nvSpPr>
              <p:cNvPr id="151" name="Rectangle 150">
                <a:extLst>
                  <a:ext uri="{FF2B5EF4-FFF2-40B4-BE49-F238E27FC236}">
                    <a16:creationId xmlns:a16="http://schemas.microsoft.com/office/drawing/2014/main" id="{E326D4F8-33EF-F94E-8FED-2BC2C5E289E6}"/>
                  </a:ext>
                </a:extLst>
              </p:cNvPr>
              <p:cNvSpPr/>
              <p:nvPr/>
            </p:nvSpPr>
            <p:spPr>
              <a:xfrm>
                <a:off x="520736" y="1637071"/>
                <a:ext cx="4620976" cy="3318387"/>
              </a:xfrm>
              <a:prstGeom prst="rect">
                <a:avLst/>
              </a:prstGeom>
              <a:noFill/>
              <a:ln w="12700">
                <a:solidFill>
                  <a:srgbClr val="73737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2" name="Group 151">
                <a:extLst>
                  <a:ext uri="{FF2B5EF4-FFF2-40B4-BE49-F238E27FC236}">
                    <a16:creationId xmlns:a16="http://schemas.microsoft.com/office/drawing/2014/main" id="{B168C9DE-6DF7-614B-88A9-3D5D954E37C0}"/>
                  </a:ext>
                </a:extLst>
              </p:cNvPr>
              <p:cNvGrpSpPr/>
              <p:nvPr/>
            </p:nvGrpSpPr>
            <p:grpSpPr>
              <a:xfrm>
                <a:off x="2588077" y="1747607"/>
                <a:ext cx="2449057" cy="3062077"/>
                <a:chOff x="3714750" y="2124075"/>
                <a:chExt cx="2801604" cy="3062077"/>
              </a:xfrm>
            </p:grpSpPr>
            <p:sp>
              <p:nvSpPr>
                <p:cNvPr id="153" name="Graphic 137">
                  <a:extLst>
                    <a:ext uri="{FF2B5EF4-FFF2-40B4-BE49-F238E27FC236}">
                      <a16:creationId xmlns:a16="http://schemas.microsoft.com/office/drawing/2014/main" id="{4D2C6F39-33B8-5A46-B8A1-28DD14B32B9F}"/>
                    </a:ext>
                  </a:extLst>
                </p:cNvPr>
                <p:cNvSpPr/>
                <p:nvPr/>
              </p:nvSpPr>
              <p:spPr>
                <a:xfrm>
                  <a:off x="3714750" y="2124075"/>
                  <a:ext cx="2801604" cy="3062077"/>
                </a:xfrm>
                <a:custGeom>
                  <a:avLst/>
                  <a:gdLst>
                    <a:gd name="connsiteX0" fmla="*/ 0 w 4899660"/>
                    <a:gd name="connsiteY0" fmla="*/ 0 h 985837"/>
                    <a:gd name="connsiteX1" fmla="*/ 4899660 w 4899660"/>
                    <a:gd name="connsiteY1" fmla="*/ 0 h 985837"/>
                    <a:gd name="connsiteX2" fmla="*/ 4899660 w 4899660"/>
                    <a:gd name="connsiteY2" fmla="*/ 985838 h 985837"/>
                    <a:gd name="connsiteX3" fmla="*/ 0 w 4899660"/>
                    <a:gd name="connsiteY3" fmla="*/ 985838 h 985837"/>
                  </a:gdLst>
                  <a:ahLst/>
                  <a:cxnLst>
                    <a:cxn ang="0">
                      <a:pos x="connsiteX0" y="connsiteY0"/>
                    </a:cxn>
                    <a:cxn ang="0">
                      <a:pos x="connsiteX1" y="connsiteY1"/>
                    </a:cxn>
                    <a:cxn ang="0">
                      <a:pos x="connsiteX2" y="connsiteY2"/>
                    </a:cxn>
                    <a:cxn ang="0">
                      <a:pos x="connsiteX3" y="connsiteY3"/>
                    </a:cxn>
                  </a:cxnLst>
                  <a:rect l="l" t="t" r="r" b="b"/>
                  <a:pathLst>
                    <a:path w="4899660" h="985837">
                      <a:moveTo>
                        <a:pt x="0" y="0"/>
                      </a:moveTo>
                      <a:lnTo>
                        <a:pt x="4899660" y="0"/>
                      </a:lnTo>
                      <a:lnTo>
                        <a:pt x="4899660" y="985838"/>
                      </a:lnTo>
                      <a:lnTo>
                        <a:pt x="0" y="985838"/>
                      </a:lnTo>
                      <a:close/>
                    </a:path>
                  </a:pathLst>
                </a:custGeom>
                <a:solidFill>
                  <a:srgbClr val="F7F7F7"/>
                </a:solidFill>
                <a:ln w="28575">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154" name="Rectangle 153">
                  <a:extLst>
                    <a:ext uri="{FF2B5EF4-FFF2-40B4-BE49-F238E27FC236}">
                      <a16:creationId xmlns:a16="http://schemas.microsoft.com/office/drawing/2014/main" id="{094E2639-DE4E-A340-B03A-F7D33AB1C65A}"/>
                    </a:ext>
                  </a:extLst>
                </p:cNvPr>
                <p:cNvSpPr/>
                <p:nvPr/>
              </p:nvSpPr>
              <p:spPr bwMode="auto">
                <a:xfrm>
                  <a:off x="3714750" y="2220141"/>
                  <a:ext cx="2801604" cy="3808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0" rIns="18288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mn-cs"/>
                    </a:rPr>
                    <a:t>Flexible Server (Prod)</a:t>
                  </a:r>
                </a:p>
              </p:txBody>
            </p:sp>
          </p:grpSp>
          <p:sp>
            <p:nvSpPr>
              <p:cNvPr id="155" name="Rectangle: Rounded Corners 66">
                <a:extLst>
                  <a:ext uri="{FF2B5EF4-FFF2-40B4-BE49-F238E27FC236}">
                    <a16:creationId xmlns:a16="http://schemas.microsoft.com/office/drawing/2014/main" id="{494E7627-1F48-7547-9796-0D2DD5A66D23}"/>
                  </a:ext>
                </a:extLst>
              </p:cNvPr>
              <p:cNvSpPr/>
              <p:nvPr/>
            </p:nvSpPr>
            <p:spPr bwMode="auto">
              <a:xfrm>
                <a:off x="2744662" y="2353769"/>
                <a:ext cx="2143035" cy="1199727"/>
              </a:xfrm>
              <a:prstGeom prst="roundRect">
                <a:avLst>
                  <a:gd name="adj" fmla="val 0"/>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156" name="Rectangle 155">
                <a:extLst>
                  <a:ext uri="{FF2B5EF4-FFF2-40B4-BE49-F238E27FC236}">
                    <a16:creationId xmlns:a16="http://schemas.microsoft.com/office/drawing/2014/main" id="{B36C3A88-6AA1-F340-BB3B-9F57B7BCB226}"/>
                  </a:ext>
                </a:extLst>
              </p:cNvPr>
              <p:cNvSpPr/>
              <p:nvPr/>
            </p:nvSpPr>
            <p:spPr bwMode="auto">
              <a:xfrm>
                <a:off x="2859302" y="2541096"/>
                <a:ext cx="2019860" cy="5741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600" b="0" i="0" u="none" strike="noStrike" kern="1200" cap="none" spc="0" normalizeH="0" baseline="0" noProof="0">
                    <a:ln>
                      <a:noFill/>
                    </a:ln>
                    <a:solidFill>
                      <a:srgbClr val="000000"/>
                    </a:solidFill>
                    <a:effectLst/>
                    <a:uLnTx/>
                    <a:uFillTx/>
                    <a:latin typeface="Segoe UI Semibold"/>
                    <a:ea typeface="+mn-ea"/>
                    <a:cs typeface="+mn-cs"/>
                  </a:rPr>
                </a:br>
                <a:r>
                  <a:rPr kumimoji="0" lang="en-US" sz="1600" b="0" i="0" u="none" strike="noStrike" kern="1200" cap="none" spc="0" normalizeH="0" baseline="0" noProof="0">
                    <a:ln>
                      <a:noFill/>
                    </a:ln>
                    <a:solidFill>
                      <a:srgbClr val="0078D4"/>
                    </a:solidFill>
                    <a:effectLst/>
                    <a:uLnTx/>
                    <a:uFillTx/>
                    <a:latin typeface="Segoe UI Semibold"/>
                    <a:ea typeface="+mn-ea"/>
                    <a:cs typeface="+mn-cs"/>
                  </a:rPr>
                  <a:t>PostgreSQL</a:t>
                </a:r>
              </a:p>
            </p:txBody>
          </p:sp>
          <p:sp>
            <p:nvSpPr>
              <p:cNvPr id="157" name="Graphic 137">
                <a:extLst>
                  <a:ext uri="{FF2B5EF4-FFF2-40B4-BE49-F238E27FC236}">
                    <a16:creationId xmlns:a16="http://schemas.microsoft.com/office/drawing/2014/main" id="{2FF2F1A6-9A09-D449-9EDA-0D61BC8389EF}"/>
                  </a:ext>
                </a:extLst>
              </p:cNvPr>
              <p:cNvSpPr/>
              <p:nvPr/>
            </p:nvSpPr>
            <p:spPr>
              <a:xfrm>
                <a:off x="2748450" y="3745167"/>
                <a:ext cx="2143035" cy="831033"/>
              </a:xfrm>
              <a:custGeom>
                <a:avLst/>
                <a:gdLst>
                  <a:gd name="connsiteX0" fmla="*/ 0 w 4899660"/>
                  <a:gd name="connsiteY0" fmla="*/ 0 h 985837"/>
                  <a:gd name="connsiteX1" fmla="*/ 4899660 w 4899660"/>
                  <a:gd name="connsiteY1" fmla="*/ 0 h 985837"/>
                  <a:gd name="connsiteX2" fmla="*/ 4899660 w 4899660"/>
                  <a:gd name="connsiteY2" fmla="*/ 985838 h 985837"/>
                  <a:gd name="connsiteX3" fmla="*/ 0 w 4899660"/>
                  <a:gd name="connsiteY3" fmla="*/ 985838 h 985837"/>
                </a:gdLst>
                <a:ahLst/>
                <a:cxnLst>
                  <a:cxn ang="0">
                    <a:pos x="connsiteX0" y="connsiteY0"/>
                  </a:cxn>
                  <a:cxn ang="0">
                    <a:pos x="connsiteX1" y="connsiteY1"/>
                  </a:cxn>
                  <a:cxn ang="0">
                    <a:pos x="connsiteX2" y="connsiteY2"/>
                  </a:cxn>
                  <a:cxn ang="0">
                    <a:pos x="connsiteX3" y="connsiteY3"/>
                  </a:cxn>
                </a:cxnLst>
                <a:rect l="l" t="t" r="r" b="b"/>
                <a:pathLst>
                  <a:path w="4899660" h="985837">
                    <a:moveTo>
                      <a:pt x="0" y="0"/>
                    </a:moveTo>
                    <a:lnTo>
                      <a:pt x="4899660" y="0"/>
                    </a:lnTo>
                    <a:lnTo>
                      <a:pt x="4899660" y="985838"/>
                    </a:lnTo>
                    <a:lnTo>
                      <a:pt x="0" y="985838"/>
                    </a:lnTo>
                    <a:close/>
                  </a:path>
                </a:pathLst>
              </a:custGeom>
              <a:solidFill>
                <a:schemeClr val="bg1"/>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159" name="Rectangle 158">
                <a:extLst>
                  <a:ext uri="{FF2B5EF4-FFF2-40B4-BE49-F238E27FC236}">
                    <a16:creationId xmlns:a16="http://schemas.microsoft.com/office/drawing/2014/main" id="{319F0D63-2A34-6D4F-B653-9C007288159C}"/>
                  </a:ext>
                </a:extLst>
              </p:cNvPr>
              <p:cNvSpPr/>
              <p:nvPr/>
            </p:nvSpPr>
            <p:spPr bwMode="auto">
              <a:xfrm>
                <a:off x="3915387" y="4210320"/>
                <a:ext cx="962536" cy="2163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Semibold"/>
                    <a:ea typeface="+mn-ea"/>
                    <a:cs typeface="+mn-cs"/>
                  </a:rPr>
                  <a:t>Data, WAL</a:t>
                </a:r>
              </a:p>
            </p:txBody>
          </p:sp>
          <p:grpSp>
            <p:nvGrpSpPr>
              <p:cNvPr id="160" name="Group 159">
                <a:extLst>
                  <a:ext uri="{FF2B5EF4-FFF2-40B4-BE49-F238E27FC236}">
                    <a16:creationId xmlns:a16="http://schemas.microsoft.com/office/drawing/2014/main" id="{AC733587-01B7-1949-B209-40BCE8EC2222}"/>
                  </a:ext>
                </a:extLst>
              </p:cNvPr>
              <p:cNvGrpSpPr/>
              <p:nvPr/>
            </p:nvGrpSpPr>
            <p:grpSpPr>
              <a:xfrm>
                <a:off x="3405730" y="4059707"/>
                <a:ext cx="440161" cy="387626"/>
                <a:chOff x="4775329" y="4523957"/>
                <a:chExt cx="463266" cy="407973"/>
              </a:xfrm>
              <a:solidFill>
                <a:schemeClr val="accent1"/>
              </a:solidFill>
            </p:grpSpPr>
            <p:grpSp>
              <p:nvGrpSpPr>
                <p:cNvPr id="161" name="Graphic 3">
                  <a:extLst>
                    <a:ext uri="{FF2B5EF4-FFF2-40B4-BE49-F238E27FC236}">
                      <a16:creationId xmlns:a16="http://schemas.microsoft.com/office/drawing/2014/main" id="{F0F64005-14B8-EB42-8859-A7A170C11472}"/>
                    </a:ext>
                  </a:extLst>
                </p:cNvPr>
                <p:cNvGrpSpPr/>
                <p:nvPr/>
              </p:nvGrpSpPr>
              <p:grpSpPr>
                <a:xfrm>
                  <a:off x="4775329" y="4523957"/>
                  <a:ext cx="244527" cy="350609"/>
                  <a:chOff x="6796635" y="1977497"/>
                  <a:chExt cx="546516" cy="783607"/>
                </a:xfrm>
                <a:grpFill/>
              </p:grpSpPr>
              <p:sp>
                <p:nvSpPr>
                  <p:cNvPr id="166" name="Freeform: Shape 93">
                    <a:extLst>
                      <a:ext uri="{FF2B5EF4-FFF2-40B4-BE49-F238E27FC236}">
                        <a16:creationId xmlns:a16="http://schemas.microsoft.com/office/drawing/2014/main" id="{DB635B25-F447-184C-86AB-81A976EE3EA7}"/>
                      </a:ext>
                    </a:extLst>
                  </p:cNvPr>
                  <p:cNvSpPr/>
                  <p:nvPr/>
                </p:nvSpPr>
                <p:spPr>
                  <a:xfrm>
                    <a:off x="6796635" y="2419127"/>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7" name="Freeform: Shape 94">
                    <a:extLst>
                      <a:ext uri="{FF2B5EF4-FFF2-40B4-BE49-F238E27FC236}">
                        <a16:creationId xmlns:a16="http://schemas.microsoft.com/office/drawing/2014/main" id="{F082C1BE-FB71-294E-A0FA-60369C9B9C13}"/>
                      </a:ext>
                    </a:extLst>
                  </p:cNvPr>
                  <p:cNvSpPr/>
                  <p:nvPr/>
                </p:nvSpPr>
                <p:spPr>
                  <a:xfrm>
                    <a:off x="6796635" y="2201727"/>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8" name="Freeform: Shape 95">
                    <a:extLst>
                      <a:ext uri="{FF2B5EF4-FFF2-40B4-BE49-F238E27FC236}">
                        <a16:creationId xmlns:a16="http://schemas.microsoft.com/office/drawing/2014/main" id="{17406C3C-3C6E-124D-80E9-9C02CCB35DE8}"/>
                      </a:ext>
                    </a:extLst>
                  </p:cNvPr>
                  <p:cNvSpPr/>
                  <p:nvPr/>
                </p:nvSpPr>
                <p:spPr>
                  <a:xfrm>
                    <a:off x="6796635" y="1977497"/>
                    <a:ext cx="548123" cy="343983"/>
                  </a:xfrm>
                  <a:custGeom>
                    <a:avLst/>
                    <a:gdLst>
                      <a:gd name="connsiteX0" fmla="*/ 271651 w 548123"/>
                      <a:gd name="connsiteY0" fmla="*/ 0 h 343983"/>
                      <a:gd name="connsiteX1" fmla="*/ 271651 w 548123"/>
                      <a:gd name="connsiteY1" fmla="*/ 0 h 343983"/>
                      <a:gd name="connsiteX2" fmla="*/ 0 w 548123"/>
                      <a:gd name="connsiteY2" fmla="*/ 113322 h 343983"/>
                      <a:gd name="connsiteX3" fmla="*/ 0 w 548123"/>
                      <a:gd name="connsiteY3" fmla="*/ 237493 h 343983"/>
                      <a:gd name="connsiteX4" fmla="*/ 267230 w 548123"/>
                      <a:gd name="connsiteY4" fmla="*/ 343983 h 343983"/>
                      <a:gd name="connsiteX5" fmla="*/ 548123 w 548123"/>
                      <a:gd name="connsiteY5" fmla="*/ 237493 h 343983"/>
                      <a:gd name="connsiteX6" fmla="*/ 548123 w 548123"/>
                      <a:gd name="connsiteY6" fmla="*/ 108901 h 343983"/>
                      <a:gd name="connsiteX7" fmla="*/ 271651 w 548123"/>
                      <a:gd name="connsiteY7" fmla="*/ 0 h 343983"/>
                      <a:gd name="connsiteX8" fmla="*/ 267230 w 548123"/>
                      <a:gd name="connsiteY8" fmla="*/ 158731 h 343983"/>
                      <a:gd name="connsiteX9" fmla="*/ 267230 w 548123"/>
                      <a:gd name="connsiteY9" fmla="*/ 158731 h 343983"/>
                      <a:gd name="connsiteX10" fmla="*/ 71529 w 548123"/>
                      <a:gd name="connsiteY10" fmla="*/ 101668 h 343983"/>
                      <a:gd name="connsiteX11" fmla="*/ 267230 w 548123"/>
                      <a:gd name="connsiteY11" fmla="*/ 40989 h 343983"/>
                      <a:gd name="connsiteX12" fmla="*/ 479005 w 548123"/>
                      <a:gd name="connsiteY12" fmla="*/ 100061 h 343983"/>
                      <a:gd name="connsiteX13" fmla="*/ 267230 w 548123"/>
                      <a:gd name="connsiteY13" fmla="*/ 158731 h 343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983">
                        <a:moveTo>
                          <a:pt x="271651" y="0"/>
                        </a:moveTo>
                        <a:lnTo>
                          <a:pt x="271651" y="0"/>
                        </a:lnTo>
                        <a:cubicBezTo>
                          <a:pt x="108500" y="0"/>
                          <a:pt x="0" y="56661"/>
                          <a:pt x="0" y="113322"/>
                        </a:cubicBezTo>
                        <a:lnTo>
                          <a:pt x="0" y="237493"/>
                        </a:lnTo>
                        <a:cubicBezTo>
                          <a:pt x="2009" y="294154"/>
                          <a:pt x="106088" y="343983"/>
                          <a:pt x="267230" y="343983"/>
                        </a:cubicBezTo>
                        <a:cubicBezTo>
                          <a:pt x="423550" y="343983"/>
                          <a:pt x="539283" y="291743"/>
                          <a:pt x="548123" y="237493"/>
                        </a:cubicBezTo>
                        <a:lnTo>
                          <a:pt x="548123" y="108901"/>
                        </a:lnTo>
                        <a:cubicBezTo>
                          <a:pt x="548123" y="52240"/>
                          <a:pt x="435605" y="0"/>
                          <a:pt x="271651" y="0"/>
                        </a:cubicBezTo>
                        <a:close/>
                        <a:moveTo>
                          <a:pt x="267230" y="158731"/>
                        </a:moveTo>
                        <a:lnTo>
                          <a:pt x="267230" y="158731"/>
                        </a:lnTo>
                        <a:cubicBezTo>
                          <a:pt x="151899" y="158329"/>
                          <a:pt x="71529" y="133414"/>
                          <a:pt x="71529" y="101668"/>
                        </a:cubicBezTo>
                        <a:cubicBezTo>
                          <a:pt x="71529" y="67913"/>
                          <a:pt x="149488" y="40989"/>
                          <a:pt x="267230" y="40989"/>
                        </a:cubicBezTo>
                        <a:cubicBezTo>
                          <a:pt x="384972" y="40989"/>
                          <a:pt x="479005" y="65903"/>
                          <a:pt x="479005" y="100061"/>
                        </a:cubicBezTo>
                        <a:cubicBezTo>
                          <a:pt x="479005" y="131405"/>
                          <a:pt x="384570" y="158731"/>
                          <a:pt x="267230" y="1587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2" name="Graphic 3">
                  <a:extLst>
                    <a:ext uri="{FF2B5EF4-FFF2-40B4-BE49-F238E27FC236}">
                      <a16:creationId xmlns:a16="http://schemas.microsoft.com/office/drawing/2014/main" id="{3073EDCB-0CDA-6947-BBB7-C057ECE60E20}"/>
                    </a:ext>
                  </a:extLst>
                </p:cNvPr>
                <p:cNvGrpSpPr/>
                <p:nvPr/>
              </p:nvGrpSpPr>
              <p:grpSpPr>
                <a:xfrm>
                  <a:off x="4993349" y="4580602"/>
                  <a:ext cx="245246" cy="351328"/>
                  <a:chOff x="6796635" y="1977497"/>
                  <a:chExt cx="548123" cy="785213"/>
                </a:xfrm>
                <a:grpFill/>
              </p:grpSpPr>
              <p:sp>
                <p:nvSpPr>
                  <p:cNvPr id="163" name="Freeform: Shape 90">
                    <a:extLst>
                      <a:ext uri="{FF2B5EF4-FFF2-40B4-BE49-F238E27FC236}">
                        <a16:creationId xmlns:a16="http://schemas.microsoft.com/office/drawing/2014/main" id="{93BB71C5-826C-154D-BEF3-09C57BADA5AF}"/>
                      </a:ext>
                    </a:extLst>
                  </p:cNvPr>
                  <p:cNvSpPr/>
                  <p:nvPr/>
                </p:nvSpPr>
                <p:spPr>
                  <a:xfrm>
                    <a:off x="6796635" y="2419127"/>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4" name="Freeform: Shape 91">
                    <a:extLst>
                      <a:ext uri="{FF2B5EF4-FFF2-40B4-BE49-F238E27FC236}">
                        <a16:creationId xmlns:a16="http://schemas.microsoft.com/office/drawing/2014/main" id="{23B85D25-924B-C24E-B33A-547EB737CFDD}"/>
                      </a:ext>
                    </a:extLst>
                  </p:cNvPr>
                  <p:cNvSpPr/>
                  <p:nvPr/>
                </p:nvSpPr>
                <p:spPr>
                  <a:xfrm>
                    <a:off x="6796635" y="2201727"/>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5" name="Freeform: Shape 92">
                    <a:extLst>
                      <a:ext uri="{FF2B5EF4-FFF2-40B4-BE49-F238E27FC236}">
                        <a16:creationId xmlns:a16="http://schemas.microsoft.com/office/drawing/2014/main" id="{F56FB082-D71F-0C4E-BA95-3AEC0C79A852}"/>
                      </a:ext>
                    </a:extLst>
                  </p:cNvPr>
                  <p:cNvSpPr/>
                  <p:nvPr/>
                </p:nvSpPr>
                <p:spPr>
                  <a:xfrm>
                    <a:off x="6796635" y="1977497"/>
                    <a:ext cx="548123" cy="343982"/>
                  </a:xfrm>
                  <a:custGeom>
                    <a:avLst/>
                    <a:gdLst>
                      <a:gd name="connsiteX0" fmla="*/ 271651 w 548123"/>
                      <a:gd name="connsiteY0" fmla="*/ 0 h 343983"/>
                      <a:gd name="connsiteX1" fmla="*/ 271651 w 548123"/>
                      <a:gd name="connsiteY1" fmla="*/ 0 h 343983"/>
                      <a:gd name="connsiteX2" fmla="*/ 0 w 548123"/>
                      <a:gd name="connsiteY2" fmla="*/ 113322 h 343983"/>
                      <a:gd name="connsiteX3" fmla="*/ 0 w 548123"/>
                      <a:gd name="connsiteY3" fmla="*/ 237493 h 343983"/>
                      <a:gd name="connsiteX4" fmla="*/ 267230 w 548123"/>
                      <a:gd name="connsiteY4" fmla="*/ 343983 h 343983"/>
                      <a:gd name="connsiteX5" fmla="*/ 548123 w 548123"/>
                      <a:gd name="connsiteY5" fmla="*/ 237493 h 343983"/>
                      <a:gd name="connsiteX6" fmla="*/ 548123 w 548123"/>
                      <a:gd name="connsiteY6" fmla="*/ 108901 h 343983"/>
                      <a:gd name="connsiteX7" fmla="*/ 271651 w 548123"/>
                      <a:gd name="connsiteY7" fmla="*/ 0 h 343983"/>
                      <a:gd name="connsiteX8" fmla="*/ 267230 w 548123"/>
                      <a:gd name="connsiteY8" fmla="*/ 158731 h 343983"/>
                      <a:gd name="connsiteX9" fmla="*/ 267230 w 548123"/>
                      <a:gd name="connsiteY9" fmla="*/ 158731 h 343983"/>
                      <a:gd name="connsiteX10" fmla="*/ 71529 w 548123"/>
                      <a:gd name="connsiteY10" fmla="*/ 101668 h 343983"/>
                      <a:gd name="connsiteX11" fmla="*/ 267230 w 548123"/>
                      <a:gd name="connsiteY11" fmla="*/ 40989 h 343983"/>
                      <a:gd name="connsiteX12" fmla="*/ 479005 w 548123"/>
                      <a:gd name="connsiteY12" fmla="*/ 100061 h 343983"/>
                      <a:gd name="connsiteX13" fmla="*/ 267230 w 548123"/>
                      <a:gd name="connsiteY13" fmla="*/ 158731 h 343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983">
                        <a:moveTo>
                          <a:pt x="271651" y="0"/>
                        </a:moveTo>
                        <a:lnTo>
                          <a:pt x="271651" y="0"/>
                        </a:lnTo>
                        <a:cubicBezTo>
                          <a:pt x="108500" y="0"/>
                          <a:pt x="0" y="56661"/>
                          <a:pt x="0" y="113322"/>
                        </a:cubicBezTo>
                        <a:lnTo>
                          <a:pt x="0" y="237493"/>
                        </a:lnTo>
                        <a:cubicBezTo>
                          <a:pt x="2009" y="294154"/>
                          <a:pt x="106088" y="343983"/>
                          <a:pt x="267230" y="343983"/>
                        </a:cubicBezTo>
                        <a:cubicBezTo>
                          <a:pt x="423550" y="343983"/>
                          <a:pt x="539283" y="291743"/>
                          <a:pt x="548123" y="237493"/>
                        </a:cubicBezTo>
                        <a:lnTo>
                          <a:pt x="548123" y="108901"/>
                        </a:lnTo>
                        <a:cubicBezTo>
                          <a:pt x="548123" y="52240"/>
                          <a:pt x="435605" y="0"/>
                          <a:pt x="271651" y="0"/>
                        </a:cubicBezTo>
                        <a:close/>
                        <a:moveTo>
                          <a:pt x="267230" y="158731"/>
                        </a:moveTo>
                        <a:lnTo>
                          <a:pt x="267230" y="158731"/>
                        </a:lnTo>
                        <a:cubicBezTo>
                          <a:pt x="151899" y="158329"/>
                          <a:pt x="71529" y="133414"/>
                          <a:pt x="71529" y="101668"/>
                        </a:cubicBezTo>
                        <a:cubicBezTo>
                          <a:pt x="71529" y="67913"/>
                          <a:pt x="149488" y="40989"/>
                          <a:pt x="267230" y="40989"/>
                        </a:cubicBezTo>
                        <a:cubicBezTo>
                          <a:pt x="384972" y="40989"/>
                          <a:pt x="479005" y="65903"/>
                          <a:pt x="479005" y="100061"/>
                        </a:cubicBezTo>
                        <a:cubicBezTo>
                          <a:pt x="479005" y="131405"/>
                          <a:pt x="384570" y="158731"/>
                          <a:pt x="267230" y="1587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69" name="Arrow: Down 98">
                <a:extLst>
                  <a:ext uri="{FF2B5EF4-FFF2-40B4-BE49-F238E27FC236}">
                    <a16:creationId xmlns:a16="http://schemas.microsoft.com/office/drawing/2014/main" id="{C0C26FB1-4436-EB47-9CAB-97152782BB01}"/>
                  </a:ext>
                </a:extLst>
              </p:cNvPr>
              <p:cNvSpPr/>
              <p:nvPr/>
            </p:nvSpPr>
            <p:spPr>
              <a:xfrm>
                <a:off x="3441080" y="3550716"/>
                <a:ext cx="343591" cy="293723"/>
              </a:xfrm>
              <a:prstGeom prst="downArrow">
                <a:avLst/>
              </a:prstGeom>
              <a:solidFill>
                <a:srgbClr val="0078D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C45EB2EC-6A5E-C64F-9EB8-2E9B477FEB22}"/>
                  </a:ext>
                </a:extLst>
              </p:cNvPr>
              <p:cNvSpPr/>
              <p:nvPr/>
            </p:nvSpPr>
            <p:spPr>
              <a:xfrm>
                <a:off x="613663" y="1729862"/>
                <a:ext cx="1475969" cy="3105007"/>
              </a:xfrm>
              <a:prstGeom prst="rect">
                <a:avLst/>
              </a:prstGeom>
              <a:solidFill>
                <a:srgbClr val="F7F7F7"/>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175" name="Rectangle: Rounded Corners 37">
                <a:extLst>
                  <a:ext uri="{FF2B5EF4-FFF2-40B4-BE49-F238E27FC236}">
                    <a16:creationId xmlns:a16="http://schemas.microsoft.com/office/drawing/2014/main" id="{0B5ED7A7-0E68-D84E-9F4F-ED97A1057B62}"/>
                  </a:ext>
                </a:extLst>
              </p:cNvPr>
              <p:cNvSpPr/>
              <p:nvPr/>
            </p:nvSpPr>
            <p:spPr bwMode="auto">
              <a:xfrm>
                <a:off x="836023" y="1952560"/>
                <a:ext cx="1031251" cy="823190"/>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7" name="TextBox 176">
                <a:extLst>
                  <a:ext uri="{FF2B5EF4-FFF2-40B4-BE49-F238E27FC236}">
                    <a16:creationId xmlns:a16="http://schemas.microsoft.com/office/drawing/2014/main" id="{2EC05D92-DD9D-DF44-9CA4-C9896729B992}"/>
                  </a:ext>
                </a:extLst>
              </p:cNvPr>
              <p:cNvSpPr txBox="1"/>
              <p:nvPr/>
            </p:nvSpPr>
            <p:spPr>
              <a:xfrm>
                <a:off x="836020" y="2576506"/>
                <a:ext cx="1031251" cy="153888"/>
              </a:xfrm>
              <a:prstGeom prst="rect">
                <a:avLst/>
              </a:prstGeom>
              <a:noFill/>
            </p:spPr>
            <p:txBody>
              <a:bodyPr wrap="squar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Azure VM</a:t>
                </a:r>
              </a:p>
            </p:txBody>
          </p:sp>
          <p:grpSp>
            <p:nvGrpSpPr>
              <p:cNvPr id="178" name="Group 177">
                <a:extLst>
                  <a:ext uri="{FF2B5EF4-FFF2-40B4-BE49-F238E27FC236}">
                    <a16:creationId xmlns:a16="http://schemas.microsoft.com/office/drawing/2014/main" id="{18C26219-879F-7440-9728-9C8589A992BF}"/>
                  </a:ext>
                </a:extLst>
              </p:cNvPr>
              <p:cNvGrpSpPr/>
              <p:nvPr/>
            </p:nvGrpSpPr>
            <p:grpSpPr>
              <a:xfrm>
                <a:off x="836020" y="2870770"/>
                <a:ext cx="1031254" cy="823190"/>
                <a:chOff x="3230180" y="1853120"/>
                <a:chExt cx="688127" cy="549291"/>
              </a:xfrm>
            </p:grpSpPr>
            <p:sp>
              <p:nvSpPr>
                <p:cNvPr id="193" name="Rectangle: Rounded Corners 34">
                  <a:extLst>
                    <a:ext uri="{FF2B5EF4-FFF2-40B4-BE49-F238E27FC236}">
                      <a16:creationId xmlns:a16="http://schemas.microsoft.com/office/drawing/2014/main" id="{4D91D42C-9D85-8F44-A96E-77E306256DE3}"/>
                    </a:ext>
                  </a:extLst>
                </p:cNvPr>
                <p:cNvSpPr/>
                <p:nvPr/>
              </p:nvSpPr>
              <p:spPr bwMode="auto">
                <a:xfrm>
                  <a:off x="3230182" y="1853120"/>
                  <a:ext cx="688125" cy="549291"/>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94" name="Freeform: Shape 35">
                  <a:extLst>
                    <a:ext uri="{FF2B5EF4-FFF2-40B4-BE49-F238E27FC236}">
                      <a16:creationId xmlns:a16="http://schemas.microsoft.com/office/drawing/2014/main" id="{1A66FD56-798E-B74F-98F7-32960AADB36F}"/>
                    </a:ext>
                  </a:extLst>
                </p:cNvPr>
                <p:cNvSpPr/>
                <p:nvPr/>
              </p:nvSpPr>
              <p:spPr>
                <a:xfrm>
                  <a:off x="3448424" y="1955950"/>
                  <a:ext cx="252919" cy="157114"/>
                </a:xfrm>
                <a:custGeom>
                  <a:avLst/>
                  <a:gdLst>
                    <a:gd name="connsiteX0" fmla="*/ 5431 w 289672"/>
                    <a:gd name="connsiteY0" fmla="*/ 0 h 179945"/>
                    <a:gd name="connsiteX1" fmla="*/ 282431 w 289672"/>
                    <a:gd name="connsiteY1" fmla="*/ 0 h 179945"/>
                    <a:gd name="connsiteX2" fmla="*/ 289673 w 289672"/>
                    <a:gd name="connsiteY2" fmla="*/ 5431 h 179945"/>
                    <a:gd name="connsiteX3" fmla="*/ 289673 w 289672"/>
                    <a:gd name="connsiteY3" fmla="*/ 173803 h 179945"/>
                    <a:gd name="connsiteX4" fmla="*/ 284242 w 289672"/>
                    <a:gd name="connsiteY4" fmla="*/ 179235 h 179945"/>
                    <a:gd name="connsiteX5" fmla="*/ 5431 w 289672"/>
                    <a:gd name="connsiteY5" fmla="*/ 179235 h 179945"/>
                    <a:gd name="connsiteX6" fmla="*/ 0 w 289672"/>
                    <a:gd name="connsiteY6" fmla="*/ 175614 h 179945"/>
                    <a:gd name="connsiteX7" fmla="*/ 0 w 289672"/>
                    <a:gd name="connsiteY7" fmla="*/ 5431 h 179945"/>
                    <a:gd name="connsiteX8" fmla="*/ 5431 w 289672"/>
                    <a:gd name="connsiteY8" fmla="*/ 0 h 179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672" h="179945">
                      <a:moveTo>
                        <a:pt x="5431" y="0"/>
                      </a:moveTo>
                      <a:lnTo>
                        <a:pt x="282431" y="0"/>
                      </a:lnTo>
                      <a:cubicBezTo>
                        <a:pt x="287862" y="0"/>
                        <a:pt x="289673" y="1810"/>
                        <a:pt x="289673" y="5431"/>
                      </a:cubicBezTo>
                      <a:lnTo>
                        <a:pt x="289673" y="173803"/>
                      </a:lnTo>
                      <a:cubicBezTo>
                        <a:pt x="289673" y="177424"/>
                        <a:pt x="287862" y="179235"/>
                        <a:pt x="284242" y="179235"/>
                      </a:cubicBezTo>
                      <a:lnTo>
                        <a:pt x="5431" y="179235"/>
                      </a:lnTo>
                      <a:cubicBezTo>
                        <a:pt x="1810" y="181045"/>
                        <a:pt x="0" y="179235"/>
                        <a:pt x="0" y="175614"/>
                      </a:cubicBezTo>
                      <a:lnTo>
                        <a:pt x="0" y="5431"/>
                      </a:lnTo>
                      <a:cubicBezTo>
                        <a:pt x="0" y="1810"/>
                        <a:pt x="1810" y="0"/>
                        <a:pt x="5431" y="0"/>
                      </a:cubicBezTo>
                      <a:close/>
                    </a:path>
                  </a:pathLst>
                </a:custGeom>
                <a:solidFill>
                  <a:schemeClr val="accent1"/>
                </a:solidFill>
                <a:ln w="17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5" name="TextBox 194">
                  <a:extLst>
                    <a:ext uri="{FF2B5EF4-FFF2-40B4-BE49-F238E27FC236}">
                      <a16:creationId xmlns:a16="http://schemas.microsoft.com/office/drawing/2014/main" id="{7A5FBBE6-760E-D049-B0C0-F4ABBDB5CB1A}"/>
                    </a:ext>
                  </a:extLst>
                </p:cNvPr>
                <p:cNvSpPr txBox="1"/>
                <p:nvPr/>
              </p:nvSpPr>
              <p:spPr>
                <a:xfrm>
                  <a:off x="3230180" y="2269461"/>
                  <a:ext cx="688125" cy="102685"/>
                </a:xfrm>
                <a:prstGeom prst="rect">
                  <a:avLst/>
                </a:prstGeom>
                <a:noFill/>
              </p:spPr>
              <p:txBody>
                <a:bodyPr wrap="squar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AKS</a:t>
                  </a:r>
                </a:p>
              </p:txBody>
            </p:sp>
          </p:grpSp>
          <p:sp>
            <p:nvSpPr>
              <p:cNvPr id="196" name="Rectangle: Rounded Corners 29">
                <a:extLst>
                  <a:ext uri="{FF2B5EF4-FFF2-40B4-BE49-F238E27FC236}">
                    <a16:creationId xmlns:a16="http://schemas.microsoft.com/office/drawing/2014/main" id="{9104DE68-2777-9841-B36C-F944EE06CF74}"/>
                  </a:ext>
                </a:extLst>
              </p:cNvPr>
              <p:cNvSpPr/>
              <p:nvPr/>
            </p:nvSpPr>
            <p:spPr bwMode="auto">
              <a:xfrm>
                <a:off x="836021" y="3788980"/>
                <a:ext cx="1031252" cy="823190"/>
              </a:xfrm>
              <a:prstGeom prst="roundRect">
                <a:avLst>
                  <a:gd name="adj" fmla="val 0"/>
                </a:avLst>
              </a:prstGeom>
              <a:solidFill>
                <a:schemeClr val="bg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99" name="TextBox 198">
                <a:extLst>
                  <a:ext uri="{FF2B5EF4-FFF2-40B4-BE49-F238E27FC236}">
                    <a16:creationId xmlns:a16="http://schemas.microsoft.com/office/drawing/2014/main" id="{20E53F1D-4934-3147-852C-3D67A45927DF}"/>
                  </a:ext>
                </a:extLst>
              </p:cNvPr>
              <p:cNvSpPr txBox="1"/>
              <p:nvPr/>
            </p:nvSpPr>
            <p:spPr>
              <a:xfrm>
                <a:off x="836021" y="4412926"/>
                <a:ext cx="1031252" cy="153888"/>
              </a:xfrm>
              <a:prstGeom prst="rect">
                <a:avLst/>
              </a:prstGeom>
              <a:noFill/>
              <a:ln>
                <a:noFill/>
              </a:ln>
            </p:spPr>
            <p:txBody>
              <a:bodyPr wrap="squar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Semibold"/>
                    <a:ea typeface="+mn-ea"/>
                    <a:cs typeface="+mn-cs"/>
                  </a:rPr>
                  <a:t>App Service</a:t>
                </a:r>
              </a:p>
            </p:txBody>
          </p:sp>
          <p:sp>
            <p:nvSpPr>
              <p:cNvPr id="206" name="Rectangle 205">
                <a:extLst>
                  <a:ext uri="{FF2B5EF4-FFF2-40B4-BE49-F238E27FC236}">
                    <a16:creationId xmlns:a16="http://schemas.microsoft.com/office/drawing/2014/main" id="{07C61AF8-A9CA-F145-B722-D85A24C21605}"/>
                  </a:ext>
                </a:extLst>
              </p:cNvPr>
              <p:cNvSpPr/>
              <p:nvPr/>
            </p:nvSpPr>
            <p:spPr bwMode="auto">
              <a:xfrm>
                <a:off x="2519253" y="3086563"/>
                <a:ext cx="291513" cy="41539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208" name="Straight Arrow Connector 207">
                <a:extLst>
                  <a:ext uri="{FF2B5EF4-FFF2-40B4-BE49-F238E27FC236}">
                    <a16:creationId xmlns:a16="http://schemas.microsoft.com/office/drawing/2014/main" id="{3B975336-79C7-0945-ABD6-0C0A5ADF501D}"/>
                  </a:ext>
                </a:extLst>
              </p:cNvPr>
              <p:cNvCxnSpPr>
                <a:cxnSpLocks/>
                <a:endCxn id="206" idx="3"/>
              </p:cNvCxnSpPr>
              <p:nvPr/>
            </p:nvCxnSpPr>
            <p:spPr>
              <a:xfrm flipV="1">
                <a:off x="1572512" y="3294259"/>
                <a:ext cx="1238254" cy="1024"/>
              </a:xfrm>
              <a:prstGeom prst="straightConnector1">
                <a:avLst/>
              </a:prstGeom>
              <a:ln w="12700">
                <a:solidFill>
                  <a:srgbClr val="0078D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9" name="Connector: Elbow 24">
                <a:extLst>
                  <a:ext uri="{FF2B5EF4-FFF2-40B4-BE49-F238E27FC236}">
                    <a16:creationId xmlns:a16="http://schemas.microsoft.com/office/drawing/2014/main" id="{0FDD6A73-36A2-AD42-9E9A-4737063272B4}"/>
                  </a:ext>
                </a:extLst>
              </p:cNvPr>
              <p:cNvCxnSpPr>
                <a:cxnSpLocks/>
              </p:cNvCxnSpPr>
              <p:nvPr/>
            </p:nvCxnSpPr>
            <p:spPr>
              <a:xfrm>
                <a:off x="1605350" y="2403434"/>
                <a:ext cx="1134527" cy="779491"/>
              </a:xfrm>
              <a:prstGeom prst="bentConnector3">
                <a:avLst>
                  <a:gd name="adj1" fmla="val 50000"/>
                </a:avLst>
              </a:prstGeom>
              <a:ln w="12700">
                <a:solidFill>
                  <a:srgbClr val="0078D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0" name="Connector: Elbow 25">
                <a:extLst>
                  <a:ext uri="{FF2B5EF4-FFF2-40B4-BE49-F238E27FC236}">
                    <a16:creationId xmlns:a16="http://schemas.microsoft.com/office/drawing/2014/main" id="{89D34278-8CDE-2E40-9EFF-7030C3DF3343}"/>
                  </a:ext>
                </a:extLst>
              </p:cNvPr>
              <p:cNvCxnSpPr>
                <a:cxnSpLocks/>
                <a:stCxn id="196" idx="3"/>
              </p:cNvCxnSpPr>
              <p:nvPr/>
            </p:nvCxnSpPr>
            <p:spPr>
              <a:xfrm flipV="1">
                <a:off x="1867273" y="3426765"/>
                <a:ext cx="872604" cy="773810"/>
              </a:xfrm>
              <a:prstGeom prst="bentConnector3">
                <a:avLst>
                  <a:gd name="adj1" fmla="val 34864"/>
                </a:avLst>
              </a:prstGeom>
              <a:ln w="12700">
                <a:solidFill>
                  <a:srgbClr val="0078D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1" name="Arrow: Bent 135">
                <a:extLst>
                  <a:ext uri="{FF2B5EF4-FFF2-40B4-BE49-F238E27FC236}">
                    <a16:creationId xmlns:a16="http://schemas.microsoft.com/office/drawing/2014/main" id="{07CF6FF5-0DA1-F342-88AE-873800E37604}"/>
                  </a:ext>
                </a:extLst>
              </p:cNvPr>
              <p:cNvSpPr/>
              <p:nvPr/>
            </p:nvSpPr>
            <p:spPr>
              <a:xfrm flipV="1">
                <a:off x="3613355" y="4837470"/>
                <a:ext cx="383457" cy="802350"/>
              </a:xfrm>
              <a:prstGeom prst="bentArrow">
                <a:avLst>
                  <a:gd name="adj1" fmla="val 35030"/>
                  <a:gd name="adj2" fmla="val 36188"/>
                  <a:gd name="adj3" fmla="val 32716"/>
                  <a:gd name="adj4" fmla="val 43750"/>
                </a:avLst>
              </a:prstGeom>
              <a:solidFill>
                <a:srgbClr val="0078D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2" name="Graphic 211">
                <a:extLst>
                  <a:ext uri="{FF2B5EF4-FFF2-40B4-BE49-F238E27FC236}">
                    <a16:creationId xmlns:a16="http://schemas.microsoft.com/office/drawing/2014/main" id="{68BBCA1F-D26E-CC4F-8ABD-2324DEEBB0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53643" y="2523940"/>
                <a:ext cx="777240" cy="777240"/>
              </a:xfrm>
              <a:prstGeom prst="rect">
                <a:avLst/>
              </a:prstGeom>
            </p:spPr>
          </p:pic>
          <p:pic>
            <p:nvPicPr>
              <p:cNvPr id="213" name="Graphic 212">
                <a:extLst>
                  <a:ext uri="{FF2B5EF4-FFF2-40B4-BE49-F238E27FC236}">
                    <a16:creationId xmlns:a16="http://schemas.microsoft.com/office/drawing/2014/main" id="{4D6F9866-1FBD-464A-B679-0B819A1242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7167" y="3868908"/>
                <a:ext cx="509852" cy="509852"/>
              </a:xfrm>
              <a:prstGeom prst="rect">
                <a:avLst/>
              </a:prstGeom>
            </p:spPr>
          </p:pic>
          <p:pic>
            <p:nvPicPr>
              <p:cNvPr id="214" name="Graphic 213">
                <a:extLst>
                  <a:ext uri="{FF2B5EF4-FFF2-40B4-BE49-F238E27FC236}">
                    <a16:creationId xmlns:a16="http://schemas.microsoft.com/office/drawing/2014/main" id="{9661D338-1EF2-3548-90BF-14C22368196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1562" y="2957833"/>
                <a:ext cx="479160" cy="479160"/>
              </a:xfrm>
              <a:prstGeom prst="rect">
                <a:avLst/>
              </a:prstGeom>
            </p:spPr>
          </p:pic>
          <p:pic>
            <p:nvPicPr>
              <p:cNvPr id="215" name="Graphic 214">
                <a:extLst>
                  <a:ext uri="{FF2B5EF4-FFF2-40B4-BE49-F238E27FC236}">
                    <a16:creationId xmlns:a16="http://schemas.microsoft.com/office/drawing/2014/main" id="{B8754302-CE20-4745-8997-1393DF5EA4A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28200" y="2075135"/>
                <a:ext cx="464364" cy="464364"/>
              </a:xfrm>
              <a:prstGeom prst="rect">
                <a:avLst/>
              </a:prstGeom>
            </p:spPr>
          </p:pic>
        </p:grpSp>
        <p:sp>
          <p:nvSpPr>
            <p:cNvPr id="158" name="Rectangle 157">
              <a:extLst>
                <a:ext uri="{FF2B5EF4-FFF2-40B4-BE49-F238E27FC236}">
                  <a16:creationId xmlns:a16="http://schemas.microsoft.com/office/drawing/2014/main" id="{81981B07-279D-254B-81BD-B052211D7DF6}"/>
                </a:ext>
              </a:extLst>
            </p:cNvPr>
            <p:cNvSpPr/>
            <p:nvPr/>
          </p:nvSpPr>
          <p:spPr bwMode="auto">
            <a:xfrm>
              <a:off x="2775229" y="3742283"/>
              <a:ext cx="2496998" cy="3297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18288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Storage</a:t>
              </a:r>
            </a:p>
          </p:txBody>
        </p:sp>
        <p:sp>
          <p:nvSpPr>
            <p:cNvPr id="8" name="Rectangle 7">
              <a:extLst>
                <a:ext uri="{FF2B5EF4-FFF2-40B4-BE49-F238E27FC236}">
                  <a16:creationId xmlns:a16="http://schemas.microsoft.com/office/drawing/2014/main" id="{71F38DC6-D6DE-49BE-900C-0812EFEFD659}"/>
                </a:ext>
              </a:extLst>
            </p:cNvPr>
            <p:cNvSpPr/>
            <p:nvPr/>
          </p:nvSpPr>
          <p:spPr bwMode="auto">
            <a:xfrm>
              <a:off x="471948" y="1136924"/>
              <a:ext cx="5515897" cy="4886252"/>
            </a:xfrm>
            <a:prstGeom prst="rect">
              <a:avLst/>
            </a:prstGeom>
            <a:solidFill>
              <a:schemeClr val="bg1">
                <a:alpha val="82472"/>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107C655C-5F9E-4173-A760-341D9F5B8318}"/>
                </a:ext>
              </a:extLst>
            </p:cNvPr>
            <p:cNvSpPr/>
            <p:nvPr/>
          </p:nvSpPr>
          <p:spPr>
            <a:xfrm>
              <a:off x="6224622" y="1120877"/>
              <a:ext cx="5626772" cy="4923558"/>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101" name="Rectangle 100">
              <a:extLst>
                <a:ext uri="{FF2B5EF4-FFF2-40B4-BE49-F238E27FC236}">
                  <a16:creationId xmlns:a16="http://schemas.microsoft.com/office/drawing/2014/main" id="{462AF5F8-18DA-43C1-A03A-258F1D95C462}"/>
                </a:ext>
              </a:extLst>
            </p:cNvPr>
            <p:cNvSpPr/>
            <p:nvPr/>
          </p:nvSpPr>
          <p:spPr>
            <a:xfrm>
              <a:off x="4012766" y="5148858"/>
              <a:ext cx="4070058" cy="789274"/>
            </a:xfrm>
            <a:prstGeom prst="rect">
              <a:avLst/>
            </a:prstGeom>
            <a:solidFill>
              <a:srgbClr val="0078D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103" name="Rectangle 102">
              <a:extLst>
                <a:ext uri="{FF2B5EF4-FFF2-40B4-BE49-F238E27FC236}">
                  <a16:creationId xmlns:a16="http://schemas.microsoft.com/office/drawing/2014/main" id="{1BE9E9BD-D990-41E8-8EC2-06EB2AF39520}"/>
                </a:ext>
              </a:extLst>
            </p:cNvPr>
            <p:cNvSpPr/>
            <p:nvPr/>
          </p:nvSpPr>
          <p:spPr bwMode="auto">
            <a:xfrm>
              <a:off x="4642752" y="5189794"/>
              <a:ext cx="2835142" cy="2610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0" rIns="18288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rPr>
                <a:t>Geo-redundant backup storage</a:t>
              </a:r>
            </a:p>
          </p:txBody>
        </p:sp>
        <p:grpSp>
          <p:nvGrpSpPr>
            <p:cNvPr id="48" name="Group 47">
              <a:extLst>
                <a:ext uri="{FF2B5EF4-FFF2-40B4-BE49-F238E27FC236}">
                  <a16:creationId xmlns:a16="http://schemas.microsoft.com/office/drawing/2014/main" id="{0C534570-FE2B-4EF1-B017-5221783517DE}"/>
                </a:ext>
              </a:extLst>
            </p:cNvPr>
            <p:cNvGrpSpPr/>
            <p:nvPr/>
          </p:nvGrpSpPr>
          <p:grpSpPr>
            <a:xfrm>
              <a:off x="4667366" y="5515244"/>
              <a:ext cx="1359684" cy="374732"/>
              <a:chOff x="5607612" y="5967807"/>
              <a:chExt cx="1359684" cy="374732"/>
            </a:xfrm>
          </p:grpSpPr>
          <p:grpSp>
            <p:nvGrpSpPr>
              <p:cNvPr id="119" name="Group 118">
                <a:extLst>
                  <a:ext uri="{FF2B5EF4-FFF2-40B4-BE49-F238E27FC236}">
                    <a16:creationId xmlns:a16="http://schemas.microsoft.com/office/drawing/2014/main" id="{ED108851-DFD1-4014-B0A8-0804D7CFAB1E}"/>
                  </a:ext>
                </a:extLst>
              </p:cNvPr>
              <p:cNvGrpSpPr/>
              <p:nvPr/>
            </p:nvGrpSpPr>
            <p:grpSpPr>
              <a:xfrm>
                <a:off x="5607612" y="5967807"/>
                <a:ext cx="416710" cy="374732"/>
                <a:chOff x="4482879" y="5943690"/>
                <a:chExt cx="416710" cy="374732"/>
              </a:xfrm>
              <a:solidFill>
                <a:schemeClr val="bg1"/>
              </a:solidFill>
            </p:grpSpPr>
            <p:sp>
              <p:nvSpPr>
                <p:cNvPr id="121" name="Graphic 173">
                  <a:extLst>
                    <a:ext uri="{FF2B5EF4-FFF2-40B4-BE49-F238E27FC236}">
                      <a16:creationId xmlns:a16="http://schemas.microsoft.com/office/drawing/2014/main" id="{D3D1AE77-C90B-4E65-B7C7-4EF809F88A22}"/>
                    </a:ext>
                  </a:extLst>
                </p:cNvPr>
                <p:cNvSpPr/>
                <p:nvPr/>
              </p:nvSpPr>
              <p:spPr>
                <a:xfrm>
                  <a:off x="4482879" y="594369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2" name="Graphic 173">
                  <a:extLst>
                    <a:ext uri="{FF2B5EF4-FFF2-40B4-BE49-F238E27FC236}">
                      <a16:creationId xmlns:a16="http://schemas.microsoft.com/office/drawing/2014/main" id="{1319D145-2725-4A63-977C-F281757F5660}"/>
                    </a:ext>
                  </a:extLst>
                </p:cNvPr>
                <p:cNvSpPr/>
                <p:nvPr/>
              </p:nvSpPr>
              <p:spPr>
                <a:xfrm>
                  <a:off x="4686708" y="603513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0" name="Group 199">
                <a:extLst>
                  <a:ext uri="{FF2B5EF4-FFF2-40B4-BE49-F238E27FC236}">
                    <a16:creationId xmlns:a16="http://schemas.microsoft.com/office/drawing/2014/main" id="{90E41412-979B-441B-91D0-0D985DB88B0C}"/>
                  </a:ext>
                </a:extLst>
              </p:cNvPr>
              <p:cNvGrpSpPr/>
              <p:nvPr/>
            </p:nvGrpSpPr>
            <p:grpSpPr>
              <a:xfrm>
                <a:off x="6079099" y="5967807"/>
                <a:ext cx="416710" cy="374732"/>
                <a:chOff x="4482879" y="5943690"/>
                <a:chExt cx="416710" cy="374732"/>
              </a:xfrm>
              <a:solidFill>
                <a:schemeClr val="bg1"/>
              </a:solidFill>
            </p:grpSpPr>
            <p:sp>
              <p:nvSpPr>
                <p:cNvPr id="201" name="Graphic 173">
                  <a:extLst>
                    <a:ext uri="{FF2B5EF4-FFF2-40B4-BE49-F238E27FC236}">
                      <a16:creationId xmlns:a16="http://schemas.microsoft.com/office/drawing/2014/main" id="{8E647659-D6B3-4FA8-B725-34D69FA65461}"/>
                    </a:ext>
                  </a:extLst>
                </p:cNvPr>
                <p:cNvSpPr/>
                <p:nvPr/>
              </p:nvSpPr>
              <p:spPr>
                <a:xfrm>
                  <a:off x="4482879" y="594369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2" name="Graphic 173">
                  <a:extLst>
                    <a:ext uri="{FF2B5EF4-FFF2-40B4-BE49-F238E27FC236}">
                      <a16:creationId xmlns:a16="http://schemas.microsoft.com/office/drawing/2014/main" id="{76E8F395-44A6-4655-A93E-C2B2008D26A1}"/>
                    </a:ext>
                  </a:extLst>
                </p:cNvPr>
                <p:cNvSpPr/>
                <p:nvPr/>
              </p:nvSpPr>
              <p:spPr>
                <a:xfrm>
                  <a:off x="4686708" y="603513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3" name="Group 202">
                <a:extLst>
                  <a:ext uri="{FF2B5EF4-FFF2-40B4-BE49-F238E27FC236}">
                    <a16:creationId xmlns:a16="http://schemas.microsoft.com/office/drawing/2014/main" id="{505DDAF6-6DE6-45BE-8577-E2385FE0E95C}"/>
                  </a:ext>
                </a:extLst>
              </p:cNvPr>
              <p:cNvGrpSpPr/>
              <p:nvPr/>
            </p:nvGrpSpPr>
            <p:grpSpPr>
              <a:xfrm>
                <a:off x="6550586" y="5967807"/>
                <a:ext cx="416710" cy="374732"/>
                <a:chOff x="4482879" y="5943690"/>
                <a:chExt cx="416710" cy="374732"/>
              </a:xfrm>
              <a:solidFill>
                <a:schemeClr val="bg1"/>
              </a:solidFill>
            </p:grpSpPr>
            <p:sp>
              <p:nvSpPr>
                <p:cNvPr id="204" name="Graphic 173">
                  <a:extLst>
                    <a:ext uri="{FF2B5EF4-FFF2-40B4-BE49-F238E27FC236}">
                      <a16:creationId xmlns:a16="http://schemas.microsoft.com/office/drawing/2014/main" id="{AAC61A08-2A70-4566-9A0E-6EF0F67A89C6}"/>
                    </a:ext>
                  </a:extLst>
                </p:cNvPr>
                <p:cNvSpPr/>
                <p:nvPr/>
              </p:nvSpPr>
              <p:spPr>
                <a:xfrm>
                  <a:off x="4482879" y="594369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5" name="Graphic 173">
                  <a:extLst>
                    <a:ext uri="{FF2B5EF4-FFF2-40B4-BE49-F238E27FC236}">
                      <a16:creationId xmlns:a16="http://schemas.microsoft.com/office/drawing/2014/main" id="{D7E72D75-36BA-4BEA-B928-0256FCCF9EB6}"/>
                    </a:ext>
                  </a:extLst>
                </p:cNvPr>
                <p:cNvSpPr/>
                <p:nvPr/>
              </p:nvSpPr>
              <p:spPr>
                <a:xfrm>
                  <a:off x="4686708" y="603513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64" name="Rectangle 63">
              <a:extLst>
                <a:ext uri="{FF2B5EF4-FFF2-40B4-BE49-F238E27FC236}">
                  <a16:creationId xmlns:a16="http://schemas.microsoft.com/office/drawing/2014/main" id="{98D88617-89D9-4D80-ADDD-A4434EE4C7CA}"/>
                </a:ext>
              </a:extLst>
            </p:cNvPr>
            <p:cNvSpPr/>
            <p:nvPr/>
          </p:nvSpPr>
          <p:spPr>
            <a:xfrm>
              <a:off x="7011966" y="1578076"/>
              <a:ext cx="4639050" cy="3417101"/>
            </a:xfrm>
            <a:prstGeom prst="rect">
              <a:avLst/>
            </a:prstGeom>
            <a:noFill/>
            <a:ln w="12700">
              <a:solidFill>
                <a:srgbClr val="73737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76" name="Group 175">
              <a:extLst>
                <a:ext uri="{FF2B5EF4-FFF2-40B4-BE49-F238E27FC236}">
                  <a16:creationId xmlns:a16="http://schemas.microsoft.com/office/drawing/2014/main" id="{4323BC20-D90A-44DE-BED3-68A44E68B0F5}"/>
                </a:ext>
              </a:extLst>
            </p:cNvPr>
            <p:cNvGrpSpPr/>
            <p:nvPr/>
          </p:nvGrpSpPr>
          <p:grpSpPr>
            <a:xfrm>
              <a:off x="7118170" y="1703358"/>
              <a:ext cx="2445205" cy="3062077"/>
              <a:chOff x="3714750" y="2124075"/>
              <a:chExt cx="2801604" cy="3062077"/>
            </a:xfrm>
          </p:grpSpPr>
          <p:sp>
            <p:nvSpPr>
              <p:cNvPr id="197" name="Graphic 137">
                <a:extLst>
                  <a:ext uri="{FF2B5EF4-FFF2-40B4-BE49-F238E27FC236}">
                    <a16:creationId xmlns:a16="http://schemas.microsoft.com/office/drawing/2014/main" id="{356D83A4-C5E9-4CFB-B2E0-25BE9FAD5CAD}"/>
                  </a:ext>
                </a:extLst>
              </p:cNvPr>
              <p:cNvSpPr/>
              <p:nvPr/>
            </p:nvSpPr>
            <p:spPr>
              <a:xfrm>
                <a:off x="3714750" y="2124075"/>
                <a:ext cx="2801604" cy="3062077"/>
              </a:xfrm>
              <a:custGeom>
                <a:avLst/>
                <a:gdLst>
                  <a:gd name="connsiteX0" fmla="*/ 0 w 4899660"/>
                  <a:gd name="connsiteY0" fmla="*/ 0 h 985837"/>
                  <a:gd name="connsiteX1" fmla="*/ 4899660 w 4899660"/>
                  <a:gd name="connsiteY1" fmla="*/ 0 h 985837"/>
                  <a:gd name="connsiteX2" fmla="*/ 4899660 w 4899660"/>
                  <a:gd name="connsiteY2" fmla="*/ 985838 h 985837"/>
                  <a:gd name="connsiteX3" fmla="*/ 0 w 4899660"/>
                  <a:gd name="connsiteY3" fmla="*/ 985838 h 985837"/>
                </a:gdLst>
                <a:ahLst/>
                <a:cxnLst>
                  <a:cxn ang="0">
                    <a:pos x="connsiteX0" y="connsiteY0"/>
                  </a:cxn>
                  <a:cxn ang="0">
                    <a:pos x="connsiteX1" y="connsiteY1"/>
                  </a:cxn>
                  <a:cxn ang="0">
                    <a:pos x="connsiteX2" y="connsiteY2"/>
                  </a:cxn>
                  <a:cxn ang="0">
                    <a:pos x="connsiteX3" y="connsiteY3"/>
                  </a:cxn>
                </a:cxnLst>
                <a:rect l="l" t="t" r="r" b="b"/>
                <a:pathLst>
                  <a:path w="4899660" h="985837">
                    <a:moveTo>
                      <a:pt x="0" y="0"/>
                    </a:moveTo>
                    <a:lnTo>
                      <a:pt x="4899660" y="0"/>
                    </a:lnTo>
                    <a:lnTo>
                      <a:pt x="4899660" y="985838"/>
                    </a:lnTo>
                    <a:lnTo>
                      <a:pt x="0" y="985838"/>
                    </a:lnTo>
                    <a:close/>
                  </a:path>
                </a:pathLst>
              </a:custGeom>
              <a:solidFill>
                <a:srgbClr val="F7F7F7"/>
              </a:solidFill>
              <a:ln w="28575">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198" name="Rectangle 197">
                <a:extLst>
                  <a:ext uri="{FF2B5EF4-FFF2-40B4-BE49-F238E27FC236}">
                    <a16:creationId xmlns:a16="http://schemas.microsoft.com/office/drawing/2014/main" id="{A995A2F8-6F97-42C3-B853-42FB93E6A268}"/>
                  </a:ext>
                </a:extLst>
              </p:cNvPr>
              <p:cNvSpPr/>
              <p:nvPr/>
            </p:nvSpPr>
            <p:spPr bwMode="auto">
              <a:xfrm>
                <a:off x="3714750" y="2220141"/>
                <a:ext cx="2801604" cy="3808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0" rIns="18288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mn-cs"/>
                  </a:rPr>
                  <a:t>Flexible Server (DR)</a:t>
                </a:r>
              </a:p>
            </p:txBody>
          </p:sp>
        </p:grpSp>
        <p:sp>
          <p:nvSpPr>
            <p:cNvPr id="192" name="Rectangle: Rounded Corners 191">
              <a:extLst>
                <a:ext uri="{FF2B5EF4-FFF2-40B4-BE49-F238E27FC236}">
                  <a16:creationId xmlns:a16="http://schemas.microsoft.com/office/drawing/2014/main" id="{586177A7-854D-45AC-BD78-F96A1E4C7E65}"/>
                </a:ext>
              </a:extLst>
            </p:cNvPr>
            <p:cNvSpPr/>
            <p:nvPr/>
          </p:nvSpPr>
          <p:spPr bwMode="auto">
            <a:xfrm>
              <a:off x="7273339" y="2309520"/>
              <a:ext cx="2145541" cy="1199727"/>
            </a:xfrm>
            <a:prstGeom prst="roundRect">
              <a:avLst>
                <a:gd name="adj" fmla="val 0"/>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139" name="Arrow: Bent 138">
              <a:extLst>
                <a:ext uri="{FF2B5EF4-FFF2-40B4-BE49-F238E27FC236}">
                  <a16:creationId xmlns:a16="http://schemas.microsoft.com/office/drawing/2014/main" id="{60A216D3-D166-471C-B2CA-72E830969865}"/>
                </a:ext>
              </a:extLst>
            </p:cNvPr>
            <p:cNvSpPr/>
            <p:nvPr/>
          </p:nvSpPr>
          <p:spPr>
            <a:xfrm rot="5400000" flipH="1">
              <a:off x="7817232" y="4940899"/>
              <a:ext cx="967185" cy="446606"/>
            </a:xfrm>
            <a:prstGeom prst="bentArrow">
              <a:avLst>
                <a:gd name="adj1" fmla="val 35030"/>
                <a:gd name="adj2" fmla="val 36188"/>
                <a:gd name="adj3" fmla="val 32716"/>
                <a:gd name="adj4" fmla="val 43750"/>
              </a:avLst>
            </a:prstGeom>
            <a:solidFill>
              <a:srgbClr val="0078D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40" name="Group 239">
              <a:extLst>
                <a:ext uri="{FF2B5EF4-FFF2-40B4-BE49-F238E27FC236}">
                  <a16:creationId xmlns:a16="http://schemas.microsoft.com/office/drawing/2014/main" id="{40C73E7A-2036-4768-8A6F-4A5255A20996}"/>
                </a:ext>
              </a:extLst>
            </p:cNvPr>
            <p:cNvGrpSpPr/>
            <p:nvPr/>
          </p:nvGrpSpPr>
          <p:grpSpPr>
            <a:xfrm>
              <a:off x="6069446" y="5515244"/>
              <a:ext cx="1359684" cy="374732"/>
              <a:chOff x="5607612" y="5967807"/>
              <a:chExt cx="1359684" cy="374732"/>
            </a:xfrm>
          </p:grpSpPr>
          <p:grpSp>
            <p:nvGrpSpPr>
              <p:cNvPr id="241" name="Group 240">
                <a:extLst>
                  <a:ext uri="{FF2B5EF4-FFF2-40B4-BE49-F238E27FC236}">
                    <a16:creationId xmlns:a16="http://schemas.microsoft.com/office/drawing/2014/main" id="{9BCA22B5-DCCD-4BDD-A2E0-4B64F1C8DE9A}"/>
                  </a:ext>
                </a:extLst>
              </p:cNvPr>
              <p:cNvGrpSpPr/>
              <p:nvPr/>
            </p:nvGrpSpPr>
            <p:grpSpPr>
              <a:xfrm>
                <a:off x="5607612" y="5967807"/>
                <a:ext cx="416710" cy="374732"/>
                <a:chOff x="4482879" y="5943690"/>
                <a:chExt cx="416710" cy="374732"/>
              </a:xfrm>
              <a:solidFill>
                <a:schemeClr val="bg1"/>
              </a:solidFill>
            </p:grpSpPr>
            <p:sp>
              <p:nvSpPr>
                <p:cNvPr id="248" name="Graphic 173">
                  <a:extLst>
                    <a:ext uri="{FF2B5EF4-FFF2-40B4-BE49-F238E27FC236}">
                      <a16:creationId xmlns:a16="http://schemas.microsoft.com/office/drawing/2014/main" id="{3462CB60-78B3-4D61-A54E-7DE22B5BB90A}"/>
                    </a:ext>
                  </a:extLst>
                </p:cNvPr>
                <p:cNvSpPr/>
                <p:nvPr/>
              </p:nvSpPr>
              <p:spPr>
                <a:xfrm>
                  <a:off x="4482879" y="594369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9" name="Graphic 173">
                  <a:extLst>
                    <a:ext uri="{FF2B5EF4-FFF2-40B4-BE49-F238E27FC236}">
                      <a16:creationId xmlns:a16="http://schemas.microsoft.com/office/drawing/2014/main" id="{DEE291D4-A1E9-46B7-BB27-B441E369E60B}"/>
                    </a:ext>
                  </a:extLst>
                </p:cNvPr>
                <p:cNvSpPr/>
                <p:nvPr/>
              </p:nvSpPr>
              <p:spPr>
                <a:xfrm>
                  <a:off x="4686708" y="603513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42" name="Group 241">
                <a:extLst>
                  <a:ext uri="{FF2B5EF4-FFF2-40B4-BE49-F238E27FC236}">
                    <a16:creationId xmlns:a16="http://schemas.microsoft.com/office/drawing/2014/main" id="{6F0D5D23-C9C8-4300-80FB-8681F3AEDED1}"/>
                  </a:ext>
                </a:extLst>
              </p:cNvPr>
              <p:cNvGrpSpPr/>
              <p:nvPr/>
            </p:nvGrpSpPr>
            <p:grpSpPr>
              <a:xfrm>
                <a:off x="6079099" y="5967807"/>
                <a:ext cx="416710" cy="374732"/>
                <a:chOff x="4482879" y="5943690"/>
                <a:chExt cx="416710" cy="374732"/>
              </a:xfrm>
              <a:solidFill>
                <a:schemeClr val="bg1"/>
              </a:solidFill>
            </p:grpSpPr>
            <p:sp>
              <p:nvSpPr>
                <p:cNvPr id="246" name="Graphic 173">
                  <a:extLst>
                    <a:ext uri="{FF2B5EF4-FFF2-40B4-BE49-F238E27FC236}">
                      <a16:creationId xmlns:a16="http://schemas.microsoft.com/office/drawing/2014/main" id="{6C5D7E55-4A5C-4B5F-A205-68BCBAD0C09E}"/>
                    </a:ext>
                  </a:extLst>
                </p:cNvPr>
                <p:cNvSpPr/>
                <p:nvPr/>
              </p:nvSpPr>
              <p:spPr>
                <a:xfrm>
                  <a:off x="4482879" y="594369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7" name="Graphic 173">
                  <a:extLst>
                    <a:ext uri="{FF2B5EF4-FFF2-40B4-BE49-F238E27FC236}">
                      <a16:creationId xmlns:a16="http://schemas.microsoft.com/office/drawing/2014/main" id="{522A409B-6180-428A-AAA4-363DEA6EFB9E}"/>
                    </a:ext>
                  </a:extLst>
                </p:cNvPr>
                <p:cNvSpPr/>
                <p:nvPr/>
              </p:nvSpPr>
              <p:spPr>
                <a:xfrm>
                  <a:off x="4686708" y="603513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43" name="Group 242">
                <a:extLst>
                  <a:ext uri="{FF2B5EF4-FFF2-40B4-BE49-F238E27FC236}">
                    <a16:creationId xmlns:a16="http://schemas.microsoft.com/office/drawing/2014/main" id="{32404E42-D5DD-4C70-B1D2-76C535A581EA}"/>
                  </a:ext>
                </a:extLst>
              </p:cNvPr>
              <p:cNvGrpSpPr/>
              <p:nvPr/>
            </p:nvGrpSpPr>
            <p:grpSpPr>
              <a:xfrm>
                <a:off x="6550586" y="5967807"/>
                <a:ext cx="416710" cy="374732"/>
                <a:chOff x="4482879" y="5943690"/>
                <a:chExt cx="416710" cy="374732"/>
              </a:xfrm>
              <a:solidFill>
                <a:schemeClr val="bg1"/>
              </a:solidFill>
            </p:grpSpPr>
            <p:sp>
              <p:nvSpPr>
                <p:cNvPr id="244" name="Graphic 173">
                  <a:extLst>
                    <a:ext uri="{FF2B5EF4-FFF2-40B4-BE49-F238E27FC236}">
                      <a16:creationId xmlns:a16="http://schemas.microsoft.com/office/drawing/2014/main" id="{A8EF5696-F4AF-4614-89F8-1A7DAA2FBC60}"/>
                    </a:ext>
                  </a:extLst>
                </p:cNvPr>
                <p:cNvSpPr/>
                <p:nvPr/>
              </p:nvSpPr>
              <p:spPr>
                <a:xfrm>
                  <a:off x="4482879" y="594369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5" name="Graphic 173">
                  <a:extLst>
                    <a:ext uri="{FF2B5EF4-FFF2-40B4-BE49-F238E27FC236}">
                      <a16:creationId xmlns:a16="http://schemas.microsoft.com/office/drawing/2014/main" id="{293C6D70-A8A5-4C69-8566-3708A4E18F0F}"/>
                    </a:ext>
                  </a:extLst>
                </p:cNvPr>
                <p:cNvSpPr/>
                <p:nvPr/>
              </p:nvSpPr>
              <p:spPr>
                <a:xfrm>
                  <a:off x="4686708" y="603513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16" name="Rectangle 115">
              <a:extLst>
                <a:ext uri="{FF2B5EF4-FFF2-40B4-BE49-F238E27FC236}">
                  <a16:creationId xmlns:a16="http://schemas.microsoft.com/office/drawing/2014/main" id="{60379A8E-50D9-4985-BC92-AEFFBA6753B2}"/>
                </a:ext>
              </a:extLst>
            </p:cNvPr>
            <p:cNvSpPr/>
            <p:nvPr/>
          </p:nvSpPr>
          <p:spPr bwMode="auto">
            <a:xfrm>
              <a:off x="9362623" y="3045638"/>
              <a:ext cx="291513" cy="41539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4" name="Rectangle 113">
              <a:extLst>
                <a:ext uri="{FF2B5EF4-FFF2-40B4-BE49-F238E27FC236}">
                  <a16:creationId xmlns:a16="http://schemas.microsoft.com/office/drawing/2014/main" id="{FCFC4222-AB65-4E6F-873C-8E9C4B30A21B}"/>
                </a:ext>
              </a:extLst>
            </p:cNvPr>
            <p:cNvSpPr/>
            <p:nvPr/>
          </p:nvSpPr>
          <p:spPr>
            <a:xfrm>
              <a:off x="10059857" y="1685613"/>
              <a:ext cx="1475969" cy="3105007"/>
            </a:xfrm>
            <a:prstGeom prst="rect">
              <a:avLst/>
            </a:prstGeom>
            <a:solidFill>
              <a:srgbClr val="F7F7F7"/>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138" name="Rectangle: Rounded Corners 137">
              <a:extLst>
                <a:ext uri="{FF2B5EF4-FFF2-40B4-BE49-F238E27FC236}">
                  <a16:creationId xmlns:a16="http://schemas.microsoft.com/office/drawing/2014/main" id="{54D68757-0685-48BC-822E-2A96A0EA5B8D}"/>
                </a:ext>
              </a:extLst>
            </p:cNvPr>
            <p:cNvSpPr/>
            <p:nvPr/>
          </p:nvSpPr>
          <p:spPr bwMode="auto">
            <a:xfrm>
              <a:off x="10282217" y="1908311"/>
              <a:ext cx="1031251" cy="823190"/>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1" name="TextBox 140">
              <a:extLst>
                <a:ext uri="{FF2B5EF4-FFF2-40B4-BE49-F238E27FC236}">
                  <a16:creationId xmlns:a16="http://schemas.microsoft.com/office/drawing/2014/main" id="{974942FB-D27A-49E4-AD77-3B70080B9148}"/>
                </a:ext>
              </a:extLst>
            </p:cNvPr>
            <p:cNvSpPr txBox="1"/>
            <p:nvPr/>
          </p:nvSpPr>
          <p:spPr>
            <a:xfrm>
              <a:off x="10282214" y="2532257"/>
              <a:ext cx="1031251" cy="153888"/>
            </a:xfrm>
            <a:prstGeom prst="rect">
              <a:avLst/>
            </a:prstGeom>
            <a:noFill/>
          </p:spPr>
          <p:txBody>
            <a:bodyPr wrap="squar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Azure VM</a:t>
              </a:r>
            </a:p>
          </p:txBody>
        </p:sp>
        <p:grpSp>
          <p:nvGrpSpPr>
            <p:cNvPr id="132" name="Group 131">
              <a:extLst>
                <a:ext uri="{FF2B5EF4-FFF2-40B4-BE49-F238E27FC236}">
                  <a16:creationId xmlns:a16="http://schemas.microsoft.com/office/drawing/2014/main" id="{6FCFD71E-CED1-46D7-94E4-F183EF0F8DFD}"/>
                </a:ext>
              </a:extLst>
            </p:cNvPr>
            <p:cNvGrpSpPr/>
            <p:nvPr/>
          </p:nvGrpSpPr>
          <p:grpSpPr>
            <a:xfrm>
              <a:off x="10282214" y="2826521"/>
              <a:ext cx="1031254" cy="823190"/>
              <a:chOff x="3230180" y="1853120"/>
              <a:chExt cx="688127" cy="549291"/>
            </a:xfrm>
          </p:grpSpPr>
          <p:sp>
            <p:nvSpPr>
              <p:cNvPr id="134" name="Rectangle: Rounded Corners 133">
                <a:extLst>
                  <a:ext uri="{FF2B5EF4-FFF2-40B4-BE49-F238E27FC236}">
                    <a16:creationId xmlns:a16="http://schemas.microsoft.com/office/drawing/2014/main" id="{5A9D7D72-0261-4855-85D0-9C8A678B7D0E}"/>
                  </a:ext>
                </a:extLst>
              </p:cNvPr>
              <p:cNvSpPr/>
              <p:nvPr/>
            </p:nvSpPr>
            <p:spPr bwMode="auto">
              <a:xfrm>
                <a:off x="3230182" y="1853120"/>
                <a:ext cx="688125" cy="549291"/>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5" name="Freeform: Shape 134">
                <a:extLst>
                  <a:ext uri="{FF2B5EF4-FFF2-40B4-BE49-F238E27FC236}">
                    <a16:creationId xmlns:a16="http://schemas.microsoft.com/office/drawing/2014/main" id="{40FCB14E-9AA1-4472-8E12-A07A1A49419E}"/>
                  </a:ext>
                </a:extLst>
              </p:cNvPr>
              <p:cNvSpPr/>
              <p:nvPr/>
            </p:nvSpPr>
            <p:spPr>
              <a:xfrm>
                <a:off x="3448424" y="1955950"/>
                <a:ext cx="252919" cy="157114"/>
              </a:xfrm>
              <a:custGeom>
                <a:avLst/>
                <a:gdLst>
                  <a:gd name="connsiteX0" fmla="*/ 5431 w 289672"/>
                  <a:gd name="connsiteY0" fmla="*/ 0 h 179945"/>
                  <a:gd name="connsiteX1" fmla="*/ 282431 w 289672"/>
                  <a:gd name="connsiteY1" fmla="*/ 0 h 179945"/>
                  <a:gd name="connsiteX2" fmla="*/ 289673 w 289672"/>
                  <a:gd name="connsiteY2" fmla="*/ 5431 h 179945"/>
                  <a:gd name="connsiteX3" fmla="*/ 289673 w 289672"/>
                  <a:gd name="connsiteY3" fmla="*/ 173803 h 179945"/>
                  <a:gd name="connsiteX4" fmla="*/ 284242 w 289672"/>
                  <a:gd name="connsiteY4" fmla="*/ 179235 h 179945"/>
                  <a:gd name="connsiteX5" fmla="*/ 5431 w 289672"/>
                  <a:gd name="connsiteY5" fmla="*/ 179235 h 179945"/>
                  <a:gd name="connsiteX6" fmla="*/ 0 w 289672"/>
                  <a:gd name="connsiteY6" fmla="*/ 175614 h 179945"/>
                  <a:gd name="connsiteX7" fmla="*/ 0 w 289672"/>
                  <a:gd name="connsiteY7" fmla="*/ 5431 h 179945"/>
                  <a:gd name="connsiteX8" fmla="*/ 5431 w 289672"/>
                  <a:gd name="connsiteY8" fmla="*/ 0 h 179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672" h="179945">
                    <a:moveTo>
                      <a:pt x="5431" y="0"/>
                    </a:moveTo>
                    <a:lnTo>
                      <a:pt x="282431" y="0"/>
                    </a:lnTo>
                    <a:cubicBezTo>
                      <a:pt x="287862" y="0"/>
                      <a:pt x="289673" y="1810"/>
                      <a:pt x="289673" y="5431"/>
                    </a:cubicBezTo>
                    <a:lnTo>
                      <a:pt x="289673" y="173803"/>
                    </a:lnTo>
                    <a:cubicBezTo>
                      <a:pt x="289673" y="177424"/>
                      <a:pt x="287862" y="179235"/>
                      <a:pt x="284242" y="179235"/>
                    </a:cubicBezTo>
                    <a:lnTo>
                      <a:pt x="5431" y="179235"/>
                    </a:lnTo>
                    <a:cubicBezTo>
                      <a:pt x="1810" y="181045"/>
                      <a:pt x="0" y="179235"/>
                      <a:pt x="0" y="175614"/>
                    </a:cubicBezTo>
                    <a:lnTo>
                      <a:pt x="0" y="5431"/>
                    </a:lnTo>
                    <a:cubicBezTo>
                      <a:pt x="0" y="1810"/>
                      <a:pt x="1810" y="0"/>
                      <a:pt x="5431" y="0"/>
                    </a:cubicBezTo>
                    <a:close/>
                  </a:path>
                </a:pathLst>
              </a:custGeom>
              <a:solidFill>
                <a:schemeClr val="accent1"/>
              </a:solidFill>
              <a:ln w="17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7" name="TextBox 136">
                <a:extLst>
                  <a:ext uri="{FF2B5EF4-FFF2-40B4-BE49-F238E27FC236}">
                    <a16:creationId xmlns:a16="http://schemas.microsoft.com/office/drawing/2014/main" id="{6469BB52-28D4-40CC-9A6A-847914E13C5F}"/>
                  </a:ext>
                </a:extLst>
              </p:cNvPr>
              <p:cNvSpPr txBox="1"/>
              <p:nvPr/>
            </p:nvSpPr>
            <p:spPr>
              <a:xfrm>
                <a:off x="3230180" y="2269461"/>
                <a:ext cx="688125" cy="102685"/>
              </a:xfrm>
              <a:prstGeom prst="rect">
                <a:avLst/>
              </a:prstGeom>
              <a:noFill/>
            </p:spPr>
            <p:txBody>
              <a:bodyPr wrap="squar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AKS</a:t>
                </a:r>
              </a:p>
            </p:txBody>
          </p:sp>
        </p:grpSp>
        <p:sp>
          <p:nvSpPr>
            <p:cNvPr id="126" name="Rectangle: Rounded Corners 125">
              <a:extLst>
                <a:ext uri="{FF2B5EF4-FFF2-40B4-BE49-F238E27FC236}">
                  <a16:creationId xmlns:a16="http://schemas.microsoft.com/office/drawing/2014/main" id="{5F0A9BD6-0E68-4DB1-A0CA-D16781C33C09}"/>
                </a:ext>
              </a:extLst>
            </p:cNvPr>
            <p:cNvSpPr/>
            <p:nvPr/>
          </p:nvSpPr>
          <p:spPr bwMode="auto">
            <a:xfrm>
              <a:off x="10282215" y="3744731"/>
              <a:ext cx="1031252" cy="823190"/>
            </a:xfrm>
            <a:prstGeom prst="roundRect">
              <a:avLst>
                <a:gd name="adj" fmla="val 0"/>
              </a:avLst>
            </a:prstGeom>
            <a:solidFill>
              <a:schemeClr val="bg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7" name="TextBox 126">
              <a:extLst>
                <a:ext uri="{FF2B5EF4-FFF2-40B4-BE49-F238E27FC236}">
                  <a16:creationId xmlns:a16="http://schemas.microsoft.com/office/drawing/2014/main" id="{F64E2131-BC84-43E2-957C-AFABDACA54C6}"/>
                </a:ext>
              </a:extLst>
            </p:cNvPr>
            <p:cNvSpPr txBox="1"/>
            <p:nvPr/>
          </p:nvSpPr>
          <p:spPr>
            <a:xfrm>
              <a:off x="10282215" y="4368677"/>
              <a:ext cx="1031252" cy="153888"/>
            </a:xfrm>
            <a:prstGeom prst="rect">
              <a:avLst/>
            </a:prstGeom>
            <a:noFill/>
            <a:ln>
              <a:noFill/>
            </a:ln>
          </p:spPr>
          <p:txBody>
            <a:bodyPr wrap="squar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Semibold"/>
                  <a:ea typeface="+mn-ea"/>
                  <a:cs typeface="+mn-cs"/>
                </a:rPr>
                <a:t>App Service</a:t>
              </a:r>
            </a:p>
          </p:txBody>
        </p:sp>
        <p:cxnSp>
          <p:nvCxnSpPr>
            <p:cNvPr id="172" name="Straight Arrow Connector 171">
              <a:extLst>
                <a:ext uri="{FF2B5EF4-FFF2-40B4-BE49-F238E27FC236}">
                  <a16:creationId xmlns:a16="http://schemas.microsoft.com/office/drawing/2014/main" id="{ADBB0168-25E8-4574-84DC-97F165BB3F07}"/>
                </a:ext>
              </a:extLst>
            </p:cNvPr>
            <p:cNvCxnSpPr>
              <a:cxnSpLocks/>
            </p:cNvCxnSpPr>
            <p:nvPr/>
          </p:nvCxnSpPr>
          <p:spPr>
            <a:xfrm flipH="1">
              <a:off x="9336258" y="3251034"/>
              <a:ext cx="984406" cy="4045"/>
            </a:xfrm>
            <a:prstGeom prst="straightConnector1">
              <a:avLst/>
            </a:prstGeom>
            <a:ln w="12700">
              <a:solidFill>
                <a:srgbClr val="0078D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F4DF130B-6086-4346-80F9-31AB4641C50B}"/>
                </a:ext>
              </a:extLst>
            </p:cNvPr>
            <p:cNvCxnSpPr>
              <a:cxnSpLocks/>
            </p:cNvCxnSpPr>
            <p:nvPr/>
          </p:nvCxnSpPr>
          <p:spPr>
            <a:xfrm rot="10800000" flipV="1">
              <a:off x="9366378" y="2359185"/>
              <a:ext cx="921025" cy="786258"/>
            </a:xfrm>
            <a:prstGeom prst="bentConnector3">
              <a:avLst>
                <a:gd name="adj1" fmla="val 50000"/>
              </a:avLst>
            </a:prstGeom>
            <a:ln w="12700">
              <a:solidFill>
                <a:srgbClr val="0078D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4" name="Connector: Elbow 173">
              <a:extLst>
                <a:ext uri="{FF2B5EF4-FFF2-40B4-BE49-F238E27FC236}">
                  <a16:creationId xmlns:a16="http://schemas.microsoft.com/office/drawing/2014/main" id="{41B4EF9B-EA26-4DA5-86E3-A77037A45568}"/>
                </a:ext>
              </a:extLst>
            </p:cNvPr>
            <p:cNvCxnSpPr>
              <a:cxnSpLocks/>
              <a:stCxn id="126" idx="1"/>
            </p:cNvCxnSpPr>
            <p:nvPr/>
          </p:nvCxnSpPr>
          <p:spPr>
            <a:xfrm rot="10800000">
              <a:off x="9377363" y="3367194"/>
              <a:ext cx="904853" cy="789133"/>
            </a:xfrm>
            <a:prstGeom prst="bentConnector3">
              <a:avLst>
                <a:gd name="adj1" fmla="val 50000"/>
              </a:avLst>
            </a:prstGeom>
            <a:ln w="12700">
              <a:solidFill>
                <a:srgbClr val="0078D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437C5A35-159F-E544-AF7B-86B8DEBDD1C0}"/>
                </a:ext>
              </a:extLst>
            </p:cNvPr>
            <p:cNvSpPr/>
            <p:nvPr/>
          </p:nvSpPr>
          <p:spPr bwMode="auto">
            <a:xfrm>
              <a:off x="7411491" y="2638934"/>
              <a:ext cx="2019860" cy="5741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600" b="0" i="0" u="none" strike="noStrike" kern="1200" cap="none" spc="0" normalizeH="0" baseline="0" noProof="0">
                  <a:ln>
                    <a:noFill/>
                  </a:ln>
                  <a:solidFill>
                    <a:srgbClr val="000000"/>
                  </a:solidFill>
                  <a:effectLst/>
                  <a:uLnTx/>
                  <a:uFillTx/>
                  <a:latin typeface="Segoe UI Semibold"/>
                  <a:ea typeface="+mn-ea"/>
                  <a:cs typeface="+mn-cs"/>
                </a:rPr>
              </a:br>
              <a:r>
                <a:rPr kumimoji="0" lang="en-US" sz="1600" b="0" i="0" u="none" strike="noStrike" kern="1200" cap="none" spc="0" normalizeH="0" baseline="0" noProof="0">
                  <a:ln>
                    <a:noFill/>
                  </a:ln>
                  <a:solidFill>
                    <a:srgbClr val="0078D4"/>
                  </a:solidFill>
                  <a:effectLst/>
                  <a:uLnTx/>
                  <a:uFillTx/>
                  <a:latin typeface="Segoe UI Semibold"/>
                  <a:ea typeface="+mn-ea"/>
                  <a:cs typeface="+mn-cs"/>
                </a:rPr>
                <a:t>PostgreSQL</a:t>
              </a:r>
            </a:p>
          </p:txBody>
        </p:sp>
        <p:pic>
          <p:nvPicPr>
            <p:cNvPr id="147" name="Graphic 146">
              <a:extLst>
                <a:ext uri="{FF2B5EF4-FFF2-40B4-BE49-F238E27FC236}">
                  <a16:creationId xmlns:a16="http://schemas.microsoft.com/office/drawing/2014/main" id="{A0FAD3EE-EDAF-5C47-ABBE-AEF8F5C76C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5832" y="2621778"/>
              <a:ext cx="777240" cy="777240"/>
            </a:xfrm>
            <a:prstGeom prst="rect">
              <a:avLst/>
            </a:prstGeom>
          </p:spPr>
        </p:pic>
        <p:sp>
          <p:nvSpPr>
            <p:cNvPr id="148" name="Rectangle 147">
              <a:extLst>
                <a:ext uri="{FF2B5EF4-FFF2-40B4-BE49-F238E27FC236}">
                  <a16:creationId xmlns:a16="http://schemas.microsoft.com/office/drawing/2014/main" id="{45B7C1F2-750A-7F49-9086-8405AE2A1BA1}"/>
                </a:ext>
              </a:extLst>
            </p:cNvPr>
            <p:cNvSpPr/>
            <p:nvPr/>
          </p:nvSpPr>
          <p:spPr bwMode="auto">
            <a:xfrm>
              <a:off x="8725849" y="5116015"/>
              <a:ext cx="1485368" cy="2610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0" rIns="18288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On-Demand</a:t>
              </a:r>
              <a:br>
                <a:rPr kumimoji="0" lang="en-US" sz="1400" b="0" i="0" u="none" strike="noStrike" kern="1200" cap="none" spc="0" normalizeH="0" baseline="0" noProof="0" dirty="0">
                  <a:ln>
                    <a:noFill/>
                  </a:ln>
                  <a:solidFill>
                    <a:srgbClr val="000000"/>
                  </a:solidFill>
                  <a:effectLst/>
                  <a:uLnTx/>
                  <a:uFillTx/>
                  <a:latin typeface="Segoe UI"/>
                  <a:ea typeface="+mn-ea"/>
                  <a:cs typeface="+mn-cs"/>
                </a:rPr>
              </a:br>
              <a:r>
                <a:rPr kumimoji="0" lang="en-US" sz="1400" b="0" i="0" u="none" strike="noStrike" kern="1200" cap="none" spc="0" normalizeH="0" baseline="0" noProof="0" dirty="0">
                  <a:ln>
                    <a:noFill/>
                  </a:ln>
                  <a:solidFill>
                    <a:srgbClr val="000000"/>
                  </a:solidFill>
                  <a:effectLst/>
                  <a:uLnTx/>
                  <a:uFillTx/>
                  <a:latin typeface="Segoe UI"/>
                  <a:ea typeface="+mn-ea"/>
                  <a:cs typeface="+mn-cs"/>
                </a:rPr>
                <a:t>Restore</a:t>
              </a:r>
            </a:p>
          </p:txBody>
        </p:sp>
        <p:sp>
          <p:nvSpPr>
            <p:cNvPr id="180" name="Graphic 137">
              <a:extLst>
                <a:ext uri="{FF2B5EF4-FFF2-40B4-BE49-F238E27FC236}">
                  <a16:creationId xmlns:a16="http://schemas.microsoft.com/office/drawing/2014/main" id="{05326823-D72E-4BBB-A6F2-CABE36580FB1}"/>
                </a:ext>
              </a:extLst>
            </p:cNvPr>
            <p:cNvSpPr/>
            <p:nvPr/>
          </p:nvSpPr>
          <p:spPr>
            <a:xfrm>
              <a:off x="7274446" y="3700918"/>
              <a:ext cx="2143035" cy="831033"/>
            </a:xfrm>
            <a:custGeom>
              <a:avLst/>
              <a:gdLst>
                <a:gd name="connsiteX0" fmla="*/ 0 w 4899660"/>
                <a:gd name="connsiteY0" fmla="*/ 0 h 985837"/>
                <a:gd name="connsiteX1" fmla="*/ 4899660 w 4899660"/>
                <a:gd name="connsiteY1" fmla="*/ 0 h 985837"/>
                <a:gd name="connsiteX2" fmla="*/ 4899660 w 4899660"/>
                <a:gd name="connsiteY2" fmla="*/ 985838 h 985837"/>
                <a:gd name="connsiteX3" fmla="*/ 0 w 4899660"/>
                <a:gd name="connsiteY3" fmla="*/ 985838 h 985837"/>
              </a:gdLst>
              <a:ahLst/>
              <a:cxnLst>
                <a:cxn ang="0">
                  <a:pos x="connsiteX0" y="connsiteY0"/>
                </a:cxn>
                <a:cxn ang="0">
                  <a:pos x="connsiteX1" y="connsiteY1"/>
                </a:cxn>
                <a:cxn ang="0">
                  <a:pos x="connsiteX2" y="connsiteY2"/>
                </a:cxn>
                <a:cxn ang="0">
                  <a:pos x="connsiteX3" y="connsiteY3"/>
                </a:cxn>
              </a:cxnLst>
              <a:rect l="l" t="t" r="r" b="b"/>
              <a:pathLst>
                <a:path w="4899660" h="985837">
                  <a:moveTo>
                    <a:pt x="0" y="0"/>
                  </a:moveTo>
                  <a:lnTo>
                    <a:pt x="4899660" y="0"/>
                  </a:lnTo>
                  <a:lnTo>
                    <a:pt x="4899660" y="985838"/>
                  </a:lnTo>
                  <a:lnTo>
                    <a:pt x="0" y="985838"/>
                  </a:lnTo>
                  <a:close/>
                </a:path>
              </a:pathLst>
            </a:custGeom>
            <a:solidFill>
              <a:schemeClr val="bg1"/>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181" name="Rectangle 180">
              <a:extLst>
                <a:ext uri="{FF2B5EF4-FFF2-40B4-BE49-F238E27FC236}">
                  <a16:creationId xmlns:a16="http://schemas.microsoft.com/office/drawing/2014/main" id="{0E976847-D290-43F5-852A-C5DE1D8AE9CA}"/>
                </a:ext>
              </a:extLst>
            </p:cNvPr>
            <p:cNvSpPr/>
            <p:nvPr/>
          </p:nvSpPr>
          <p:spPr bwMode="auto">
            <a:xfrm>
              <a:off x="7274682" y="3698034"/>
              <a:ext cx="2496998" cy="3297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18288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Storage</a:t>
              </a:r>
            </a:p>
          </p:txBody>
        </p:sp>
        <p:sp>
          <p:nvSpPr>
            <p:cNvPr id="182" name="Rectangle 181">
              <a:extLst>
                <a:ext uri="{FF2B5EF4-FFF2-40B4-BE49-F238E27FC236}">
                  <a16:creationId xmlns:a16="http://schemas.microsoft.com/office/drawing/2014/main" id="{05741847-B139-48A9-AA91-5A0678F04DD0}"/>
                </a:ext>
              </a:extLst>
            </p:cNvPr>
            <p:cNvSpPr/>
            <p:nvPr/>
          </p:nvSpPr>
          <p:spPr bwMode="auto">
            <a:xfrm>
              <a:off x="8798026" y="4166071"/>
              <a:ext cx="962536" cy="2163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Semibold"/>
                  <a:ea typeface="+mn-ea"/>
                  <a:cs typeface="+mn-cs"/>
                </a:rPr>
                <a:t>Data, Logs</a:t>
              </a:r>
            </a:p>
          </p:txBody>
        </p:sp>
        <p:grpSp>
          <p:nvGrpSpPr>
            <p:cNvPr id="183" name="Group 182">
              <a:extLst>
                <a:ext uri="{FF2B5EF4-FFF2-40B4-BE49-F238E27FC236}">
                  <a16:creationId xmlns:a16="http://schemas.microsoft.com/office/drawing/2014/main" id="{E54B6974-DA7B-4558-9006-9ACE9EE6A72B}"/>
                </a:ext>
              </a:extLst>
            </p:cNvPr>
            <p:cNvGrpSpPr/>
            <p:nvPr/>
          </p:nvGrpSpPr>
          <p:grpSpPr>
            <a:xfrm>
              <a:off x="8285688" y="4015458"/>
              <a:ext cx="440161" cy="387626"/>
              <a:chOff x="4775329" y="4523957"/>
              <a:chExt cx="463266" cy="407973"/>
            </a:xfrm>
            <a:solidFill>
              <a:schemeClr val="accent1"/>
            </a:solidFill>
          </p:grpSpPr>
          <p:grpSp>
            <p:nvGrpSpPr>
              <p:cNvPr id="184" name="Graphic 3">
                <a:extLst>
                  <a:ext uri="{FF2B5EF4-FFF2-40B4-BE49-F238E27FC236}">
                    <a16:creationId xmlns:a16="http://schemas.microsoft.com/office/drawing/2014/main" id="{0F032F96-C3B8-46C5-A752-F3C56945A842}"/>
                  </a:ext>
                </a:extLst>
              </p:cNvPr>
              <p:cNvGrpSpPr/>
              <p:nvPr/>
            </p:nvGrpSpPr>
            <p:grpSpPr>
              <a:xfrm>
                <a:off x="4775329" y="4523957"/>
                <a:ext cx="244527" cy="350609"/>
                <a:chOff x="6796635" y="1977497"/>
                <a:chExt cx="546516" cy="783607"/>
              </a:xfrm>
              <a:grpFill/>
            </p:grpSpPr>
            <p:sp>
              <p:nvSpPr>
                <p:cNvPr id="189" name="Freeform: Shape 188">
                  <a:extLst>
                    <a:ext uri="{FF2B5EF4-FFF2-40B4-BE49-F238E27FC236}">
                      <a16:creationId xmlns:a16="http://schemas.microsoft.com/office/drawing/2014/main" id="{9F682CB9-DE2C-4437-8FE4-BED764B39DC1}"/>
                    </a:ext>
                  </a:extLst>
                </p:cNvPr>
                <p:cNvSpPr/>
                <p:nvPr/>
              </p:nvSpPr>
              <p:spPr>
                <a:xfrm>
                  <a:off x="6796635" y="2419127"/>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5F2321E9-F5CD-4245-B09F-6A763219997C}"/>
                    </a:ext>
                  </a:extLst>
                </p:cNvPr>
                <p:cNvSpPr/>
                <p:nvPr/>
              </p:nvSpPr>
              <p:spPr>
                <a:xfrm>
                  <a:off x="6796635" y="2201727"/>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1" name="Freeform: Shape 190">
                  <a:extLst>
                    <a:ext uri="{FF2B5EF4-FFF2-40B4-BE49-F238E27FC236}">
                      <a16:creationId xmlns:a16="http://schemas.microsoft.com/office/drawing/2014/main" id="{0EC4F257-F2B7-475E-8EE4-51F8BAC673BD}"/>
                    </a:ext>
                  </a:extLst>
                </p:cNvPr>
                <p:cNvSpPr/>
                <p:nvPr/>
              </p:nvSpPr>
              <p:spPr>
                <a:xfrm>
                  <a:off x="6796635" y="1977497"/>
                  <a:ext cx="548123" cy="343983"/>
                </a:xfrm>
                <a:custGeom>
                  <a:avLst/>
                  <a:gdLst>
                    <a:gd name="connsiteX0" fmla="*/ 271651 w 548123"/>
                    <a:gd name="connsiteY0" fmla="*/ 0 h 343983"/>
                    <a:gd name="connsiteX1" fmla="*/ 271651 w 548123"/>
                    <a:gd name="connsiteY1" fmla="*/ 0 h 343983"/>
                    <a:gd name="connsiteX2" fmla="*/ 0 w 548123"/>
                    <a:gd name="connsiteY2" fmla="*/ 113322 h 343983"/>
                    <a:gd name="connsiteX3" fmla="*/ 0 w 548123"/>
                    <a:gd name="connsiteY3" fmla="*/ 237493 h 343983"/>
                    <a:gd name="connsiteX4" fmla="*/ 267230 w 548123"/>
                    <a:gd name="connsiteY4" fmla="*/ 343983 h 343983"/>
                    <a:gd name="connsiteX5" fmla="*/ 548123 w 548123"/>
                    <a:gd name="connsiteY5" fmla="*/ 237493 h 343983"/>
                    <a:gd name="connsiteX6" fmla="*/ 548123 w 548123"/>
                    <a:gd name="connsiteY6" fmla="*/ 108901 h 343983"/>
                    <a:gd name="connsiteX7" fmla="*/ 271651 w 548123"/>
                    <a:gd name="connsiteY7" fmla="*/ 0 h 343983"/>
                    <a:gd name="connsiteX8" fmla="*/ 267230 w 548123"/>
                    <a:gd name="connsiteY8" fmla="*/ 158731 h 343983"/>
                    <a:gd name="connsiteX9" fmla="*/ 267230 w 548123"/>
                    <a:gd name="connsiteY9" fmla="*/ 158731 h 343983"/>
                    <a:gd name="connsiteX10" fmla="*/ 71529 w 548123"/>
                    <a:gd name="connsiteY10" fmla="*/ 101668 h 343983"/>
                    <a:gd name="connsiteX11" fmla="*/ 267230 w 548123"/>
                    <a:gd name="connsiteY11" fmla="*/ 40989 h 343983"/>
                    <a:gd name="connsiteX12" fmla="*/ 479005 w 548123"/>
                    <a:gd name="connsiteY12" fmla="*/ 100061 h 343983"/>
                    <a:gd name="connsiteX13" fmla="*/ 267230 w 548123"/>
                    <a:gd name="connsiteY13" fmla="*/ 158731 h 343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983">
                      <a:moveTo>
                        <a:pt x="271651" y="0"/>
                      </a:moveTo>
                      <a:lnTo>
                        <a:pt x="271651" y="0"/>
                      </a:lnTo>
                      <a:cubicBezTo>
                        <a:pt x="108500" y="0"/>
                        <a:pt x="0" y="56661"/>
                        <a:pt x="0" y="113322"/>
                      </a:cubicBezTo>
                      <a:lnTo>
                        <a:pt x="0" y="237493"/>
                      </a:lnTo>
                      <a:cubicBezTo>
                        <a:pt x="2009" y="294154"/>
                        <a:pt x="106088" y="343983"/>
                        <a:pt x="267230" y="343983"/>
                      </a:cubicBezTo>
                      <a:cubicBezTo>
                        <a:pt x="423550" y="343983"/>
                        <a:pt x="539283" y="291743"/>
                        <a:pt x="548123" y="237493"/>
                      </a:cubicBezTo>
                      <a:lnTo>
                        <a:pt x="548123" y="108901"/>
                      </a:lnTo>
                      <a:cubicBezTo>
                        <a:pt x="548123" y="52240"/>
                        <a:pt x="435605" y="0"/>
                        <a:pt x="271651" y="0"/>
                      </a:cubicBezTo>
                      <a:close/>
                      <a:moveTo>
                        <a:pt x="267230" y="158731"/>
                      </a:moveTo>
                      <a:lnTo>
                        <a:pt x="267230" y="158731"/>
                      </a:lnTo>
                      <a:cubicBezTo>
                        <a:pt x="151899" y="158329"/>
                        <a:pt x="71529" y="133414"/>
                        <a:pt x="71529" y="101668"/>
                      </a:cubicBezTo>
                      <a:cubicBezTo>
                        <a:pt x="71529" y="67913"/>
                        <a:pt x="149488" y="40989"/>
                        <a:pt x="267230" y="40989"/>
                      </a:cubicBezTo>
                      <a:cubicBezTo>
                        <a:pt x="384972" y="40989"/>
                        <a:pt x="479005" y="65903"/>
                        <a:pt x="479005" y="100061"/>
                      </a:cubicBezTo>
                      <a:cubicBezTo>
                        <a:pt x="479005" y="131405"/>
                        <a:pt x="384570" y="158731"/>
                        <a:pt x="267230" y="1587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5" name="Graphic 3">
                <a:extLst>
                  <a:ext uri="{FF2B5EF4-FFF2-40B4-BE49-F238E27FC236}">
                    <a16:creationId xmlns:a16="http://schemas.microsoft.com/office/drawing/2014/main" id="{7A2CDD0B-A681-451C-BE70-AAE7CA81A357}"/>
                  </a:ext>
                </a:extLst>
              </p:cNvPr>
              <p:cNvGrpSpPr/>
              <p:nvPr/>
            </p:nvGrpSpPr>
            <p:grpSpPr>
              <a:xfrm>
                <a:off x="4993349" y="4580602"/>
                <a:ext cx="245246" cy="351328"/>
                <a:chOff x="6796635" y="1977497"/>
                <a:chExt cx="548123" cy="785213"/>
              </a:xfrm>
              <a:grpFill/>
            </p:grpSpPr>
            <p:sp>
              <p:nvSpPr>
                <p:cNvPr id="186" name="Freeform: Shape 185">
                  <a:extLst>
                    <a:ext uri="{FF2B5EF4-FFF2-40B4-BE49-F238E27FC236}">
                      <a16:creationId xmlns:a16="http://schemas.microsoft.com/office/drawing/2014/main" id="{11A19D6B-286E-43E7-B60F-D12987D8CF17}"/>
                    </a:ext>
                  </a:extLst>
                </p:cNvPr>
                <p:cNvSpPr/>
                <p:nvPr/>
              </p:nvSpPr>
              <p:spPr>
                <a:xfrm>
                  <a:off x="6796635" y="2419127"/>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B029F03B-2B6B-4A34-A3C8-426CB3DAEB9E}"/>
                    </a:ext>
                  </a:extLst>
                </p:cNvPr>
                <p:cNvSpPr/>
                <p:nvPr/>
              </p:nvSpPr>
              <p:spPr>
                <a:xfrm>
                  <a:off x="6796635" y="2201727"/>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9BC31DAA-087A-4158-B9D2-8BDE7C32D0BD}"/>
                    </a:ext>
                  </a:extLst>
                </p:cNvPr>
                <p:cNvSpPr/>
                <p:nvPr/>
              </p:nvSpPr>
              <p:spPr>
                <a:xfrm>
                  <a:off x="6796635" y="1977497"/>
                  <a:ext cx="548123" cy="343982"/>
                </a:xfrm>
                <a:custGeom>
                  <a:avLst/>
                  <a:gdLst>
                    <a:gd name="connsiteX0" fmla="*/ 271651 w 548123"/>
                    <a:gd name="connsiteY0" fmla="*/ 0 h 343983"/>
                    <a:gd name="connsiteX1" fmla="*/ 271651 w 548123"/>
                    <a:gd name="connsiteY1" fmla="*/ 0 h 343983"/>
                    <a:gd name="connsiteX2" fmla="*/ 0 w 548123"/>
                    <a:gd name="connsiteY2" fmla="*/ 113322 h 343983"/>
                    <a:gd name="connsiteX3" fmla="*/ 0 w 548123"/>
                    <a:gd name="connsiteY3" fmla="*/ 237493 h 343983"/>
                    <a:gd name="connsiteX4" fmla="*/ 267230 w 548123"/>
                    <a:gd name="connsiteY4" fmla="*/ 343983 h 343983"/>
                    <a:gd name="connsiteX5" fmla="*/ 548123 w 548123"/>
                    <a:gd name="connsiteY5" fmla="*/ 237493 h 343983"/>
                    <a:gd name="connsiteX6" fmla="*/ 548123 w 548123"/>
                    <a:gd name="connsiteY6" fmla="*/ 108901 h 343983"/>
                    <a:gd name="connsiteX7" fmla="*/ 271651 w 548123"/>
                    <a:gd name="connsiteY7" fmla="*/ 0 h 343983"/>
                    <a:gd name="connsiteX8" fmla="*/ 267230 w 548123"/>
                    <a:gd name="connsiteY8" fmla="*/ 158731 h 343983"/>
                    <a:gd name="connsiteX9" fmla="*/ 267230 w 548123"/>
                    <a:gd name="connsiteY9" fmla="*/ 158731 h 343983"/>
                    <a:gd name="connsiteX10" fmla="*/ 71529 w 548123"/>
                    <a:gd name="connsiteY10" fmla="*/ 101668 h 343983"/>
                    <a:gd name="connsiteX11" fmla="*/ 267230 w 548123"/>
                    <a:gd name="connsiteY11" fmla="*/ 40989 h 343983"/>
                    <a:gd name="connsiteX12" fmla="*/ 479005 w 548123"/>
                    <a:gd name="connsiteY12" fmla="*/ 100061 h 343983"/>
                    <a:gd name="connsiteX13" fmla="*/ 267230 w 548123"/>
                    <a:gd name="connsiteY13" fmla="*/ 158731 h 343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983">
                      <a:moveTo>
                        <a:pt x="271651" y="0"/>
                      </a:moveTo>
                      <a:lnTo>
                        <a:pt x="271651" y="0"/>
                      </a:lnTo>
                      <a:cubicBezTo>
                        <a:pt x="108500" y="0"/>
                        <a:pt x="0" y="56661"/>
                        <a:pt x="0" y="113322"/>
                      </a:cubicBezTo>
                      <a:lnTo>
                        <a:pt x="0" y="237493"/>
                      </a:lnTo>
                      <a:cubicBezTo>
                        <a:pt x="2009" y="294154"/>
                        <a:pt x="106088" y="343983"/>
                        <a:pt x="267230" y="343983"/>
                      </a:cubicBezTo>
                      <a:cubicBezTo>
                        <a:pt x="423550" y="343983"/>
                        <a:pt x="539283" y="291743"/>
                        <a:pt x="548123" y="237493"/>
                      </a:cubicBezTo>
                      <a:lnTo>
                        <a:pt x="548123" y="108901"/>
                      </a:lnTo>
                      <a:cubicBezTo>
                        <a:pt x="548123" y="52240"/>
                        <a:pt x="435605" y="0"/>
                        <a:pt x="271651" y="0"/>
                      </a:cubicBezTo>
                      <a:close/>
                      <a:moveTo>
                        <a:pt x="267230" y="158731"/>
                      </a:moveTo>
                      <a:lnTo>
                        <a:pt x="267230" y="158731"/>
                      </a:lnTo>
                      <a:cubicBezTo>
                        <a:pt x="151899" y="158329"/>
                        <a:pt x="71529" y="133414"/>
                        <a:pt x="71529" y="101668"/>
                      </a:cubicBezTo>
                      <a:cubicBezTo>
                        <a:pt x="71529" y="67913"/>
                        <a:pt x="149488" y="40989"/>
                        <a:pt x="267230" y="40989"/>
                      </a:cubicBezTo>
                      <a:cubicBezTo>
                        <a:pt x="384972" y="40989"/>
                        <a:pt x="479005" y="65903"/>
                        <a:pt x="479005" y="100061"/>
                      </a:cubicBezTo>
                      <a:cubicBezTo>
                        <a:pt x="479005" y="131405"/>
                        <a:pt x="384570" y="158731"/>
                        <a:pt x="267230" y="1587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79" name="Arrow: Down 178">
              <a:extLst>
                <a:ext uri="{FF2B5EF4-FFF2-40B4-BE49-F238E27FC236}">
                  <a16:creationId xmlns:a16="http://schemas.microsoft.com/office/drawing/2014/main" id="{22428501-29C4-402B-9C73-6A58FAC2D4CE}"/>
                </a:ext>
              </a:extLst>
            </p:cNvPr>
            <p:cNvSpPr/>
            <p:nvPr/>
          </p:nvSpPr>
          <p:spPr>
            <a:xfrm>
              <a:off x="8323719" y="3516062"/>
              <a:ext cx="343591" cy="293723"/>
            </a:xfrm>
            <a:prstGeom prst="downArrow">
              <a:avLst/>
            </a:prstGeom>
            <a:solidFill>
              <a:srgbClr val="0078D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7A10EFAE-E21E-4193-B343-096C4B2D93D9}"/>
                </a:ext>
              </a:extLst>
            </p:cNvPr>
            <p:cNvSpPr/>
            <p:nvPr/>
          </p:nvSpPr>
          <p:spPr>
            <a:xfrm>
              <a:off x="8547567" y="5143634"/>
              <a:ext cx="255441" cy="256032"/>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1</a:t>
              </a:r>
            </a:p>
          </p:txBody>
        </p:sp>
        <p:sp>
          <p:nvSpPr>
            <p:cNvPr id="5" name="TextBox 4">
              <a:extLst>
                <a:ext uri="{FF2B5EF4-FFF2-40B4-BE49-F238E27FC236}">
                  <a16:creationId xmlns:a16="http://schemas.microsoft.com/office/drawing/2014/main" id="{8E122B18-2C18-4780-8A25-BAD30A1FCABE}"/>
                </a:ext>
              </a:extLst>
            </p:cNvPr>
            <p:cNvSpPr txBox="1"/>
            <p:nvPr/>
          </p:nvSpPr>
          <p:spPr>
            <a:xfrm>
              <a:off x="4865340" y="6150739"/>
              <a:ext cx="240264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Paired region DR</a:t>
              </a:r>
            </a:p>
          </p:txBody>
        </p:sp>
        <p:sp>
          <p:nvSpPr>
            <p:cNvPr id="10" name="Oval 9">
              <a:extLst>
                <a:ext uri="{FF2B5EF4-FFF2-40B4-BE49-F238E27FC236}">
                  <a16:creationId xmlns:a16="http://schemas.microsoft.com/office/drawing/2014/main" id="{93323617-C3FE-49E7-9E9C-999642DE1E1F}"/>
                </a:ext>
              </a:extLst>
            </p:cNvPr>
            <p:cNvSpPr/>
            <p:nvPr/>
          </p:nvSpPr>
          <p:spPr>
            <a:xfrm>
              <a:off x="6410072" y="4437454"/>
              <a:ext cx="255441" cy="256032"/>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2</a:t>
              </a:r>
            </a:p>
          </p:txBody>
        </p:sp>
        <p:sp>
          <p:nvSpPr>
            <p:cNvPr id="15" name="Arrow: Bent 14">
              <a:extLst>
                <a:ext uri="{FF2B5EF4-FFF2-40B4-BE49-F238E27FC236}">
                  <a16:creationId xmlns:a16="http://schemas.microsoft.com/office/drawing/2014/main" id="{E84717AD-08A7-4BC7-B664-CAB05ECDDFE4}"/>
                </a:ext>
              </a:extLst>
            </p:cNvPr>
            <p:cNvSpPr/>
            <p:nvPr/>
          </p:nvSpPr>
          <p:spPr bwMode="auto">
            <a:xfrm rot="5400000" flipV="1">
              <a:off x="5850925" y="3848163"/>
              <a:ext cx="2093384" cy="451978"/>
            </a:xfrm>
            <a:prstGeom prst="ben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94B37E30-1002-4276-9990-9AE79BD38276}"/>
                </a:ext>
              </a:extLst>
            </p:cNvPr>
            <p:cNvSpPr/>
            <p:nvPr/>
          </p:nvSpPr>
          <p:spPr bwMode="auto">
            <a:xfrm rot="16200000">
              <a:off x="6012397" y="3897667"/>
              <a:ext cx="966070" cy="2610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0" rIns="18288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Backup</a:t>
              </a:r>
            </a:p>
          </p:txBody>
        </p:sp>
        <p:sp>
          <p:nvSpPr>
            <p:cNvPr id="149" name="Rectangle 148">
              <a:extLst>
                <a:ext uri="{FF2B5EF4-FFF2-40B4-BE49-F238E27FC236}">
                  <a16:creationId xmlns:a16="http://schemas.microsoft.com/office/drawing/2014/main" id="{B3F22CDF-FBAA-3545-9DA9-7ED7521A0C8C}"/>
                </a:ext>
              </a:extLst>
            </p:cNvPr>
            <p:cNvSpPr/>
            <p:nvPr/>
          </p:nvSpPr>
          <p:spPr bwMode="auto">
            <a:xfrm>
              <a:off x="424145" y="1121875"/>
              <a:ext cx="5645302" cy="3872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0" rIns="18288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Segoe UI"/>
                  <a:ea typeface="+mn-ea"/>
                  <a:cs typeface="+mn-cs"/>
                </a:rPr>
                <a:t>Region – East US 2</a:t>
              </a:r>
            </a:p>
          </p:txBody>
        </p:sp>
        <p:sp>
          <p:nvSpPr>
            <p:cNvPr id="150" name="Rectangle 149">
              <a:extLst>
                <a:ext uri="{FF2B5EF4-FFF2-40B4-BE49-F238E27FC236}">
                  <a16:creationId xmlns:a16="http://schemas.microsoft.com/office/drawing/2014/main" id="{02EACC48-118B-1146-9498-2350C3EA8115}"/>
                </a:ext>
              </a:extLst>
            </p:cNvPr>
            <p:cNvSpPr/>
            <p:nvPr/>
          </p:nvSpPr>
          <p:spPr bwMode="auto">
            <a:xfrm>
              <a:off x="6219930" y="1121875"/>
              <a:ext cx="5645302" cy="3872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0" rIns="18288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Region – Central US</a:t>
              </a:r>
            </a:p>
          </p:txBody>
        </p:sp>
        <p:sp>
          <p:nvSpPr>
            <p:cNvPr id="3" name="&quot;Not Allowed&quot; Symbol 2">
              <a:extLst>
                <a:ext uri="{FF2B5EF4-FFF2-40B4-BE49-F238E27FC236}">
                  <a16:creationId xmlns:a16="http://schemas.microsoft.com/office/drawing/2014/main" id="{1FB8E7B4-D8CF-4378-9E28-46FB672A5177}"/>
                </a:ext>
              </a:extLst>
            </p:cNvPr>
            <p:cNvSpPr/>
            <p:nvPr/>
          </p:nvSpPr>
          <p:spPr>
            <a:xfrm>
              <a:off x="1724471" y="2374811"/>
              <a:ext cx="2220525" cy="2152434"/>
            </a:xfrm>
            <a:prstGeom prst="noSmoking">
              <a:avLst/>
            </a:prstGeom>
            <a:solidFill>
              <a:srgbClr val="EE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16" name="Graphic 215">
              <a:extLst>
                <a:ext uri="{FF2B5EF4-FFF2-40B4-BE49-F238E27FC236}">
                  <a16:creationId xmlns:a16="http://schemas.microsoft.com/office/drawing/2014/main" id="{B01EB012-0C86-4841-B7B3-BD3C7AE172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51051" y="3814831"/>
              <a:ext cx="509852" cy="509852"/>
            </a:xfrm>
            <a:prstGeom prst="rect">
              <a:avLst/>
            </a:prstGeom>
          </p:spPr>
        </p:pic>
        <p:pic>
          <p:nvPicPr>
            <p:cNvPr id="217" name="Graphic 216">
              <a:extLst>
                <a:ext uri="{FF2B5EF4-FFF2-40B4-BE49-F238E27FC236}">
                  <a16:creationId xmlns:a16="http://schemas.microsoft.com/office/drawing/2014/main" id="{630EDC8E-BB2C-AA4F-8B21-06181419DC5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85446" y="2903756"/>
              <a:ext cx="479160" cy="479160"/>
            </a:xfrm>
            <a:prstGeom prst="rect">
              <a:avLst/>
            </a:prstGeom>
          </p:spPr>
        </p:pic>
        <p:pic>
          <p:nvPicPr>
            <p:cNvPr id="218" name="Graphic 217">
              <a:extLst>
                <a:ext uri="{FF2B5EF4-FFF2-40B4-BE49-F238E27FC236}">
                  <a16:creationId xmlns:a16="http://schemas.microsoft.com/office/drawing/2014/main" id="{A3F258FE-4EC0-F04C-BC4D-E6EA236ABE6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572084" y="2021058"/>
              <a:ext cx="464364" cy="464364"/>
            </a:xfrm>
            <a:prstGeom prst="rect">
              <a:avLst/>
            </a:prstGeom>
          </p:spPr>
        </p:pic>
      </p:grpSp>
    </p:spTree>
    <p:extLst>
      <p:ext uri="{BB962C8B-B14F-4D97-AF65-F5344CB8AC3E}">
        <p14:creationId xmlns:p14="http://schemas.microsoft.com/office/powerpoint/2010/main" val="269467876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774A8-0ED2-4854-8921-7E5570E2232D}"/>
              </a:ext>
            </a:extLst>
          </p:cNvPr>
          <p:cNvSpPr>
            <a:spLocks noGrp="1"/>
          </p:cNvSpPr>
          <p:nvPr>
            <p:ph type="title"/>
          </p:nvPr>
        </p:nvSpPr>
        <p:spPr>
          <a:xfrm>
            <a:off x="588263" y="457200"/>
            <a:ext cx="11018520" cy="492443"/>
          </a:xfrm>
        </p:spPr>
        <p:txBody>
          <a:bodyPr/>
          <a:lstStyle/>
          <a:p>
            <a:r>
              <a:rPr lang="en-US" sz="3200" dirty="0"/>
              <a:t>Geo-Redundant Backup</a:t>
            </a:r>
          </a:p>
        </p:txBody>
      </p:sp>
      <p:sp>
        <p:nvSpPr>
          <p:cNvPr id="11" name="Text Placeholder 2">
            <a:extLst>
              <a:ext uri="{FF2B5EF4-FFF2-40B4-BE49-F238E27FC236}">
                <a16:creationId xmlns:a16="http://schemas.microsoft.com/office/drawing/2014/main" id="{7BEBE7BF-3FE0-481A-BC49-2B815EF5FE53}"/>
              </a:ext>
            </a:extLst>
          </p:cNvPr>
          <p:cNvSpPr txBox="1">
            <a:spLocks/>
          </p:cNvSpPr>
          <p:nvPr/>
        </p:nvSpPr>
        <p:spPr>
          <a:xfrm>
            <a:off x="601079" y="1225870"/>
            <a:ext cx="4283156" cy="5043168"/>
          </a:xfrm>
          <a:prstGeom prst="rect">
            <a:avLst/>
          </a:prstGeom>
        </p:spPr>
        <p:txBody>
          <a:bodyPr vert="horz" wrap="square" lIns="0" tIns="0" rIns="0" bIns="0" rtlCol="0" anchor="t">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900"/>
              </a:spcAft>
              <a:buClrTx/>
              <a:buSzPct val="90000"/>
              <a:buNone/>
              <a:tabLst/>
              <a:defRPr/>
            </a:pPr>
            <a:r>
              <a:rPr kumimoji="0" lang="en-US" sz="1600" b="0" i="0" u="none" strike="noStrike" kern="1200" cap="none" spc="0" normalizeH="0" baseline="0" noProof="0" dirty="0">
                <a:ln>
                  <a:noFill/>
                </a:ln>
                <a:solidFill>
                  <a:schemeClr val="accent1"/>
                </a:solidFill>
                <a:effectLst/>
                <a:uLnTx/>
                <a:uFillTx/>
                <a:latin typeface="+mj-lt"/>
                <a:ea typeface="+mn-ea"/>
                <a:cs typeface="Segoe UI Semilight"/>
              </a:rPr>
              <a:t>Geo-Redundant backups</a:t>
            </a:r>
          </a:p>
          <a:p>
            <a:pPr marL="233363" lvl="1" indent="-219075">
              <a:spcBef>
                <a:spcPts val="0"/>
              </a:spcBef>
              <a:spcAft>
                <a:spcPts val="900"/>
              </a:spcAft>
              <a:buSzPct val="100000"/>
              <a:defRPr/>
            </a:pPr>
            <a:r>
              <a:rPr kumimoji="0" lang="en-US" sz="1600" b="0" i="0" u="none" strike="noStrike" kern="1200" cap="none" spc="0" normalizeH="0" baseline="0" noProof="0" dirty="0">
                <a:ln>
                  <a:noFill/>
                </a:ln>
                <a:solidFill>
                  <a:schemeClr val="tx1"/>
                </a:solidFill>
                <a:effectLst/>
                <a:uLnTx/>
                <a:uFillTx/>
                <a:latin typeface="Segoe UI Semilight"/>
                <a:ea typeface="+mn-ea"/>
                <a:cs typeface="Segoe UI Semilight"/>
              </a:rPr>
              <a:t>Initially will be available in limited regions in Preview</a:t>
            </a:r>
          </a:p>
          <a:p>
            <a:pPr marL="233363" lvl="1" indent="-219075">
              <a:spcBef>
                <a:spcPts val="0"/>
              </a:spcBef>
              <a:spcAft>
                <a:spcPts val="900"/>
              </a:spcAft>
              <a:buSzPct val="100000"/>
              <a:defRPr/>
            </a:pPr>
            <a:r>
              <a:rPr kumimoji="0" lang="en-US" sz="1600" b="0" i="0" u="none" strike="noStrike" kern="1200" cap="none" spc="0" normalizeH="0" baseline="0" noProof="0" dirty="0">
                <a:ln>
                  <a:noFill/>
                </a:ln>
                <a:solidFill>
                  <a:schemeClr val="tx1"/>
                </a:solidFill>
                <a:effectLst/>
                <a:uLnTx/>
                <a:uFillTx/>
                <a:latin typeface="Segoe UI Semilight"/>
                <a:ea typeface="+mn-ea"/>
                <a:cs typeface="Segoe UI Semilight"/>
              </a:rPr>
              <a:t>Provides low-cost DR capability</a:t>
            </a:r>
          </a:p>
          <a:p>
            <a:pPr marL="233363" lvl="1" indent="-219075">
              <a:spcBef>
                <a:spcPts val="0"/>
              </a:spcBef>
              <a:spcAft>
                <a:spcPts val="900"/>
              </a:spcAft>
              <a:buSzPct val="100000"/>
              <a:defRPr/>
            </a:pPr>
            <a:r>
              <a:rPr kumimoji="0" lang="en-US" sz="1600" b="0" i="0" u="none" strike="noStrike" kern="1200" cap="none" spc="0" normalizeH="0" baseline="0" noProof="0" dirty="0">
                <a:ln>
                  <a:noFill/>
                </a:ln>
                <a:solidFill>
                  <a:schemeClr val="tx1"/>
                </a:solidFill>
                <a:effectLst/>
                <a:uLnTx/>
                <a:uFillTx/>
                <a:latin typeface="Segoe UI Semilight"/>
                <a:ea typeface="+mn-ea"/>
                <a:cs typeface="Segoe UI Semilight"/>
              </a:rPr>
              <a:t>No servers running at the DR location</a:t>
            </a:r>
          </a:p>
          <a:p>
            <a:pPr marL="0" indent="0">
              <a:spcBef>
                <a:spcPts val="0"/>
              </a:spcBef>
              <a:spcAft>
                <a:spcPts val="900"/>
              </a:spcAft>
              <a:buNone/>
              <a:defRPr/>
            </a:pPr>
            <a:br>
              <a:rPr lang="en-US" sz="1600" dirty="0">
                <a:solidFill>
                  <a:schemeClr val="accent1"/>
                </a:solidFill>
                <a:latin typeface="+mj-lt"/>
                <a:cs typeface="Segoe UI Semilight"/>
              </a:rPr>
            </a:br>
            <a:r>
              <a:rPr lang="en-US" sz="1600" dirty="0">
                <a:solidFill>
                  <a:schemeClr val="accent1"/>
                </a:solidFill>
                <a:latin typeface="+mj-lt"/>
                <a:cs typeface="Segoe UI Semilight"/>
              </a:rPr>
              <a:t>Geo-Backup</a:t>
            </a:r>
          </a:p>
          <a:p>
            <a:pPr marL="233363" lvl="1" indent="-219075">
              <a:spcBef>
                <a:spcPts val="0"/>
              </a:spcBef>
              <a:spcAft>
                <a:spcPts val="900"/>
              </a:spcAft>
              <a:buSzPct val="100000"/>
              <a:defRPr/>
            </a:pPr>
            <a:r>
              <a:rPr lang="en-US" sz="1600" dirty="0">
                <a:solidFill>
                  <a:schemeClr val="tx1"/>
                </a:solidFill>
                <a:latin typeface="Segoe UI Semilight"/>
                <a:cs typeface="Segoe UI Semilight"/>
              </a:rPr>
              <a:t>Currently only create-time experience</a:t>
            </a:r>
          </a:p>
          <a:p>
            <a:pPr marL="233363" lvl="1" indent="-219075">
              <a:spcBef>
                <a:spcPts val="0"/>
              </a:spcBef>
              <a:spcAft>
                <a:spcPts val="900"/>
              </a:spcAft>
              <a:buSzPct val="100000"/>
              <a:defRPr/>
            </a:pPr>
            <a:r>
              <a:rPr lang="en-US" sz="1600" dirty="0">
                <a:solidFill>
                  <a:schemeClr val="tx1"/>
                </a:solidFill>
                <a:latin typeface="Segoe UI Semilight"/>
                <a:cs typeface="Segoe UI Semilight"/>
              </a:rPr>
              <a:t>Backup to a paired region</a:t>
            </a:r>
          </a:p>
          <a:p>
            <a:pPr marL="233363" lvl="1" indent="-219075">
              <a:spcBef>
                <a:spcPts val="0"/>
              </a:spcBef>
              <a:spcAft>
                <a:spcPts val="900"/>
              </a:spcAft>
              <a:buSzPct val="100000"/>
              <a:defRPr/>
            </a:pPr>
            <a:r>
              <a:rPr lang="en-US" sz="1600" dirty="0">
                <a:solidFill>
                  <a:schemeClr val="tx1"/>
                </a:solidFill>
                <a:latin typeface="Segoe UI Semilight"/>
                <a:cs typeface="Segoe UI Semilight"/>
              </a:rPr>
              <a:t>Daily full backups + WAL files shipped to paired region</a:t>
            </a:r>
          </a:p>
          <a:p>
            <a:pPr marL="233363" lvl="1" indent="-219075">
              <a:spcBef>
                <a:spcPts val="0"/>
              </a:spcBef>
              <a:spcAft>
                <a:spcPts val="900"/>
              </a:spcAft>
              <a:buSzPct val="100000"/>
              <a:defRPr/>
            </a:pPr>
            <a:r>
              <a:rPr lang="en-US" sz="1600" dirty="0">
                <a:solidFill>
                  <a:schemeClr val="tx1"/>
                </a:solidFill>
                <a:latin typeface="Segoe UI Semilight"/>
                <a:cs typeface="Segoe UI Semilight"/>
              </a:rPr>
              <a:t>Delay could be up to 1 </a:t>
            </a:r>
            <a:r>
              <a:rPr lang="en-US" sz="1600" dirty="0" err="1">
                <a:solidFill>
                  <a:schemeClr val="tx1"/>
                </a:solidFill>
                <a:latin typeface="Segoe UI Semilight"/>
                <a:cs typeface="Segoe UI Semilight"/>
              </a:rPr>
              <a:t>hr</a:t>
            </a:r>
            <a:r>
              <a:rPr lang="en-US" sz="1600" dirty="0">
                <a:solidFill>
                  <a:schemeClr val="tx1"/>
                </a:solidFill>
                <a:latin typeface="Segoe UI Semilight"/>
                <a:cs typeface="Segoe UI Semilight"/>
              </a:rPr>
              <a:t> (RPO)</a:t>
            </a:r>
          </a:p>
          <a:p>
            <a:pPr marL="0" lvl="0" indent="0">
              <a:spcBef>
                <a:spcPts val="0"/>
              </a:spcBef>
              <a:spcAft>
                <a:spcPts val="900"/>
              </a:spcAft>
              <a:buNone/>
              <a:defRPr/>
            </a:pPr>
            <a:br>
              <a:rPr lang="en-US" sz="1600" dirty="0">
                <a:solidFill>
                  <a:schemeClr val="accent1"/>
                </a:solidFill>
                <a:latin typeface="+mj-lt"/>
                <a:cs typeface="Segoe UI Semilight"/>
              </a:rPr>
            </a:br>
            <a:r>
              <a:rPr lang="en-US" sz="1600" dirty="0">
                <a:solidFill>
                  <a:schemeClr val="accent1"/>
                </a:solidFill>
                <a:latin typeface="+mj-lt"/>
                <a:cs typeface="Segoe UI Semilight"/>
              </a:rPr>
              <a:t>Geo-Restore</a:t>
            </a:r>
          </a:p>
          <a:p>
            <a:pPr marL="233363" lvl="1" indent="-219075">
              <a:spcBef>
                <a:spcPts val="0"/>
              </a:spcBef>
              <a:spcAft>
                <a:spcPts val="900"/>
              </a:spcAft>
              <a:buSzPct val="100000"/>
              <a:defRPr/>
            </a:pPr>
            <a:r>
              <a:rPr lang="en-US" sz="1600" dirty="0">
                <a:solidFill>
                  <a:schemeClr val="tx1"/>
                </a:solidFill>
                <a:latin typeface="Segoe UI Semilight"/>
                <a:cs typeface="Segoe UI Semilight"/>
              </a:rPr>
              <a:t>On-demand restore at the paired region</a:t>
            </a:r>
          </a:p>
          <a:p>
            <a:pPr marL="233363" lvl="1" indent="-219075">
              <a:spcBef>
                <a:spcPts val="0"/>
              </a:spcBef>
              <a:spcAft>
                <a:spcPts val="900"/>
              </a:spcAft>
              <a:buSzPct val="100000"/>
              <a:defRPr/>
            </a:pPr>
            <a:r>
              <a:rPr lang="en-US" sz="1600" dirty="0">
                <a:solidFill>
                  <a:schemeClr val="tx1"/>
                </a:solidFill>
                <a:latin typeface="Segoe UI Semilight"/>
                <a:cs typeface="Segoe UI Semilight"/>
              </a:rPr>
              <a:t>RPO with up to 1hr of potential data loss</a:t>
            </a:r>
          </a:p>
          <a:p>
            <a:pPr marL="228600" marR="0" lvl="1"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a:ea typeface="+mn-ea"/>
              <a:cs typeface="+mn-cs"/>
            </a:endParaRPr>
          </a:p>
          <a:p>
            <a:pPr marL="228600" marR="0" lvl="0" indent="-228600" algn="l" defTabSz="932742" rtl="0" eaLnBrk="1" fontAlgn="auto" latinLnBrk="0" hangingPunct="1">
              <a:lnSpc>
                <a:spcPct val="100000"/>
              </a:lnSpc>
              <a:spcBef>
                <a:spcPts val="0"/>
              </a:spcBef>
              <a:spcAft>
                <a:spcPts val="900"/>
              </a:spcAft>
              <a:buClrTx/>
              <a:buSzPct val="90000"/>
              <a:buFont typeface="Wingdings" panose="05000000000000000000" pitchFamily="2" charset="2"/>
              <a:buChar char=""/>
              <a:tabLst/>
              <a:defRPr/>
            </a:pPr>
            <a:endParaRPr kumimoji="0" lang="en-US" sz="16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a:ea typeface="+mn-ea"/>
              <a:cs typeface="Segoe UI Semilight"/>
            </a:endParaRPr>
          </a:p>
        </p:txBody>
      </p:sp>
      <p:cxnSp>
        <p:nvCxnSpPr>
          <p:cNvPr id="6" name="Straight Connector 5">
            <a:extLst>
              <a:ext uri="{FF2B5EF4-FFF2-40B4-BE49-F238E27FC236}">
                <a16:creationId xmlns:a16="http://schemas.microsoft.com/office/drawing/2014/main" id="{258F53FF-1C21-4239-8AB0-83F5EFAFB7ED}"/>
              </a:ext>
              <a:ext uri="{C183D7F6-B498-43B3-948B-1728B52AA6E4}">
                <adec:decorative xmlns:adec="http://schemas.microsoft.com/office/drawing/2017/decorative" val="1"/>
              </a:ext>
            </a:extLst>
          </p:cNvPr>
          <p:cNvCxnSpPr/>
          <p:nvPr/>
        </p:nvCxnSpPr>
        <p:spPr>
          <a:xfrm>
            <a:off x="5181600" y="585788"/>
            <a:ext cx="0" cy="568325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 name="Group 2" descr="architecture diagram">
            <a:extLst>
              <a:ext uri="{FF2B5EF4-FFF2-40B4-BE49-F238E27FC236}">
                <a16:creationId xmlns:a16="http://schemas.microsoft.com/office/drawing/2014/main" id="{F5BA18F7-8F72-BF43-8C9A-E10CD1FC4B2E}"/>
              </a:ext>
            </a:extLst>
          </p:cNvPr>
          <p:cNvGrpSpPr/>
          <p:nvPr/>
        </p:nvGrpSpPr>
        <p:grpSpPr>
          <a:xfrm>
            <a:off x="5822962" y="2031953"/>
            <a:ext cx="5671854" cy="2770525"/>
            <a:chOff x="5822962" y="2031953"/>
            <a:chExt cx="5671854" cy="2770525"/>
          </a:xfrm>
        </p:grpSpPr>
        <p:sp>
          <p:nvSpPr>
            <p:cNvPr id="8" name="Rectangle 7">
              <a:extLst>
                <a:ext uri="{FF2B5EF4-FFF2-40B4-BE49-F238E27FC236}">
                  <a16:creationId xmlns:a16="http://schemas.microsoft.com/office/drawing/2014/main" id="{46F091DA-1B4A-4DB2-9AF2-105BA4EF1817}"/>
                </a:ext>
              </a:extLst>
            </p:cNvPr>
            <p:cNvSpPr/>
            <p:nvPr/>
          </p:nvSpPr>
          <p:spPr>
            <a:xfrm>
              <a:off x="5822962" y="2031953"/>
              <a:ext cx="2789440" cy="243705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grpSp>
          <p:nvGrpSpPr>
            <p:cNvPr id="9" name="Group 8">
              <a:extLst>
                <a:ext uri="{FF2B5EF4-FFF2-40B4-BE49-F238E27FC236}">
                  <a16:creationId xmlns:a16="http://schemas.microsoft.com/office/drawing/2014/main" id="{1B151149-7454-45D9-B9E3-92DC9757F2FB}"/>
                </a:ext>
              </a:extLst>
            </p:cNvPr>
            <p:cNvGrpSpPr/>
            <p:nvPr/>
          </p:nvGrpSpPr>
          <p:grpSpPr>
            <a:xfrm>
              <a:off x="5870846" y="2287853"/>
              <a:ext cx="2290823" cy="1984340"/>
              <a:chOff x="520736" y="1637071"/>
              <a:chExt cx="4620976" cy="4002749"/>
            </a:xfrm>
          </p:grpSpPr>
          <p:sp>
            <p:nvSpPr>
              <p:cNvPr id="82" name="Rectangle 81">
                <a:extLst>
                  <a:ext uri="{FF2B5EF4-FFF2-40B4-BE49-F238E27FC236}">
                    <a16:creationId xmlns:a16="http://schemas.microsoft.com/office/drawing/2014/main" id="{5CD7FF51-C0F1-4401-B4B7-F059FA46B4F7}"/>
                  </a:ext>
                </a:extLst>
              </p:cNvPr>
              <p:cNvSpPr/>
              <p:nvPr/>
            </p:nvSpPr>
            <p:spPr>
              <a:xfrm>
                <a:off x="520736" y="1637071"/>
                <a:ext cx="4620976" cy="3318387"/>
              </a:xfrm>
              <a:prstGeom prst="rect">
                <a:avLst/>
              </a:prstGeom>
              <a:noFill/>
              <a:ln w="12700">
                <a:solidFill>
                  <a:srgbClr val="73737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3" name="Group 82">
                <a:extLst>
                  <a:ext uri="{FF2B5EF4-FFF2-40B4-BE49-F238E27FC236}">
                    <a16:creationId xmlns:a16="http://schemas.microsoft.com/office/drawing/2014/main" id="{7696AC2A-D6A5-49AB-AF3A-7AB83CF2F79B}"/>
                  </a:ext>
                </a:extLst>
              </p:cNvPr>
              <p:cNvGrpSpPr/>
              <p:nvPr/>
            </p:nvGrpSpPr>
            <p:grpSpPr>
              <a:xfrm>
                <a:off x="2588077" y="1747607"/>
                <a:ext cx="2449057" cy="3062077"/>
                <a:chOff x="3714750" y="2124075"/>
                <a:chExt cx="2801604" cy="3062077"/>
              </a:xfrm>
            </p:grpSpPr>
            <p:sp>
              <p:nvSpPr>
                <p:cNvPr id="116" name="Graphic 137">
                  <a:extLst>
                    <a:ext uri="{FF2B5EF4-FFF2-40B4-BE49-F238E27FC236}">
                      <a16:creationId xmlns:a16="http://schemas.microsoft.com/office/drawing/2014/main" id="{2E887311-8978-436C-863B-EBDB34D7F383}"/>
                    </a:ext>
                  </a:extLst>
                </p:cNvPr>
                <p:cNvSpPr/>
                <p:nvPr/>
              </p:nvSpPr>
              <p:spPr>
                <a:xfrm>
                  <a:off x="3714750" y="2124075"/>
                  <a:ext cx="2801604" cy="3062077"/>
                </a:xfrm>
                <a:custGeom>
                  <a:avLst/>
                  <a:gdLst>
                    <a:gd name="connsiteX0" fmla="*/ 0 w 4899660"/>
                    <a:gd name="connsiteY0" fmla="*/ 0 h 985837"/>
                    <a:gd name="connsiteX1" fmla="*/ 4899660 w 4899660"/>
                    <a:gd name="connsiteY1" fmla="*/ 0 h 985837"/>
                    <a:gd name="connsiteX2" fmla="*/ 4899660 w 4899660"/>
                    <a:gd name="connsiteY2" fmla="*/ 985838 h 985837"/>
                    <a:gd name="connsiteX3" fmla="*/ 0 w 4899660"/>
                    <a:gd name="connsiteY3" fmla="*/ 985838 h 985837"/>
                  </a:gdLst>
                  <a:ahLst/>
                  <a:cxnLst>
                    <a:cxn ang="0">
                      <a:pos x="connsiteX0" y="connsiteY0"/>
                    </a:cxn>
                    <a:cxn ang="0">
                      <a:pos x="connsiteX1" y="connsiteY1"/>
                    </a:cxn>
                    <a:cxn ang="0">
                      <a:pos x="connsiteX2" y="connsiteY2"/>
                    </a:cxn>
                    <a:cxn ang="0">
                      <a:pos x="connsiteX3" y="connsiteY3"/>
                    </a:cxn>
                  </a:cxnLst>
                  <a:rect l="l" t="t" r="r" b="b"/>
                  <a:pathLst>
                    <a:path w="4899660" h="985837">
                      <a:moveTo>
                        <a:pt x="0" y="0"/>
                      </a:moveTo>
                      <a:lnTo>
                        <a:pt x="4899660" y="0"/>
                      </a:lnTo>
                      <a:lnTo>
                        <a:pt x="4899660" y="985838"/>
                      </a:lnTo>
                      <a:lnTo>
                        <a:pt x="0" y="985838"/>
                      </a:lnTo>
                      <a:close/>
                    </a:path>
                  </a:pathLst>
                </a:custGeom>
                <a:solidFill>
                  <a:srgbClr val="F7F7F7"/>
                </a:solidFill>
                <a:ln w="28575">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117" name="Rectangle 116">
                  <a:extLst>
                    <a:ext uri="{FF2B5EF4-FFF2-40B4-BE49-F238E27FC236}">
                      <a16:creationId xmlns:a16="http://schemas.microsoft.com/office/drawing/2014/main" id="{121F2CC3-334C-4206-8C9A-D85B370A1DF2}"/>
                    </a:ext>
                  </a:extLst>
                </p:cNvPr>
                <p:cNvSpPr/>
                <p:nvPr/>
              </p:nvSpPr>
              <p:spPr bwMode="auto">
                <a:xfrm>
                  <a:off x="3714750" y="2220141"/>
                  <a:ext cx="2801604" cy="3808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0" rIns="18288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Semibold"/>
                      <a:ea typeface="+mn-ea"/>
                      <a:cs typeface="+mn-cs"/>
                    </a:rPr>
                    <a:t>Flexible Server (Prod)</a:t>
                  </a:r>
                </a:p>
              </p:txBody>
            </p:sp>
          </p:grpSp>
          <p:sp>
            <p:nvSpPr>
              <p:cNvPr id="84" name="Rectangle: Rounded Corners 66">
                <a:extLst>
                  <a:ext uri="{FF2B5EF4-FFF2-40B4-BE49-F238E27FC236}">
                    <a16:creationId xmlns:a16="http://schemas.microsoft.com/office/drawing/2014/main" id="{B7C15BBD-E904-43EA-9F20-1AAC961D05A4}"/>
                  </a:ext>
                </a:extLst>
              </p:cNvPr>
              <p:cNvSpPr/>
              <p:nvPr/>
            </p:nvSpPr>
            <p:spPr bwMode="auto">
              <a:xfrm>
                <a:off x="2744662" y="2353769"/>
                <a:ext cx="2143035" cy="1199727"/>
              </a:xfrm>
              <a:prstGeom prst="roundRect">
                <a:avLst>
                  <a:gd name="adj" fmla="val 0"/>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85" name="Rectangle 84">
                <a:extLst>
                  <a:ext uri="{FF2B5EF4-FFF2-40B4-BE49-F238E27FC236}">
                    <a16:creationId xmlns:a16="http://schemas.microsoft.com/office/drawing/2014/main" id="{42D227B4-75B9-4E68-9CF8-F73AF43E9EA3}"/>
                  </a:ext>
                </a:extLst>
              </p:cNvPr>
              <p:cNvSpPr/>
              <p:nvPr/>
            </p:nvSpPr>
            <p:spPr bwMode="auto">
              <a:xfrm>
                <a:off x="2859302" y="2541096"/>
                <a:ext cx="2019860" cy="5741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800" b="0" i="0" u="none" strike="noStrike" kern="1200" cap="none" spc="0" normalizeH="0" baseline="0" noProof="0" dirty="0">
                    <a:ln>
                      <a:noFill/>
                    </a:ln>
                    <a:solidFill>
                      <a:srgbClr val="000000"/>
                    </a:solidFill>
                    <a:effectLst/>
                    <a:uLnTx/>
                    <a:uFillTx/>
                    <a:latin typeface="Segoe UI Semibold"/>
                    <a:ea typeface="+mn-ea"/>
                    <a:cs typeface="+mn-cs"/>
                  </a:rPr>
                </a:br>
                <a:r>
                  <a:rPr kumimoji="0" lang="en-US" sz="800" b="0" i="0" u="none" strike="noStrike" kern="1200" cap="none" spc="0" normalizeH="0" baseline="0" noProof="0" dirty="0">
                    <a:ln>
                      <a:noFill/>
                    </a:ln>
                    <a:solidFill>
                      <a:srgbClr val="0078D4"/>
                    </a:solidFill>
                    <a:effectLst/>
                    <a:uLnTx/>
                    <a:uFillTx/>
                    <a:latin typeface="Segoe UI Semibold"/>
                    <a:ea typeface="+mn-ea"/>
                    <a:cs typeface="+mn-cs"/>
                  </a:rPr>
                  <a:t>PostgreSQL</a:t>
                </a:r>
              </a:p>
            </p:txBody>
          </p:sp>
          <p:sp>
            <p:nvSpPr>
              <p:cNvPr id="86" name="Graphic 137">
                <a:extLst>
                  <a:ext uri="{FF2B5EF4-FFF2-40B4-BE49-F238E27FC236}">
                    <a16:creationId xmlns:a16="http://schemas.microsoft.com/office/drawing/2014/main" id="{043B2B58-53D6-4A20-9373-5D1D14777A35}"/>
                  </a:ext>
                </a:extLst>
              </p:cNvPr>
              <p:cNvSpPr/>
              <p:nvPr/>
            </p:nvSpPr>
            <p:spPr>
              <a:xfrm>
                <a:off x="2748450" y="3745167"/>
                <a:ext cx="2143035" cy="831033"/>
              </a:xfrm>
              <a:custGeom>
                <a:avLst/>
                <a:gdLst>
                  <a:gd name="connsiteX0" fmla="*/ 0 w 4899660"/>
                  <a:gd name="connsiteY0" fmla="*/ 0 h 985837"/>
                  <a:gd name="connsiteX1" fmla="*/ 4899660 w 4899660"/>
                  <a:gd name="connsiteY1" fmla="*/ 0 h 985837"/>
                  <a:gd name="connsiteX2" fmla="*/ 4899660 w 4899660"/>
                  <a:gd name="connsiteY2" fmla="*/ 985838 h 985837"/>
                  <a:gd name="connsiteX3" fmla="*/ 0 w 4899660"/>
                  <a:gd name="connsiteY3" fmla="*/ 985838 h 985837"/>
                </a:gdLst>
                <a:ahLst/>
                <a:cxnLst>
                  <a:cxn ang="0">
                    <a:pos x="connsiteX0" y="connsiteY0"/>
                  </a:cxn>
                  <a:cxn ang="0">
                    <a:pos x="connsiteX1" y="connsiteY1"/>
                  </a:cxn>
                  <a:cxn ang="0">
                    <a:pos x="connsiteX2" y="connsiteY2"/>
                  </a:cxn>
                  <a:cxn ang="0">
                    <a:pos x="connsiteX3" y="connsiteY3"/>
                  </a:cxn>
                </a:cxnLst>
                <a:rect l="l" t="t" r="r" b="b"/>
                <a:pathLst>
                  <a:path w="4899660" h="985837">
                    <a:moveTo>
                      <a:pt x="0" y="0"/>
                    </a:moveTo>
                    <a:lnTo>
                      <a:pt x="4899660" y="0"/>
                    </a:lnTo>
                    <a:lnTo>
                      <a:pt x="4899660" y="985838"/>
                    </a:lnTo>
                    <a:lnTo>
                      <a:pt x="0" y="985838"/>
                    </a:lnTo>
                    <a:close/>
                  </a:path>
                </a:pathLst>
              </a:custGeom>
              <a:solidFill>
                <a:schemeClr val="bg1"/>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87" name="Rectangle 86">
                <a:extLst>
                  <a:ext uri="{FF2B5EF4-FFF2-40B4-BE49-F238E27FC236}">
                    <a16:creationId xmlns:a16="http://schemas.microsoft.com/office/drawing/2014/main" id="{0E8696D2-9533-4BAE-B8C3-05B617BA8FE2}"/>
                  </a:ext>
                </a:extLst>
              </p:cNvPr>
              <p:cNvSpPr/>
              <p:nvPr/>
            </p:nvSpPr>
            <p:spPr bwMode="auto">
              <a:xfrm>
                <a:off x="3915387" y="4210320"/>
                <a:ext cx="962536" cy="2163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78D4"/>
                    </a:solidFill>
                    <a:effectLst/>
                    <a:uLnTx/>
                    <a:uFillTx/>
                    <a:latin typeface="Segoe UI Semibold"/>
                    <a:ea typeface="+mn-ea"/>
                    <a:cs typeface="+mn-cs"/>
                  </a:rPr>
                  <a:t>Data, WAL</a:t>
                </a:r>
              </a:p>
            </p:txBody>
          </p:sp>
          <p:grpSp>
            <p:nvGrpSpPr>
              <p:cNvPr id="88" name="Group 87">
                <a:extLst>
                  <a:ext uri="{FF2B5EF4-FFF2-40B4-BE49-F238E27FC236}">
                    <a16:creationId xmlns:a16="http://schemas.microsoft.com/office/drawing/2014/main" id="{8B7320EE-F72B-463B-8DDC-0EE5B9F82E7B}"/>
                  </a:ext>
                </a:extLst>
              </p:cNvPr>
              <p:cNvGrpSpPr/>
              <p:nvPr/>
            </p:nvGrpSpPr>
            <p:grpSpPr>
              <a:xfrm>
                <a:off x="3405730" y="4059707"/>
                <a:ext cx="440161" cy="387626"/>
                <a:chOff x="4775329" y="4523957"/>
                <a:chExt cx="463266" cy="407973"/>
              </a:xfrm>
              <a:solidFill>
                <a:schemeClr val="accent1"/>
              </a:solidFill>
            </p:grpSpPr>
            <p:grpSp>
              <p:nvGrpSpPr>
                <p:cNvPr id="108" name="Graphic 3">
                  <a:extLst>
                    <a:ext uri="{FF2B5EF4-FFF2-40B4-BE49-F238E27FC236}">
                      <a16:creationId xmlns:a16="http://schemas.microsoft.com/office/drawing/2014/main" id="{55734ADF-2FBE-4B9A-B36F-236CD781B429}"/>
                    </a:ext>
                  </a:extLst>
                </p:cNvPr>
                <p:cNvGrpSpPr/>
                <p:nvPr/>
              </p:nvGrpSpPr>
              <p:grpSpPr>
                <a:xfrm>
                  <a:off x="4775329" y="4523957"/>
                  <a:ext cx="244527" cy="350609"/>
                  <a:chOff x="6796635" y="1977497"/>
                  <a:chExt cx="546516" cy="783607"/>
                </a:xfrm>
                <a:grpFill/>
              </p:grpSpPr>
              <p:sp>
                <p:nvSpPr>
                  <p:cNvPr id="113" name="Freeform: Shape 93">
                    <a:extLst>
                      <a:ext uri="{FF2B5EF4-FFF2-40B4-BE49-F238E27FC236}">
                        <a16:creationId xmlns:a16="http://schemas.microsoft.com/office/drawing/2014/main" id="{16390117-8D5B-4041-9484-B7256D443208}"/>
                      </a:ext>
                    </a:extLst>
                  </p:cNvPr>
                  <p:cNvSpPr/>
                  <p:nvPr/>
                </p:nvSpPr>
                <p:spPr>
                  <a:xfrm>
                    <a:off x="6796635" y="2419127"/>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4" name="Freeform: Shape 94">
                    <a:extLst>
                      <a:ext uri="{FF2B5EF4-FFF2-40B4-BE49-F238E27FC236}">
                        <a16:creationId xmlns:a16="http://schemas.microsoft.com/office/drawing/2014/main" id="{103A5379-EDA7-46E7-A8CE-47BF7335A881}"/>
                      </a:ext>
                    </a:extLst>
                  </p:cNvPr>
                  <p:cNvSpPr/>
                  <p:nvPr/>
                </p:nvSpPr>
                <p:spPr>
                  <a:xfrm>
                    <a:off x="6796635" y="2201727"/>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Shape 95">
                    <a:extLst>
                      <a:ext uri="{FF2B5EF4-FFF2-40B4-BE49-F238E27FC236}">
                        <a16:creationId xmlns:a16="http://schemas.microsoft.com/office/drawing/2014/main" id="{D04C648F-2117-4876-A737-36FEC633280C}"/>
                      </a:ext>
                    </a:extLst>
                  </p:cNvPr>
                  <p:cNvSpPr/>
                  <p:nvPr/>
                </p:nvSpPr>
                <p:spPr>
                  <a:xfrm>
                    <a:off x="6796635" y="1977497"/>
                    <a:ext cx="548123" cy="343983"/>
                  </a:xfrm>
                  <a:custGeom>
                    <a:avLst/>
                    <a:gdLst>
                      <a:gd name="connsiteX0" fmla="*/ 271651 w 548123"/>
                      <a:gd name="connsiteY0" fmla="*/ 0 h 343983"/>
                      <a:gd name="connsiteX1" fmla="*/ 271651 w 548123"/>
                      <a:gd name="connsiteY1" fmla="*/ 0 h 343983"/>
                      <a:gd name="connsiteX2" fmla="*/ 0 w 548123"/>
                      <a:gd name="connsiteY2" fmla="*/ 113322 h 343983"/>
                      <a:gd name="connsiteX3" fmla="*/ 0 w 548123"/>
                      <a:gd name="connsiteY3" fmla="*/ 237493 h 343983"/>
                      <a:gd name="connsiteX4" fmla="*/ 267230 w 548123"/>
                      <a:gd name="connsiteY4" fmla="*/ 343983 h 343983"/>
                      <a:gd name="connsiteX5" fmla="*/ 548123 w 548123"/>
                      <a:gd name="connsiteY5" fmla="*/ 237493 h 343983"/>
                      <a:gd name="connsiteX6" fmla="*/ 548123 w 548123"/>
                      <a:gd name="connsiteY6" fmla="*/ 108901 h 343983"/>
                      <a:gd name="connsiteX7" fmla="*/ 271651 w 548123"/>
                      <a:gd name="connsiteY7" fmla="*/ 0 h 343983"/>
                      <a:gd name="connsiteX8" fmla="*/ 267230 w 548123"/>
                      <a:gd name="connsiteY8" fmla="*/ 158731 h 343983"/>
                      <a:gd name="connsiteX9" fmla="*/ 267230 w 548123"/>
                      <a:gd name="connsiteY9" fmla="*/ 158731 h 343983"/>
                      <a:gd name="connsiteX10" fmla="*/ 71529 w 548123"/>
                      <a:gd name="connsiteY10" fmla="*/ 101668 h 343983"/>
                      <a:gd name="connsiteX11" fmla="*/ 267230 w 548123"/>
                      <a:gd name="connsiteY11" fmla="*/ 40989 h 343983"/>
                      <a:gd name="connsiteX12" fmla="*/ 479005 w 548123"/>
                      <a:gd name="connsiteY12" fmla="*/ 100061 h 343983"/>
                      <a:gd name="connsiteX13" fmla="*/ 267230 w 548123"/>
                      <a:gd name="connsiteY13" fmla="*/ 158731 h 343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983">
                        <a:moveTo>
                          <a:pt x="271651" y="0"/>
                        </a:moveTo>
                        <a:lnTo>
                          <a:pt x="271651" y="0"/>
                        </a:lnTo>
                        <a:cubicBezTo>
                          <a:pt x="108500" y="0"/>
                          <a:pt x="0" y="56661"/>
                          <a:pt x="0" y="113322"/>
                        </a:cubicBezTo>
                        <a:lnTo>
                          <a:pt x="0" y="237493"/>
                        </a:lnTo>
                        <a:cubicBezTo>
                          <a:pt x="2009" y="294154"/>
                          <a:pt x="106088" y="343983"/>
                          <a:pt x="267230" y="343983"/>
                        </a:cubicBezTo>
                        <a:cubicBezTo>
                          <a:pt x="423550" y="343983"/>
                          <a:pt x="539283" y="291743"/>
                          <a:pt x="548123" y="237493"/>
                        </a:cubicBezTo>
                        <a:lnTo>
                          <a:pt x="548123" y="108901"/>
                        </a:lnTo>
                        <a:cubicBezTo>
                          <a:pt x="548123" y="52240"/>
                          <a:pt x="435605" y="0"/>
                          <a:pt x="271651" y="0"/>
                        </a:cubicBezTo>
                        <a:close/>
                        <a:moveTo>
                          <a:pt x="267230" y="158731"/>
                        </a:moveTo>
                        <a:lnTo>
                          <a:pt x="267230" y="158731"/>
                        </a:lnTo>
                        <a:cubicBezTo>
                          <a:pt x="151899" y="158329"/>
                          <a:pt x="71529" y="133414"/>
                          <a:pt x="71529" y="101668"/>
                        </a:cubicBezTo>
                        <a:cubicBezTo>
                          <a:pt x="71529" y="67913"/>
                          <a:pt x="149488" y="40989"/>
                          <a:pt x="267230" y="40989"/>
                        </a:cubicBezTo>
                        <a:cubicBezTo>
                          <a:pt x="384972" y="40989"/>
                          <a:pt x="479005" y="65903"/>
                          <a:pt x="479005" y="100061"/>
                        </a:cubicBezTo>
                        <a:cubicBezTo>
                          <a:pt x="479005" y="131405"/>
                          <a:pt x="384570" y="158731"/>
                          <a:pt x="267230" y="1587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9" name="Graphic 3">
                  <a:extLst>
                    <a:ext uri="{FF2B5EF4-FFF2-40B4-BE49-F238E27FC236}">
                      <a16:creationId xmlns:a16="http://schemas.microsoft.com/office/drawing/2014/main" id="{B0D60B6E-5DF8-46B1-AD2F-6CB9B22548C8}"/>
                    </a:ext>
                  </a:extLst>
                </p:cNvPr>
                <p:cNvGrpSpPr/>
                <p:nvPr/>
              </p:nvGrpSpPr>
              <p:grpSpPr>
                <a:xfrm>
                  <a:off x="4993349" y="4580602"/>
                  <a:ext cx="245246" cy="351328"/>
                  <a:chOff x="6796635" y="1977497"/>
                  <a:chExt cx="548123" cy="785213"/>
                </a:xfrm>
                <a:grpFill/>
              </p:grpSpPr>
              <p:sp>
                <p:nvSpPr>
                  <p:cNvPr id="110" name="Freeform: Shape 90">
                    <a:extLst>
                      <a:ext uri="{FF2B5EF4-FFF2-40B4-BE49-F238E27FC236}">
                        <a16:creationId xmlns:a16="http://schemas.microsoft.com/office/drawing/2014/main" id="{2494673B-8633-49EA-B34F-066D23785EC3}"/>
                      </a:ext>
                    </a:extLst>
                  </p:cNvPr>
                  <p:cNvSpPr/>
                  <p:nvPr/>
                </p:nvSpPr>
                <p:spPr>
                  <a:xfrm>
                    <a:off x="6796635" y="2419127"/>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1" name="Freeform: Shape 91">
                    <a:extLst>
                      <a:ext uri="{FF2B5EF4-FFF2-40B4-BE49-F238E27FC236}">
                        <a16:creationId xmlns:a16="http://schemas.microsoft.com/office/drawing/2014/main" id="{23331FA0-D867-4CE3-A761-CF29E0059F81}"/>
                      </a:ext>
                    </a:extLst>
                  </p:cNvPr>
                  <p:cNvSpPr/>
                  <p:nvPr/>
                </p:nvSpPr>
                <p:spPr>
                  <a:xfrm>
                    <a:off x="6796635" y="2201727"/>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Shape 92">
                    <a:extLst>
                      <a:ext uri="{FF2B5EF4-FFF2-40B4-BE49-F238E27FC236}">
                        <a16:creationId xmlns:a16="http://schemas.microsoft.com/office/drawing/2014/main" id="{25D2F7E4-B770-4633-AA88-F9090ADB9646}"/>
                      </a:ext>
                    </a:extLst>
                  </p:cNvPr>
                  <p:cNvSpPr/>
                  <p:nvPr/>
                </p:nvSpPr>
                <p:spPr>
                  <a:xfrm>
                    <a:off x="6796635" y="1977497"/>
                    <a:ext cx="548123" cy="343982"/>
                  </a:xfrm>
                  <a:custGeom>
                    <a:avLst/>
                    <a:gdLst>
                      <a:gd name="connsiteX0" fmla="*/ 271651 w 548123"/>
                      <a:gd name="connsiteY0" fmla="*/ 0 h 343983"/>
                      <a:gd name="connsiteX1" fmla="*/ 271651 w 548123"/>
                      <a:gd name="connsiteY1" fmla="*/ 0 h 343983"/>
                      <a:gd name="connsiteX2" fmla="*/ 0 w 548123"/>
                      <a:gd name="connsiteY2" fmla="*/ 113322 h 343983"/>
                      <a:gd name="connsiteX3" fmla="*/ 0 w 548123"/>
                      <a:gd name="connsiteY3" fmla="*/ 237493 h 343983"/>
                      <a:gd name="connsiteX4" fmla="*/ 267230 w 548123"/>
                      <a:gd name="connsiteY4" fmla="*/ 343983 h 343983"/>
                      <a:gd name="connsiteX5" fmla="*/ 548123 w 548123"/>
                      <a:gd name="connsiteY5" fmla="*/ 237493 h 343983"/>
                      <a:gd name="connsiteX6" fmla="*/ 548123 w 548123"/>
                      <a:gd name="connsiteY6" fmla="*/ 108901 h 343983"/>
                      <a:gd name="connsiteX7" fmla="*/ 271651 w 548123"/>
                      <a:gd name="connsiteY7" fmla="*/ 0 h 343983"/>
                      <a:gd name="connsiteX8" fmla="*/ 267230 w 548123"/>
                      <a:gd name="connsiteY8" fmla="*/ 158731 h 343983"/>
                      <a:gd name="connsiteX9" fmla="*/ 267230 w 548123"/>
                      <a:gd name="connsiteY9" fmla="*/ 158731 h 343983"/>
                      <a:gd name="connsiteX10" fmla="*/ 71529 w 548123"/>
                      <a:gd name="connsiteY10" fmla="*/ 101668 h 343983"/>
                      <a:gd name="connsiteX11" fmla="*/ 267230 w 548123"/>
                      <a:gd name="connsiteY11" fmla="*/ 40989 h 343983"/>
                      <a:gd name="connsiteX12" fmla="*/ 479005 w 548123"/>
                      <a:gd name="connsiteY12" fmla="*/ 100061 h 343983"/>
                      <a:gd name="connsiteX13" fmla="*/ 267230 w 548123"/>
                      <a:gd name="connsiteY13" fmla="*/ 158731 h 343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983">
                        <a:moveTo>
                          <a:pt x="271651" y="0"/>
                        </a:moveTo>
                        <a:lnTo>
                          <a:pt x="271651" y="0"/>
                        </a:lnTo>
                        <a:cubicBezTo>
                          <a:pt x="108500" y="0"/>
                          <a:pt x="0" y="56661"/>
                          <a:pt x="0" y="113322"/>
                        </a:cubicBezTo>
                        <a:lnTo>
                          <a:pt x="0" y="237493"/>
                        </a:lnTo>
                        <a:cubicBezTo>
                          <a:pt x="2009" y="294154"/>
                          <a:pt x="106088" y="343983"/>
                          <a:pt x="267230" y="343983"/>
                        </a:cubicBezTo>
                        <a:cubicBezTo>
                          <a:pt x="423550" y="343983"/>
                          <a:pt x="539283" y="291743"/>
                          <a:pt x="548123" y="237493"/>
                        </a:cubicBezTo>
                        <a:lnTo>
                          <a:pt x="548123" y="108901"/>
                        </a:lnTo>
                        <a:cubicBezTo>
                          <a:pt x="548123" y="52240"/>
                          <a:pt x="435605" y="0"/>
                          <a:pt x="271651" y="0"/>
                        </a:cubicBezTo>
                        <a:close/>
                        <a:moveTo>
                          <a:pt x="267230" y="158731"/>
                        </a:moveTo>
                        <a:lnTo>
                          <a:pt x="267230" y="158731"/>
                        </a:lnTo>
                        <a:cubicBezTo>
                          <a:pt x="151899" y="158329"/>
                          <a:pt x="71529" y="133414"/>
                          <a:pt x="71529" y="101668"/>
                        </a:cubicBezTo>
                        <a:cubicBezTo>
                          <a:pt x="71529" y="67913"/>
                          <a:pt x="149488" y="40989"/>
                          <a:pt x="267230" y="40989"/>
                        </a:cubicBezTo>
                        <a:cubicBezTo>
                          <a:pt x="384972" y="40989"/>
                          <a:pt x="479005" y="65903"/>
                          <a:pt x="479005" y="100061"/>
                        </a:cubicBezTo>
                        <a:cubicBezTo>
                          <a:pt x="479005" y="131405"/>
                          <a:pt x="384570" y="158731"/>
                          <a:pt x="267230" y="1587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9" name="Arrow: Down 98">
                <a:extLst>
                  <a:ext uri="{FF2B5EF4-FFF2-40B4-BE49-F238E27FC236}">
                    <a16:creationId xmlns:a16="http://schemas.microsoft.com/office/drawing/2014/main" id="{8EF79004-DB12-475F-A4CF-CF0E2A337485}"/>
                  </a:ext>
                </a:extLst>
              </p:cNvPr>
              <p:cNvSpPr/>
              <p:nvPr/>
            </p:nvSpPr>
            <p:spPr>
              <a:xfrm>
                <a:off x="3441080" y="3550716"/>
                <a:ext cx="343591" cy="293723"/>
              </a:xfrm>
              <a:prstGeom prst="downArrow">
                <a:avLst/>
              </a:prstGeom>
              <a:solidFill>
                <a:srgbClr val="0078D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D66403FE-BE38-4900-9E9E-64449B7E4DD5}"/>
                  </a:ext>
                </a:extLst>
              </p:cNvPr>
              <p:cNvSpPr/>
              <p:nvPr/>
            </p:nvSpPr>
            <p:spPr>
              <a:xfrm>
                <a:off x="613663" y="1729862"/>
                <a:ext cx="1475969" cy="3105007"/>
              </a:xfrm>
              <a:prstGeom prst="rect">
                <a:avLst/>
              </a:prstGeom>
              <a:solidFill>
                <a:srgbClr val="F7F7F7"/>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91" name="Rectangle: Rounded Corners 37">
                <a:extLst>
                  <a:ext uri="{FF2B5EF4-FFF2-40B4-BE49-F238E27FC236}">
                    <a16:creationId xmlns:a16="http://schemas.microsoft.com/office/drawing/2014/main" id="{62A8EF68-D08D-4C54-AB74-9C9CE2E6C793}"/>
                  </a:ext>
                </a:extLst>
              </p:cNvPr>
              <p:cNvSpPr/>
              <p:nvPr/>
            </p:nvSpPr>
            <p:spPr bwMode="auto">
              <a:xfrm>
                <a:off x="836023" y="1952560"/>
                <a:ext cx="1031251" cy="823190"/>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2" name="TextBox 91">
                <a:extLst>
                  <a:ext uri="{FF2B5EF4-FFF2-40B4-BE49-F238E27FC236}">
                    <a16:creationId xmlns:a16="http://schemas.microsoft.com/office/drawing/2014/main" id="{C6A2B6C3-AC84-48AD-A7C6-2A8B73823248}"/>
                  </a:ext>
                </a:extLst>
              </p:cNvPr>
              <p:cNvSpPr txBox="1"/>
              <p:nvPr/>
            </p:nvSpPr>
            <p:spPr>
              <a:xfrm>
                <a:off x="836019" y="2482059"/>
                <a:ext cx="1031251" cy="248336"/>
              </a:xfrm>
              <a:prstGeom prst="rect">
                <a:avLst/>
              </a:prstGeom>
              <a:noFill/>
            </p:spPr>
            <p:txBody>
              <a:bodyPr wrap="squar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Semibold"/>
                    <a:ea typeface="+mn-ea"/>
                    <a:cs typeface="+mn-cs"/>
                  </a:rPr>
                  <a:t>Azure VM</a:t>
                </a:r>
              </a:p>
            </p:txBody>
          </p:sp>
          <p:grpSp>
            <p:nvGrpSpPr>
              <p:cNvPr id="93" name="Group 92">
                <a:extLst>
                  <a:ext uri="{FF2B5EF4-FFF2-40B4-BE49-F238E27FC236}">
                    <a16:creationId xmlns:a16="http://schemas.microsoft.com/office/drawing/2014/main" id="{5F2651BB-21C2-4758-9B2D-097EB84E0B74}"/>
                  </a:ext>
                </a:extLst>
              </p:cNvPr>
              <p:cNvGrpSpPr/>
              <p:nvPr/>
            </p:nvGrpSpPr>
            <p:grpSpPr>
              <a:xfrm>
                <a:off x="836020" y="2870770"/>
                <a:ext cx="1031254" cy="823190"/>
                <a:chOff x="3230180" y="1853120"/>
                <a:chExt cx="688127" cy="549291"/>
              </a:xfrm>
            </p:grpSpPr>
            <p:sp>
              <p:nvSpPr>
                <p:cNvPr id="105" name="Rectangle: Rounded Corners 34">
                  <a:extLst>
                    <a:ext uri="{FF2B5EF4-FFF2-40B4-BE49-F238E27FC236}">
                      <a16:creationId xmlns:a16="http://schemas.microsoft.com/office/drawing/2014/main" id="{A4D0AE02-C594-4815-9539-82B089AF5F5E}"/>
                    </a:ext>
                  </a:extLst>
                </p:cNvPr>
                <p:cNvSpPr/>
                <p:nvPr/>
              </p:nvSpPr>
              <p:spPr bwMode="auto">
                <a:xfrm>
                  <a:off x="3230182" y="1853120"/>
                  <a:ext cx="688125" cy="549291"/>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6" name="Freeform: Shape 35">
                  <a:extLst>
                    <a:ext uri="{FF2B5EF4-FFF2-40B4-BE49-F238E27FC236}">
                      <a16:creationId xmlns:a16="http://schemas.microsoft.com/office/drawing/2014/main" id="{9DB35180-8B8F-43C8-945D-CC4B10507941}"/>
                    </a:ext>
                  </a:extLst>
                </p:cNvPr>
                <p:cNvSpPr/>
                <p:nvPr/>
              </p:nvSpPr>
              <p:spPr>
                <a:xfrm>
                  <a:off x="3448424" y="1955950"/>
                  <a:ext cx="252919" cy="157114"/>
                </a:xfrm>
                <a:custGeom>
                  <a:avLst/>
                  <a:gdLst>
                    <a:gd name="connsiteX0" fmla="*/ 5431 w 289672"/>
                    <a:gd name="connsiteY0" fmla="*/ 0 h 179945"/>
                    <a:gd name="connsiteX1" fmla="*/ 282431 w 289672"/>
                    <a:gd name="connsiteY1" fmla="*/ 0 h 179945"/>
                    <a:gd name="connsiteX2" fmla="*/ 289673 w 289672"/>
                    <a:gd name="connsiteY2" fmla="*/ 5431 h 179945"/>
                    <a:gd name="connsiteX3" fmla="*/ 289673 w 289672"/>
                    <a:gd name="connsiteY3" fmla="*/ 173803 h 179945"/>
                    <a:gd name="connsiteX4" fmla="*/ 284242 w 289672"/>
                    <a:gd name="connsiteY4" fmla="*/ 179235 h 179945"/>
                    <a:gd name="connsiteX5" fmla="*/ 5431 w 289672"/>
                    <a:gd name="connsiteY5" fmla="*/ 179235 h 179945"/>
                    <a:gd name="connsiteX6" fmla="*/ 0 w 289672"/>
                    <a:gd name="connsiteY6" fmla="*/ 175614 h 179945"/>
                    <a:gd name="connsiteX7" fmla="*/ 0 w 289672"/>
                    <a:gd name="connsiteY7" fmla="*/ 5431 h 179945"/>
                    <a:gd name="connsiteX8" fmla="*/ 5431 w 289672"/>
                    <a:gd name="connsiteY8" fmla="*/ 0 h 179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672" h="179945">
                      <a:moveTo>
                        <a:pt x="5431" y="0"/>
                      </a:moveTo>
                      <a:lnTo>
                        <a:pt x="282431" y="0"/>
                      </a:lnTo>
                      <a:cubicBezTo>
                        <a:pt x="287862" y="0"/>
                        <a:pt x="289673" y="1810"/>
                        <a:pt x="289673" y="5431"/>
                      </a:cubicBezTo>
                      <a:lnTo>
                        <a:pt x="289673" y="173803"/>
                      </a:lnTo>
                      <a:cubicBezTo>
                        <a:pt x="289673" y="177424"/>
                        <a:pt x="287862" y="179235"/>
                        <a:pt x="284242" y="179235"/>
                      </a:cubicBezTo>
                      <a:lnTo>
                        <a:pt x="5431" y="179235"/>
                      </a:lnTo>
                      <a:cubicBezTo>
                        <a:pt x="1810" y="181045"/>
                        <a:pt x="0" y="179235"/>
                        <a:pt x="0" y="175614"/>
                      </a:cubicBezTo>
                      <a:lnTo>
                        <a:pt x="0" y="5431"/>
                      </a:lnTo>
                      <a:cubicBezTo>
                        <a:pt x="0" y="1810"/>
                        <a:pt x="1810" y="0"/>
                        <a:pt x="5431" y="0"/>
                      </a:cubicBezTo>
                      <a:close/>
                    </a:path>
                  </a:pathLst>
                </a:custGeom>
                <a:solidFill>
                  <a:schemeClr val="accent1"/>
                </a:solidFill>
                <a:ln w="17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7" name="TextBox 106">
                  <a:extLst>
                    <a:ext uri="{FF2B5EF4-FFF2-40B4-BE49-F238E27FC236}">
                      <a16:creationId xmlns:a16="http://schemas.microsoft.com/office/drawing/2014/main" id="{F5857B22-F239-4A9B-9F3E-8EE2849A5748}"/>
                    </a:ext>
                  </a:extLst>
                </p:cNvPr>
                <p:cNvSpPr txBox="1"/>
                <p:nvPr/>
              </p:nvSpPr>
              <p:spPr>
                <a:xfrm>
                  <a:off x="3230180" y="2206439"/>
                  <a:ext cx="688126" cy="165707"/>
                </a:xfrm>
                <a:prstGeom prst="rect">
                  <a:avLst/>
                </a:prstGeom>
                <a:noFill/>
              </p:spPr>
              <p:txBody>
                <a:bodyPr wrap="squar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Semibold"/>
                      <a:ea typeface="+mn-ea"/>
                      <a:cs typeface="+mn-cs"/>
                    </a:rPr>
                    <a:t>AKS</a:t>
                  </a:r>
                </a:p>
              </p:txBody>
            </p:sp>
          </p:grpSp>
          <p:sp>
            <p:nvSpPr>
              <p:cNvPr id="94" name="Rectangle: Rounded Corners 29">
                <a:extLst>
                  <a:ext uri="{FF2B5EF4-FFF2-40B4-BE49-F238E27FC236}">
                    <a16:creationId xmlns:a16="http://schemas.microsoft.com/office/drawing/2014/main" id="{9289C61D-0EDD-40F0-B30E-402E4884FA9A}"/>
                  </a:ext>
                </a:extLst>
              </p:cNvPr>
              <p:cNvSpPr/>
              <p:nvPr/>
            </p:nvSpPr>
            <p:spPr bwMode="auto">
              <a:xfrm>
                <a:off x="836021" y="3788980"/>
                <a:ext cx="1031252" cy="823190"/>
              </a:xfrm>
              <a:prstGeom prst="roundRect">
                <a:avLst>
                  <a:gd name="adj" fmla="val 0"/>
                </a:avLst>
              </a:prstGeom>
              <a:solidFill>
                <a:schemeClr val="bg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5" name="TextBox 94">
                <a:extLst>
                  <a:ext uri="{FF2B5EF4-FFF2-40B4-BE49-F238E27FC236}">
                    <a16:creationId xmlns:a16="http://schemas.microsoft.com/office/drawing/2014/main" id="{693A9BA1-798E-4D47-9EDB-48311A35118B}"/>
                  </a:ext>
                </a:extLst>
              </p:cNvPr>
              <p:cNvSpPr txBox="1"/>
              <p:nvPr/>
            </p:nvSpPr>
            <p:spPr>
              <a:xfrm>
                <a:off x="836021" y="4070144"/>
                <a:ext cx="1031251" cy="496669"/>
              </a:xfrm>
              <a:prstGeom prst="rect">
                <a:avLst/>
              </a:prstGeom>
              <a:noFill/>
              <a:ln>
                <a:noFill/>
              </a:ln>
            </p:spPr>
            <p:txBody>
              <a:bodyPr wrap="squar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78D4"/>
                    </a:solidFill>
                    <a:effectLst/>
                    <a:uLnTx/>
                    <a:uFillTx/>
                    <a:latin typeface="Segoe UI Semibold"/>
                    <a:ea typeface="+mn-ea"/>
                    <a:cs typeface="+mn-cs"/>
                  </a:rPr>
                  <a:t>App Service</a:t>
                </a:r>
              </a:p>
            </p:txBody>
          </p:sp>
          <p:sp>
            <p:nvSpPr>
              <p:cNvPr id="96" name="Rectangle 95">
                <a:extLst>
                  <a:ext uri="{FF2B5EF4-FFF2-40B4-BE49-F238E27FC236}">
                    <a16:creationId xmlns:a16="http://schemas.microsoft.com/office/drawing/2014/main" id="{66BB46E1-C64A-4A59-897A-56C4BCB4993D}"/>
                  </a:ext>
                </a:extLst>
              </p:cNvPr>
              <p:cNvSpPr/>
              <p:nvPr/>
            </p:nvSpPr>
            <p:spPr bwMode="auto">
              <a:xfrm>
                <a:off x="2519253" y="3086563"/>
                <a:ext cx="291513" cy="41539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97" name="Straight Arrow Connector 96">
                <a:extLst>
                  <a:ext uri="{FF2B5EF4-FFF2-40B4-BE49-F238E27FC236}">
                    <a16:creationId xmlns:a16="http://schemas.microsoft.com/office/drawing/2014/main" id="{B7CC7D6E-B3F9-42CC-8D53-9C0F8DC12E95}"/>
                  </a:ext>
                </a:extLst>
              </p:cNvPr>
              <p:cNvCxnSpPr>
                <a:cxnSpLocks/>
                <a:endCxn id="96" idx="3"/>
              </p:cNvCxnSpPr>
              <p:nvPr/>
            </p:nvCxnSpPr>
            <p:spPr>
              <a:xfrm flipV="1">
                <a:off x="1572512" y="3294259"/>
                <a:ext cx="1238254" cy="1024"/>
              </a:xfrm>
              <a:prstGeom prst="straightConnector1">
                <a:avLst/>
              </a:prstGeom>
              <a:ln w="12700">
                <a:solidFill>
                  <a:srgbClr val="0078D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8" name="Connector: Elbow 24">
                <a:extLst>
                  <a:ext uri="{FF2B5EF4-FFF2-40B4-BE49-F238E27FC236}">
                    <a16:creationId xmlns:a16="http://schemas.microsoft.com/office/drawing/2014/main" id="{DC905ACD-7D0A-480C-A4B4-358F7F1BD1C9}"/>
                  </a:ext>
                </a:extLst>
              </p:cNvPr>
              <p:cNvCxnSpPr>
                <a:cxnSpLocks/>
              </p:cNvCxnSpPr>
              <p:nvPr/>
            </p:nvCxnSpPr>
            <p:spPr>
              <a:xfrm>
                <a:off x="1605350" y="2403434"/>
                <a:ext cx="1134527" cy="779491"/>
              </a:xfrm>
              <a:prstGeom prst="bentConnector3">
                <a:avLst>
                  <a:gd name="adj1" fmla="val 50000"/>
                </a:avLst>
              </a:prstGeom>
              <a:ln w="12700">
                <a:solidFill>
                  <a:srgbClr val="0078D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Connector: Elbow 25">
                <a:extLst>
                  <a:ext uri="{FF2B5EF4-FFF2-40B4-BE49-F238E27FC236}">
                    <a16:creationId xmlns:a16="http://schemas.microsoft.com/office/drawing/2014/main" id="{ECBBABE4-E989-4C2E-ABD1-D1381CEAE63B}"/>
                  </a:ext>
                </a:extLst>
              </p:cNvPr>
              <p:cNvCxnSpPr>
                <a:cxnSpLocks/>
                <a:stCxn id="94" idx="3"/>
              </p:cNvCxnSpPr>
              <p:nvPr/>
            </p:nvCxnSpPr>
            <p:spPr>
              <a:xfrm flipV="1">
                <a:off x="1867273" y="3426765"/>
                <a:ext cx="872604" cy="773810"/>
              </a:xfrm>
              <a:prstGeom prst="bentConnector3">
                <a:avLst>
                  <a:gd name="adj1" fmla="val 34864"/>
                </a:avLst>
              </a:prstGeom>
              <a:ln w="12700">
                <a:solidFill>
                  <a:srgbClr val="0078D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0" name="Arrow: Bent 135">
                <a:extLst>
                  <a:ext uri="{FF2B5EF4-FFF2-40B4-BE49-F238E27FC236}">
                    <a16:creationId xmlns:a16="http://schemas.microsoft.com/office/drawing/2014/main" id="{AA446389-746F-4085-B656-C672123C75E7}"/>
                  </a:ext>
                </a:extLst>
              </p:cNvPr>
              <p:cNvSpPr/>
              <p:nvPr/>
            </p:nvSpPr>
            <p:spPr>
              <a:xfrm flipV="1">
                <a:off x="3613355" y="4837470"/>
                <a:ext cx="383457" cy="802350"/>
              </a:xfrm>
              <a:prstGeom prst="bentArrow">
                <a:avLst>
                  <a:gd name="adj1" fmla="val 35030"/>
                  <a:gd name="adj2" fmla="val 36188"/>
                  <a:gd name="adj3" fmla="val 32716"/>
                  <a:gd name="adj4" fmla="val 43750"/>
                </a:avLst>
              </a:prstGeom>
              <a:solidFill>
                <a:srgbClr val="0078D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1" name="Graphic 100">
                <a:extLst>
                  <a:ext uri="{FF2B5EF4-FFF2-40B4-BE49-F238E27FC236}">
                    <a16:creationId xmlns:a16="http://schemas.microsoft.com/office/drawing/2014/main" id="{F59CE44A-2CE4-4F6F-8552-73FECC5229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53643" y="2523940"/>
                <a:ext cx="777240" cy="777240"/>
              </a:xfrm>
              <a:prstGeom prst="rect">
                <a:avLst/>
              </a:prstGeom>
            </p:spPr>
          </p:pic>
          <p:pic>
            <p:nvPicPr>
              <p:cNvPr id="102" name="Graphic 101">
                <a:extLst>
                  <a:ext uri="{FF2B5EF4-FFF2-40B4-BE49-F238E27FC236}">
                    <a16:creationId xmlns:a16="http://schemas.microsoft.com/office/drawing/2014/main" id="{42917CAD-5BA0-4E87-8CBD-635E26DA09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7167" y="3868908"/>
                <a:ext cx="509852" cy="509852"/>
              </a:xfrm>
              <a:prstGeom prst="rect">
                <a:avLst/>
              </a:prstGeom>
            </p:spPr>
          </p:pic>
          <p:pic>
            <p:nvPicPr>
              <p:cNvPr id="103" name="Graphic 102">
                <a:extLst>
                  <a:ext uri="{FF2B5EF4-FFF2-40B4-BE49-F238E27FC236}">
                    <a16:creationId xmlns:a16="http://schemas.microsoft.com/office/drawing/2014/main" id="{24A4F603-9FB7-4279-8F37-28BDFE5D2A9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1562" y="2957833"/>
                <a:ext cx="479160" cy="479160"/>
              </a:xfrm>
              <a:prstGeom prst="rect">
                <a:avLst/>
              </a:prstGeom>
            </p:spPr>
          </p:pic>
          <p:pic>
            <p:nvPicPr>
              <p:cNvPr id="104" name="Graphic 103">
                <a:extLst>
                  <a:ext uri="{FF2B5EF4-FFF2-40B4-BE49-F238E27FC236}">
                    <a16:creationId xmlns:a16="http://schemas.microsoft.com/office/drawing/2014/main" id="{C08C5BFF-CCAD-449B-BB9B-5A1E435CCE3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28200" y="2075135"/>
                <a:ext cx="464364" cy="464364"/>
              </a:xfrm>
              <a:prstGeom prst="rect">
                <a:avLst/>
              </a:prstGeom>
            </p:spPr>
          </p:pic>
        </p:grpSp>
        <p:sp>
          <p:nvSpPr>
            <p:cNvPr id="10" name="Rectangle 9">
              <a:extLst>
                <a:ext uri="{FF2B5EF4-FFF2-40B4-BE49-F238E27FC236}">
                  <a16:creationId xmlns:a16="http://schemas.microsoft.com/office/drawing/2014/main" id="{DA39B6F4-88C6-4DB9-96E9-642108AD8281}"/>
                </a:ext>
              </a:extLst>
            </p:cNvPr>
            <p:cNvSpPr/>
            <p:nvPr/>
          </p:nvSpPr>
          <p:spPr bwMode="auto">
            <a:xfrm>
              <a:off x="6988499" y="3331500"/>
              <a:ext cx="1237873" cy="1634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18288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Storage</a:t>
              </a:r>
            </a:p>
          </p:txBody>
        </p:sp>
        <p:sp>
          <p:nvSpPr>
            <p:cNvPr id="12" name="Rectangle 11">
              <a:extLst>
                <a:ext uri="{FF2B5EF4-FFF2-40B4-BE49-F238E27FC236}">
                  <a16:creationId xmlns:a16="http://schemas.microsoft.com/office/drawing/2014/main" id="{185F932E-AB78-4328-96EC-BE810029374E}"/>
                </a:ext>
              </a:extLst>
            </p:cNvPr>
            <p:cNvSpPr/>
            <p:nvPr/>
          </p:nvSpPr>
          <p:spPr bwMode="auto">
            <a:xfrm>
              <a:off x="5831809" y="2067211"/>
              <a:ext cx="2734475" cy="2328269"/>
            </a:xfrm>
            <a:prstGeom prst="rect">
              <a:avLst/>
            </a:prstGeom>
            <a:solidFill>
              <a:schemeClr val="bg1">
                <a:alpha val="82472"/>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6349BF68-7704-4E57-9D9E-80865668A088}"/>
                </a:ext>
              </a:extLst>
            </p:cNvPr>
            <p:cNvSpPr/>
            <p:nvPr/>
          </p:nvSpPr>
          <p:spPr>
            <a:xfrm>
              <a:off x="8698516" y="2031953"/>
              <a:ext cx="2789440" cy="2440826"/>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2347FF1F-5D9F-4108-B0B1-BF46189F608F}"/>
                </a:ext>
              </a:extLst>
            </p:cNvPr>
            <p:cNvSpPr/>
            <p:nvPr/>
          </p:nvSpPr>
          <p:spPr>
            <a:xfrm>
              <a:off x="7602001" y="4028802"/>
              <a:ext cx="2017708" cy="391278"/>
            </a:xfrm>
            <a:prstGeom prst="rect">
              <a:avLst/>
            </a:prstGeom>
            <a:solidFill>
              <a:srgbClr val="0078D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C600ECBE-B9FE-48D0-97C2-90E4570AAD35}"/>
                </a:ext>
              </a:extLst>
            </p:cNvPr>
            <p:cNvSpPr/>
            <p:nvPr/>
          </p:nvSpPr>
          <p:spPr bwMode="auto">
            <a:xfrm>
              <a:off x="7914312" y="4049095"/>
              <a:ext cx="1405506" cy="1294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0" rIns="18288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mn-ea"/>
                  <a:cs typeface="+mn-cs"/>
                </a:rPr>
                <a:t>Geo-redundant backup storage</a:t>
              </a:r>
            </a:p>
          </p:txBody>
        </p:sp>
        <p:grpSp>
          <p:nvGrpSpPr>
            <p:cNvPr id="16" name="Group 15">
              <a:extLst>
                <a:ext uri="{FF2B5EF4-FFF2-40B4-BE49-F238E27FC236}">
                  <a16:creationId xmlns:a16="http://schemas.microsoft.com/office/drawing/2014/main" id="{94950B8F-61F3-47F5-AFCA-78C9ED66EDEE}"/>
                </a:ext>
              </a:extLst>
            </p:cNvPr>
            <p:cNvGrpSpPr/>
            <p:nvPr/>
          </p:nvGrpSpPr>
          <p:grpSpPr>
            <a:xfrm>
              <a:off x="7926515" y="4210436"/>
              <a:ext cx="674056" cy="185771"/>
              <a:chOff x="5607612" y="5967807"/>
              <a:chExt cx="1359684" cy="374732"/>
            </a:xfrm>
          </p:grpSpPr>
          <p:grpSp>
            <p:nvGrpSpPr>
              <p:cNvPr id="73" name="Group 72">
                <a:extLst>
                  <a:ext uri="{FF2B5EF4-FFF2-40B4-BE49-F238E27FC236}">
                    <a16:creationId xmlns:a16="http://schemas.microsoft.com/office/drawing/2014/main" id="{061A86FB-E3DF-4EC3-AAA7-BA32FB59EF67}"/>
                  </a:ext>
                </a:extLst>
              </p:cNvPr>
              <p:cNvGrpSpPr/>
              <p:nvPr/>
            </p:nvGrpSpPr>
            <p:grpSpPr>
              <a:xfrm>
                <a:off x="5607612" y="5967807"/>
                <a:ext cx="416710" cy="374732"/>
                <a:chOff x="4482879" y="5943690"/>
                <a:chExt cx="416710" cy="374732"/>
              </a:xfrm>
              <a:solidFill>
                <a:schemeClr val="bg1"/>
              </a:solidFill>
            </p:grpSpPr>
            <p:sp>
              <p:nvSpPr>
                <p:cNvPr id="80" name="Graphic 173">
                  <a:extLst>
                    <a:ext uri="{FF2B5EF4-FFF2-40B4-BE49-F238E27FC236}">
                      <a16:creationId xmlns:a16="http://schemas.microsoft.com/office/drawing/2014/main" id="{EB9C2547-332B-40E2-8DA3-96D4EC99762C}"/>
                    </a:ext>
                  </a:extLst>
                </p:cNvPr>
                <p:cNvSpPr/>
                <p:nvPr/>
              </p:nvSpPr>
              <p:spPr>
                <a:xfrm>
                  <a:off x="4482879" y="594369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 name="Graphic 173">
                  <a:extLst>
                    <a:ext uri="{FF2B5EF4-FFF2-40B4-BE49-F238E27FC236}">
                      <a16:creationId xmlns:a16="http://schemas.microsoft.com/office/drawing/2014/main" id="{9AB60380-8438-48AE-8024-79E8E6BE83C3}"/>
                    </a:ext>
                  </a:extLst>
                </p:cNvPr>
                <p:cNvSpPr/>
                <p:nvPr/>
              </p:nvSpPr>
              <p:spPr>
                <a:xfrm>
                  <a:off x="4686708" y="603513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4" name="Group 73">
                <a:extLst>
                  <a:ext uri="{FF2B5EF4-FFF2-40B4-BE49-F238E27FC236}">
                    <a16:creationId xmlns:a16="http://schemas.microsoft.com/office/drawing/2014/main" id="{287F7AE2-1F7B-453E-9618-0BA21F83D83C}"/>
                  </a:ext>
                </a:extLst>
              </p:cNvPr>
              <p:cNvGrpSpPr/>
              <p:nvPr/>
            </p:nvGrpSpPr>
            <p:grpSpPr>
              <a:xfrm>
                <a:off x="6079099" y="5967807"/>
                <a:ext cx="416710" cy="374732"/>
                <a:chOff x="4482879" y="5943690"/>
                <a:chExt cx="416710" cy="374732"/>
              </a:xfrm>
              <a:solidFill>
                <a:schemeClr val="bg1"/>
              </a:solidFill>
            </p:grpSpPr>
            <p:sp>
              <p:nvSpPr>
                <p:cNvPr id="78" name="Graphic 173">
                  <a:extLst>
                    <a:ext uri="{FF2B5EF4-FFF2-40B4-BE49-F238E27FC236}">
                      <a16:creationId xmlns:a16="http://schemas.microsoft.com/office/drawing/2014/main" id="{10AB431D-1729-41C6-A354-1B3F88004D75}"/>
                    </a:ext>
                  </a:extLst>
                </p:cNvPr>
                <p:cNvSpPr/>
                <p:nvPr/>
              </p:nvSpPr>
              <p:spPr>
                <a:xfrm>
                  <a:off x="4482879" y="594369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9" name="Graphic 173">
                  <a:extLst>
                    <a:ext uri="{FF2B5EF4-FFF2-40B4-BE49-F238E27FC236}">
                      <a16:creationId xmlns:a16="http://schemas.microsoft.com/office/drawing/2014/main" id="{FB08946B-8395-4E0C-8DC2-62A730EE9BE4}"/>
                    </a:ext>
                  </a:extLst>
                </p:cNvPr>
                <p:cNvSpPr/>
                <p:nvPr/>
              </p:nvSpPr>
              <p:spPr>
                <a:xfrm>
                  <a:off x="4686708" y="603513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5" name="Group 74">
                <a:extLst>
                  <a:ext uri="{FF2B5EF4-FFF2-40B4-BE49-F238E27FC236}">
                    <a16:creationId xmlns:a16="http://schemas.microsoft.com/office/drawing/2014/main" id="{6FB9794C-854F-465D-A9FA-9C84DD6FB71A}"/>
                  </a:ext>
                </a:extLst>
              </p:cNvPr>
              <p:cNvGrpSpPr/>
              <p:nvPr/>
            </p:nvGrpSpPr>
            <p:grpSpPr>
              <a:xfrm>
                <a:off x="6550586" y="5967807"/>
                <a:ext cx="416710" cy="374732"/>
                <a:chOff x="4482879" y="5943690"/>
                <a:chExt cx="416710" cy="374732"/>
              </a:xfrm>
              <a:solidFill>
                <a:schemeClr val="bg1"/>
              </a:solidFill>
            </p:grpSpPr>
            <p:sp>
              <p:nvSpPr>
                <p:cNvPr id="76" name="Graphic 173">
                  <a:extLst>
                    <a:ext uri="{FF2B5EF4-FFF2-40B4-BE49-F238E27FC236}">
                      <a16:creationId xmlns:a16="http://schemas.microsoft.com/office/drawing/2014/main" id="{C6B20298-6A39-4DDF-BE3F-74CD9CE9EE74}"/>
                    </a:ext>
                  </a:extLst>
                </p:cNvPr>
                <p:cNvSpPr/>
                <p:nvPr/>
              </p:nvSpPr>
              <p:spPr>
                <a:xfrm>
                  <a:off x="4482879" y="594369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7" name="Graphic 173">
                  <a:extLst>
                    <a:ext uri="{FF2B5EF4-FFF2-40B4-BE49-F238E27FC236}">
                      <a16:creationId xmlns:a16="http://schemas.microsoft.com/office/drawing/2014/main" id="{BE9CDD12-968C-4FBF-9953-DDBDA9043E70}"/>
                    </a:ext>
                  </a:extLst>
                </p:cNvPr>
                <p:cNvSpPr/>
                <p:nvPr/>
              </p:nvSpPr>
              <p:spPr>
                <a:xfrm>
                  <a:off x="4686708" y="603513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7" name="Rectangle 16">
              <a:extLst>
                <a:ext uri="{FF2B5EF4-FFF2-40B4-BE49-F238E27FC236}">
                  <a16:creationId xmlns:a16="http://schemas.microsoft.com/office/drawing/2014/main" id="{355C3F7A-CB19-489E-943E-914D09D88CEB}"/>
                </a:ext>
              </a:extLst>
            </p:cNvPr>
            <p:cNvSpPr/>
            <p:nvPr/>
          </p:nvSpPr>
          <p:spPr>
            <a:xfrm>
              <a:off x="9088837" y="2258607"/>
              <a:ext cx="2299783" cy="1646555"/>
            </a:xfrm>
            <a:prstGeom prst="rect">
              <a:avLst/>
            </a:prstGeom>
            <a:noFill/>
            <a:ln w="12700">
              <a:solidFill>
                <a:srgbClr val="73737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8" name="Group 17">
              <a:extLst>
                <a:ext uri="{FF2B5EF4-FFF2-40B4-BE49-F238E27FC236}">
                  <a16:creationId xmlns:a16="http://schemas.microsoft.com/office/drawing/2014/main" id="{B7712CDF-E62A-4BC9-99D4-8AE475CE1ECF}"/>
                </a:ext>
              </a:extLst>
            </p:cNvPr>
            <p:cNvGrpSpPr/>
            <p:nvPr/>
          </p:nvGrpSpPr>
          <p:grpSpPr>
            <a:xfrm>
              <a:off x="9141487" y="2320714"/>
              <a:ext cx="1212197" cy="1518007"/>
              <a:chOff x="3714750" y="2124075"/>
              <a:chExt cx="2801604" cy="3062077"/>
            </a:xfrm>
          </p:grpSpPr>
          <p:sp>
            <p:nvSpPr>
              <p:cNvPr id="71" name="Graphic 137">
                <a:extLst>
                  <a:ext uri="{FF2B5EF4-FFF2-40B4-BE49-F238E27FC236}">
                    <a16:creationId xmlns:a16="http://schemas.microsoft.com/office/drawing/2014/main" id="{C5B41DC8-B1D3-468D-850B-D22C0317C012}"/>
                  </a:ext>
                </a:extLst>
              </p:cNvPr>
              <p:cNvSpPr/>
              <p:nvPr/>
            </p:nvSpPr>
            <p:spPr>
              <a:xfrm>
                <a:off x="3714750" y="2124075"/>
                <a:ext cx="2801604" cy="3062077"/>
              </a:xfrm>
              <a:custGeom>
                <a:avLst/>
                <a:gdLst>
                  <a:gd name="connsiteX0" fmla="*/ 0 w 4899660"/>
                  <a:gd name="connsiteY0" fmla="*/ 0 h 985837"/>
                  <a:gd name="connsiteX1" fmla="*/ 4899660 w 4899660"/>
                  <a:gd name="connsiteY1" fmla="*/ 0 h 985837"/>
                  <a:gd name="connsiteX2" fmla="*/ 4899660 w 4899660"/>
                  <a:gd name="connsiteY2" fmla="*/ 985838 h 985837"/>
                  <a:gd name="connsiteX3" fmla="*/ 0 w 4899660"/>
                  <a:gd name="connsiteY3" fmla="*/ 985838 h 985837"/>
                </a:gdLst>
                <a:ahLst/>
                <a:cxnLst>
                  <a:cxn ang="0">
                    <a:pos x="connsiteX0" y="connsiteY0"/>
                  </a:cxn>
                  <a:cxn ang="0">
                    <a:pos x="connsiteX1" y="connsiteY1"/>
                  </a:cxn>
                  <a:cxn ang="0">
                    <a:pos x="connsiteX2" y="connsiteY2"/>
                  </a:cxn>
                  <a:cxn ang="0">
                    <a:pos x="connsiteX3" y="connsiteY3"/>
                  </a:cxn>
                </a:cxnLst>
                <a:rect l="l" t="t" r="r" b="b"/>
                <a:pathLst>
                  <a:path w="4899660" h="985837">
                    <a:moveTo>
                      <a:pt x="0" y="0"/>
                    </a:moveTo>
                    <a:lnTo>
                      <a:pt x="4899660" y="0"/>
                    </a:lnTo>
                    <a:lnTo>
                      <a:pt x="4899660" y="985838"/>
                    </a:lnTo>
                    <a:lnTo>
                      <a:pt x="0" y="985838"/>
                    </a:lnTo>
                    <a:close/>
                  </a:path>
                </a:pathLst>
              </a:custGeom>
              <a:solidFill>
                <a:srgbClr val="F7F7F7"/>
              </a:solidFill>
              <a:ln w="28575">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72" name="Rectangle 71">
                <a:extLst>
                  <a:ext uri="{FF2B5EF4-FFF2-40B4-BE49-F238E27FC236}">
                    <a16:creationId xmlns:a16="http://schemas.microsoft.com/office/drawing/2014/main" id="{5D6C5984-57E4-43F3-BB06-4EC04AB11A4A}"/>
                  </a:ext>
                </a:extLst>
              </p:cNvPr>
              <p:cNvSpPr/>
              <p:nvPr/>
            </p:nvSpPr>
            <p:spPr bwMode="auto">
              <a:xfrm>
                <a:off x="3714750" y="2220141"/>
                <a:ext cx="2801604" cy="3808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0" rIns="18288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Semibold"/>
                    <a:ea typeface="+mn-ea"/>
                    <a:cs typeface="+mn-cs"/>
                  </a:rPr>
                  <a:t>Flexible Server (DR)</a:t>
                </a:r>
              </a:p>
            </p:txBody>
          </p:sp>
        </p:grpSp>
        <p:sp>
          <p:nvSpPr>
            <p:cNvPr id="19" name="Rectangle: Rounded Corners 18">
              <a:extLst>
                <a:ext uri="{FF2B5EF4-FFF2-40B4-BE49-F238E27FC236}">
                  <a16:creationId xmlns:a16="http://schemas.microsoft.com/office/drawing/2014/main" id="{2F31087D-71E7-4CCF-834E-4774487615CE}"/>
                </a:ext>
              </a:extLst>
            </p:cNvPr>
            <p:cNvSpPr/>
            <p:nvPr/>
          </p:nvSpPr>
          <p:spPr bwMode="auto">
            <a:xfrm>
              <a:off x="9218411" y="2621216"/>
              <a:ext cx="1063640" cy="594758"/>
            </a:xfrm>
            <a:prstGeom prst="roundRect">
              <a:avLst>
                <a:gd name="adj" fmla="val 0"/>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20" name="Arrow: Bent 19">
              <a:extLst>
                <a:ext uri="{FF2B5EF4-FFF2-40B4-BE49-F238E27FC236}">
                  <a16:creationId xmlns:a16="http://schemas.microsoft.com/office/drawing/2014/main" id="{B51C1FBB-A763-4AB8-B639-25B1A559F74D}"/>
                </a:ext>
              </a:extLst>
            </p:cNvPr>
            <p:cNvSpPr/>
            <p:nvPr/>
          </p:nvSpPr>
          <p:spPr>
            <a:xfrm rot="5400000" flipH="1">
              <a:off x="9488043" y="3925707"/>
              <a:ext cx="479477" cy="221402"/>
            </a:xfrm>
            <a:prstGeom prst="bentArrow">
              <a:avLst>
                <a:gd name="adj1" fmla="val 35030"/>
                <a:gd name="adj2" fmla="val 36188"/>
                <a:gd name="adj3" fmla="val 32716"/>
                <a:gd name="adj4" fmla="val 43750"/>
              </a:avLst>
            </a:prstGeom>
            <a:solidFill>
              <a:srgbClr val="0078D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1" name="Group 20">
              <a:extLst>
                <a:ext uri="{FF2B5EF4-FFF2-40B4-BE49-F238E27FC236}">
                  <a16:creationId xmlns:a16="http://schemas.microsoft.com/office/drawing/2014/main" id="{15B4FCCF-F744-46B4-9C74-C7B5E90D65A4}"/>
                </a:ext>
              </a:extLst>
            </p:cNvPr>
            <p:cNvGrpSpPr/>
            <p:nvPr/>
          </p:nvGrpSpPr>
          <p:grpSpPr>
            <a:xfrm>
              <a:off x="8621588" y="4210436"/>
              <a:ext cx="674056" cy="185771"/>
              <a:chOff x="5607612" y="5967807"/>
              <a:chExt cx="1359684" cy="374732"/>
            </a:xfrm>
          </p:grpSpPr>
          <p:grpSp>
            <p:nvGrpSpPr>
              <p:cNvPr id="62" name="Group 61">
                <a:extLst>
                  <a:ext uri="{FF2B5EF4-FFF2-40B4-BE49-F238E27FC236}">
                    <a16:creationId xmlns:a16="http://schemas.microsoft.com/office/drawing/2014/main" id="{2E2C1473-5DA5-4329-9F88-4D6A2703AEA8}"/>
                  </a:ext>
                </a:extLst>
              </p:cNvPr>
              <p:cNvGrpSpPr/>
              <p:nvPr/>
            </p:nvGrpSpPr>
            <p:grpSpPr>
              <a:xfrm>
                <a:off x="5607612" y="5967807"/>
                <a:ext cx="416710" cy="374732"/>
                <a:chOff x="4482879" y="5943690"/>
                <a:chExt cx="416710" cy="374732"/>
              </a:xfrm>
              <a:solidFill>
                <a:schemeClr val="bg1"/>
              </a:solidFill>
            </p:grpSpPr>
            <p:sp>
              <p:nvSpPr>
                <p:cNvPr id="69" name="Graphic 173">
                  <a:extLst>
                    <a:ext uri="{FF2B5EF4-FFF2-40B4-BE49-F238E27FC236}">
                      <a16:creationId xmlns:a16="http://schemas.microsoft.com/office/drawing/2014/main" id="{7A9E558A-32BA-48EF-A7AD-357B211CD646}"/>
                    </a:ext>
                  </a:extLst>
                </p:cNvPr>
                <p:cNvSpPr/>
                <p:nvPr/>
              </p:nvSpPr>
              <p:spPr>
                <a:xfrm>
                  <a:off x="4482879" y="594369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0" name="Graphic 173">
                  <a:extLst>
                    <a:ext uri="{FF2B5EF4-FFF2-40B4-BE49-F238E27FC236}">
                      <a16:creationId xmlns:a16="http://schemas.microsoft.com/office/drawing/2014/main" id="{17CCA4AB-3351-41E7-80B9-4A84919C5420}"/>
                    </a:ext>
                  </a:extLst>
                </p:cNvPr>
                <p:cNvSpPr/>
                <p:nvPr/>
              </p:nvSpPr>
              <p:spPr>
                <a:xfrm>
                  <a:off x="4686708" y="603513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3" name="Group 62">
                <a:extLst>
                  <a:ext uri="{FF2B5EF4-FFF2-40B4-BE49-F238E27FC236}">
                    <a16:creationId xmlns:a16="http://schemas.microsoft.com/office/drawing/2014/main" id="{2D78650D-A1AE-480D-AE76-BB46C606ED44}"/>
                  </a:ext>
                </a:extLst>
              </p:cNvPr>
              <p:cNvGrpSpPr/>
              <p:nvPr/>
            </p:nvGrpSpPr>
            <p:grpSpPr>
              <a:xfrm>
                <a:off x="6079099" y="5967807"/>
                <a:ext cx="416710" cy="374732"/>
                <a:chOff x="4482879" y="5943690"/>
                <a:chExt cx="416710" cy="374732"/>
              </a:xfrm>
              <a:solidFill>
                <a:schemeClr val="bg1"/>
              </a:solidFill>
            </p:grpSpPr>
            <p:sp>
              <p:nvSpPr>
                <p:cNvPr id="67" name="Graphic 173">
                  <a:extLst>
                    <a:ext uri="{FF2B5EF4-FFF2-40B4-BE49-F238E27FC236}">
                      <a16:creationId xmlns:a16="http://schemas.microsoft.com/office/drawing/2014/main" id="{8117215D-D616-4046-B144-73EB031D3B34}"/>
                    </a:ext>
                  </a:extLst>
                </p:cNvPr>
                <p:cNvSpPr/>
                <p:nvPr/>
              </p:nvSpPr>
              <p:spPr>
                <a:xfrm>
                  <a:off x="4482879" y="594369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8" name="Graphic 173">
                  <a:extLst>
                    <a:ext uri="{FF2B5EF4-FFF2-40B4-BE49-F238E27FC236}">
                      <a16:creationId xmlns:a16="http://schemas.microsoft.com/office/drawing/2014/main" id="{F79ED17C-63E2-44CB-873D-35D9C8A35A7F}"/>
                    </a:ext>
                  </a:extLst>
                </p:cNvPr>
                <p:cNvSpPr/>
                <p:nvPr/>
              </p:nvSpPr>
              <p:spPr>
                <a:xfrm>
                  <a:off x="4686708" y="603513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4" name="Group 63">
                <a:extLst>
                  <a:ext uri="{FF2B5EF4-FFF2-40B4-BE49-F238E27FC236}">
                    <a16:creationId xmlns:a16="http://schemas.microsoft.com/office/drawing/2014/main" id="{8E2CDFC2-1E87-450A-B5BF-7DC01BF59F8B}"/>
                  </a:ext>
                </a:extLst>
              </p:cNvPr>
              <p:cNvGrpSpPr/>
              <p:nvPr/>
            </p:nvGrpSpPr>
            <p:grpSpPr>
              <a:xfrm>
                <a:off x="6550586" y="5967807"/>
                <a:ext cx="416710" cy="374732"/>
                <a:chOff x="4482879" y="5943690"/>
                <a:chExt cx="416710" cy="374732"/>
              </a:xfrm>
              <a:solidFill>
                <a:schemeClr val="bg1"/>
              </a:solidFill>
            </p:grpSpPr>
            <p:sp>
              <p:nvSpPr>
                <p:cNvPr id="65" name="Graphic 173">
                  <a:extLst>
                    <a:ext uri="{FF2B5EF4-FFF2-40B4-BE49-F238E27FC236}">
                      <a16:creationId xmlns:a16="http://schemas.microsoft.com/office/drawing/2014/main" id="{94CBFF10-BCAD-425E-9190-E17D5AA954D4}"/>
                    </a:ext>
                  </a:extLst>
                </p:cNvPr>
                <p:cNvSpPr/>
                <p:nvPr/>
              </p:nvSpPr>
              <p:spPr>
                <a:xfrm>
                  <a:off x="4482879" y="594369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6" name="Graphic 173">
                  <a:extLst>
                    <a:ext uri="{FF2B5EF4-FFF2-40B4-BE49-F238E27FC236}">
                      <a16:creationId xmlns:a16="http://schemas.microsoft.com/office/drawing/2014/main" id="{8CB5225E-CD86-41AA-A927-92F269150FD1}"/>
                    </a:ext>
                  </a:extLst>
                </p:cNvPr>
                <p:cNvSpPr/>
                <p:nvPr/>
              </p:nvSpPr>
              <p:spPr>
                <a:xfrm>
                  <a:off x="4686708" y="603513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2" name="Rectangle 21">
              <a:extLst>
                <a:ext uri="{FF2B5EF4-FFF2-40B4-BE49-F238E27FC236}">
                  <a16:creationId xmlns:a16="http://schemas.microsoft.com/office/drawing/2014/main" id="{38C997C2-7B72-47E4-9F42-1BB03F2D1002}"/>
                </a:ext>
              </a:extLst>
            </p:cNvPr>
            <p:cNvSpPr/>
            <p:nvPr/>
          </p:nvSpPr>
          <p:spPr bwMode="auto">
            <a:xfrm>
              <a:off x="10254162" y="2986142"/>
              <a:ext cx="144516" cy="2059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CD33BF69-0267-4022-80FB-E6EE0EB23C32}"/>
                </a:ext>
              </a:extLst>
            </p:cNvPr>
            <p:cNvSpPr/>
            <p:nvPr/>
          </p:nvSpPr>
          <p:spPr>
            <a:xfrm>
              <a:off x="10599812" y="2311917"/>
              <a:ext cx="731703" cy="1539290"/>
            </a:xfrm>
            <a:prstGeom prst="rect">
              <a:avLst/>
            </a:prstGeom>
            <a:solidFill>
              <a:srgbClr val="F7F7F7"/>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24" name="Rectangle: Rounded Corners 23">
              <a:extLst>
                <a:ext uri="{FF2B5EF4-FFF2-40B4-BE49-F238E27FC236}">
                  <a16:creationId xmlns:a16="http://schemas.microsoft.com/office/drawing/2014/main" id="{4B940E80-3869-49C9-9473-CF70127A82D0}"/>
                </a:ext>
              </a:extLst>
            </p:cNvPr>
            <p:cNvSpPr/>
            <p:nvPr/>
          </p:nvSpPr>
          <p:spPr bwMode="auto">
            <a:xfrm>
              <a:off x="10710045" y="2422319"/>
              <a:ext cx="511237" cy="408092"/>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4D26EE79-5339-4631-B3E2-29203150C911}"/>
                </a:ext>
              </a:extLst>
            </p:cNvPr>
            <p:cNvSpPr txBox="1"/>
            <p:nvPr/>
          </p:nvSpPr>
          <p:spPr>
            <a:xfrm>
              <a:off x="10710044" y="2684815"/>
              <a:ext cx="511237" cy="123111"/>
            </a:xfrm>
            <a:prstGeom prst="rect">
              <a:avLst/>
            </a:prstGeom>
            <a:noFill/>
          </p:spPr>
          <p:txBody>
            <a:bodyPr wrap="squar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Semibold"/>
                  <a:ea typeface="+mn-ea"/>
                  <a:cs typeface="+mn-cs"/>
                </a:rPr>
                <a:t>Azure VM</a:t>
              </a:r>
            </a:p>
          </p:txBody>
        </p:sp>
        <p:grpSp>
          <p:nvGrpSpPr>
            <p:cNvPr id="26" name="Group 25">
              <a:extLst>
                <a:ext uri="{FF2B5EF4-FFF2-40B4-BE49-F238E27FC236}">
                  <a16:creationId xmlns:a16="http://schemas.microsoft.com/office/drawing/2014/main" id="{6D40722B-5E17-49E7-ADC7-F9918892BD17}"/>
                </a:ext>
              </a:extLst>
            </p:cNvPr>
            <p:cNvGrpSpPr/>
            <p:nvPr/>
          </p:nvGrpSpPr>
          <p:grpSpPr>
            <a:xfrm>
              <a:off x="10710044" y="2877516"/>
              <a:ext cx="511238" cy="408092"/>
              <a:chOff x="3230180" y="1853120"/>
              <a:chExt cx="688127" cy="549291"/>
            </a:xfrm>
          </p:grpSpPr>
          <p:sp>
            <p:nvSpPr>
              <p:cNvPr id="59" name="Rectangle: Rounded Corners 58">
                <a:extLst>
                  <a:ext uri="{FF2B5EF4-FFF2-40B4-BE49-F238E27FC236}">
                    <a16:creationId xmlns:a16="http://schemas.microsoft.com/office/drawing/2014/main" id="{01A52A09-1F66-4D6A-AF82-E7162E601927}"/>
                  </a:ext>
                </a:extLst>
              </p:cNvPr>
              <p:cNvSpPr/>
              <p:nvPr/>
            </p:nvSpPr>
            <p:spPr bwMode="auto">
              <a:xfrm>
                <a:off x="3230182" y="1853120"/>
                <a:ext cx="688125" cy="549291"/>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0" name="Freeform: Shape 59">
                <a:extLst>
                  <a:ext uri="{FF2B5EF4-FFF2-40B4-BE49-F238E27FC236}">
                    <a16:creationId xmlns:a16="http://schemas.microsoft.com/office/drawing/2014/main" id="{C7B71D1F-E7AF-43A5-B3E2-453884C00D8A}"/>
                  </a:ext>
                </a:extLst>
              </p:cNvPr>
              <p:cNvSpPr/>
              <p:nvPr/>
            </p:nvSpPr>
            <p:spPr>
              <a:xfrm>
                <a:off x="3448424" y="1955950"/>
                <a:ext cx="252919" cy="157114"/>
              </a:xfrm>
              <a:custGeom>
                <a:avLst/>
                <a:gdLst>
                  <a:gd name="connsiteX0" fmla="*/ 5431 w 289672"/>
                  <a:gd name="connsiteY0" fmla="*/ 0 h 179945"/>
                  <a:gd name="connsiteX1" fmla="*/ 282431 w 289672"/>
                  <a:gd name="connsiteY1" fmla="*/ 0 h 179945"/>
                  <a:gd name="connsiteX2" fmla="*/ 289673 w 289672"/>
                  <a:gd name="connsiteY2" fmla="*/ 5431 h 179945"/>
                  <a:gd name="connsiteX3" fmla="*/ 289673 w 289672"/>
                  <a:gd name="connsiteY3" fmla="*/ 173803 h 179945"/>
                  <a:gd name="connsiteX4" fmla="*/ 284242 w 289672"/>
                  <a:gd name="connsiteY4" fmla="*/ 179235 h 179945"/>
                  <a:gd name="connsiteX5" fmla="*/ 5431 w 289672"/>
                  <a:gd name="connsiteY5" fmla="*/ 179235 h 179945"/>
                  <a:gd name="connsiteX6" fmla="*/ 0 w 289672"/>
                  <a:gd name="connsiteY6" fmla="*/ 175614 h 179945"/>
                  <a:gd name="connsiteX7" fmla="*/ 0 w 289672"/>
                  <a:gd name="connsiteY7" fmla="*/ 5431 h 179945"/>
                  <a:gd name="connsiteX8" fmla="*/ 5431 w 289672"/>
                  <a:gd name="connsiteY8" fmla="*/ 0 h 179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672" h="179945">
                    <a:moveTo>
                      <a:pt x="5431" y="0"/>
                    </a:moveTo>
                    <a:lnTo>
                      <a:pt x="282431" y="0"/>
                    </a:lnTo>
                    <a:cubicBezTo>
                      <a:pt x="287862" y="0"/>
                      <a:pt x="289673" y="1810"/>
                      <a:pt x="289673" y="5431"/>
                    </a:cubicBezTo>
                    <a:lnTo>
                      <a:pt x="289673" y="173803"/>
                    </a:lnTo>
                    <a:cubicBezTo>
                      <a:pt x="289673" y="177424"/>
                      <a:pt x="287862" y="179235"/>
                      <a:pt x="284242" y="179235"/>
                    </a:cubicBezTo>
                    <a:lnTo>
                      <a:pt x="5431" y="179235"/>
                    </a:lnTo>
                    <a:cubicBezTo>
                      <a:pt x="1810" y="181045"/>
                      <a:pt x="0" y="179235"/>
                      <a:pt x="0" y="175614"/>
                    </a:cubicBezTo>
                    <a:lnTo>
                      <a:pt x="0" y="5431"/>
                    </a:lnTo>
                    <a:cubicBezTo>
                      <a:pt x="0" y="1810"/>
                      <a:pt x="1810" y="0"/>
                      <a:pt x="5431" y="0"/>
                    </a:cubicBezTo>
                    <a:close/>
                  </a:path>
                </a:pathLst>
              </a:custGeom>
              <a:solidFill>
                <a:schemeClr val="accent1"/>
              </a:solidFill>
              <a:ln w="17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1" name="TextBox 60">
                <a:extLst>
                  <a:ext uri="{FF2B5EF4-FFF2-40B4-BE49-F238E27FC236}">
                    <a16:creationId xmlns:a16="http://schemas.microsoft.com/office/drawing/2014/main" id="{832602BD-8F9E-4886-9725-AAF6DE6B6516}"/>
                  </a:ext>
                </a:extLst>
              </p:cNvPr>
              <p:cNvSpPr txBox="1"/>
              <p:nvPr/>
            </p:nvSpPr>
            <p:spPr>
              <a:xfrm>
                <a:off x="3230180" y="2206439"/>
                <a:ext cx="688126" cy="165707"/>
              </a:xfrm>
              <a:prstGeom prst="rect">
                <a:avLst/>
              </a:prstGeom>
              <a:noFill/>
            </p:spPr>
            <p:txBody>
              <a:bodyPr wrap="squar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Semibold"/>
                    <a:ea typeface="+mn-ea"/>
                    <a:cs typeface="+mn-cs"/>
                  </a:rPr>
                  <a:t>AKS</a:t>
                </a:r>
              </a:p>
            </p:txBody>
          </p:sp>
        </p:grpSp>
        <p:sp>
          <p:nvSpPr>
            <p:cNvPr id="27" name="Rectangle: Rounded Corners 26">
              <a:extLst>
                <a:ext uri="{FF2B5EF4-FFF2-40B4-BE49-F238E27FC236}">
                  <a16:creationId xmlns:a16="http://schemas.microsoft.com/office/drawing/2014/main" id="{525B5D53-7A09-4387-A7E5-165715B9B1BF}"/>
                </a:ext>
              </a:extLst>
            </p:cNvPr>
            <p:cNvSpPr/>
            <p:nvPr/>
          </p:nvSpPr>
          <p:spPr bwMode="auto">
            <a:xfrm>
              <a:off x="10710044" y="3332714"/>
              <a:ext cx="511237" cy="408092"/>
            </a:xfrm>
            <a:prstGeom prst="roundRect">
              <a:avLst>
                <a:gd name="adj" fmla="val 0"/>
              </a:avLst>
            </a:prstGeom>
            <a:solidFill>
              <a:schemeClr val="bg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D53A5812-8DCC-45D6-9C54-D16C96BE5B77}"/>
                </a:ext>
              </a:extLst>
            </p:cNvPr>
            <p:cNvSpPr txBox="1"/>
            <p:nvPr/>
          </p:nvSpPr>
          <p:spPr>
            <a:xfrm>
              <a:off x="10710044" y="3441321"/>
              <a:ext cx="511237" cy="276999"/>
            </a:xfrm>
            <a:prstGeom prst="rect">
              <a:avLst/>
            </a:prstGeom>
            <a:noFill/>
            <a:ln>
              <a:noFill/>
            </a:ln>
          </p:spPr>
          <p:txBody>
            <a:bodyPr wrap="squar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78D4"/>
                  </a:solidFill>
                  <a:effectLst/>
                  <a:uLnTx/>
                  <a:uFillTx/>
                  <a:latin typeface="Segoe UI Semibold"/>
                  <a:ea typeface="+mn-ea"/>
                  <a:cs typeface="+mn-cs"/>
                </a:rPr>
                <a:t>App </a:t>
              </a:r>
              <a:r>
                <a:rPr kumimoji="0" lang="en-US" sz="800" b="0" i="0" u="none" strike="noStrike" kern="1200" cap="none" spc="0" normalizeH="0" baseline="0" noProof="0" dirty="0">
                  <a:ln>
                    <a:noFill/>
                  </a:ln>
                  <a:solidFill>
                    <a:srgbClr val="0078D4"/>
                  </a:solidFill>
                  <a:effectLst/>
                  <a:uLnTx/>
                  <a:uFillTx/>
                  <a:latin typeface="Segoe UI Semibold"/>
                  <a:ea typeface="+mn-ea"/>
                  <a:cs typeface="+mn-cs"/>
                </a:rPr>
                <a:t>Service</a:t>
              </a:r>
            </a:p>
          </p:txBody>
        </p:sp>
        <p:cxnSp>
          <p:nvCxnSpPr>
            <p:cNvPr id="29" name="Straight Arrow Connector 28">
              <a:extLst>
                <a:ext uri="{FF2B5EF4-FFF2-40B4-BE49-F238E27FC236}">
                  <a16:creationId xmlns:a16="http://schemas.microsoft.com/office/drawing/2014/main" id="{5D9B525D-AFE5-40F5-AA8D-49A07EA5AE15}"/>
                </a:ext>
              </a:extLst>
            </p:cNvPr>
            <p:cNvCxnSpPr>
              <a:cxnSpLocks/>
            </p:cNvCxnSpPr>
            <p:nvPr/>
          </p:nvCxnSpPr>
          <p:spPr>
            <a:xfrm flipH="1">
              <a:off x="10241091" y="3087966"/>
              <a:ext cx="488014" cy="2005"/>
            </a:xfrm>
            <a:prstGeom prst="straightConnector1">
              <a:avLst/>
            </a:prstGeom>
            <a:ln w="12700">
              <a:solidFill>
                <a:srgbClr val="0078D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5D3DBC15-E27B-4F91-AE26-6D7D2D725751}"/>
                </a:ext>
              </a:extLst>
            </p:cNvPr>
            <p:cNvCxnSpPr>
              <a:cxnSpLocks/>
            </p:cNvCxnSpPr>
            <p:nvPr/>
          </p:nvCxnSpPr>
          <p:spPr>
            <a:xfrm rot="10800000" flipV="1">
              <a:off x="10256023" y="2645837"/>
              <a:ext cx="456593" cy="389783"/>
            </a:xfrm>
            <a:prstGeom prst="bentConnector3">
              <a:avLst>
                <a:gd name="adj1" fmla="val 50000"/>
              </a:avLst>
            </a:prstGeom>
            <a:ln w="12700">
              <a:solidFill>
                <a:srgbClr val="0078D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C74D1937-2D96-4046-9651-4664126CBB1C}"/>
                </a:ext>
              </a:extLst>
            </p:cNvPr>
            <p:cNvCxnSpPr>
              <a:cxnSpLocks/>
              <a:stCxn id="27" idx="1"/>
            </p:cNvCxnSpPr>
            <p:nvPr/>
          </p:nvCxnSpPr>
          <p:spPr>
            <a:xfrm rot="10800000">
              <a:off x="10261469" y="3145552"/>
              <a:ext cx="448576" cy="391208"/>
            </a:xfrm>
            <a:prstGeom prst="bentConnector3">
              <a:avLst>
                <a:gd name="adj1" fmla="val 50000"/>
              </a:avLst>
            </a:prstGeom>
            <a:ln w="12700">
              <a:solidFill>
                <a:srgbClr val="0078D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75F6929D-98B3-4D0D-9216-B1EFF964350C}"/>
                </a:ext>
              </a:extLst>
            </p:cNvPr>
            <p:cNvSpPr/>
            <p:nvPr/>
          </p:nvSpPr>
          <p:spPr bwMode="auto">
            <a:xfrm>
              <a:off x="9286899" y="2784521"/>
              <a:ext cx="1001334" cy="284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800" b="0" i="0" u="none" strike="noStrike" kern="1200" cap="none" spc="0" normalizeH="0" baseline="0" noProof="0" dirty="0">
                  <a:ln>
                    <a:noFill/>
                  </a:ln>
                  <a:solidFill>
                    <a:srgbClr val="000000"/>
                  </a:solidFill>
                  <a:effectLst/>
                  <a:uLnTx/>
                  <a:uFillTx/>
                  <a:latin typeface="Segoe UI Semibold"/>
                  <a:ea typeface="+mn-ea"/>
                  <a:cs typeface="+mn-cs"/>
                </a:rPr>
              </a:br>
              <a:r>
                <a:rPr kumimoji="0" lang="en-US" sz="800" b="0" i="0" u="none" strike="noStrike" kern="1200" cap="none" spc="0" normalizeH="0" baseline="0" noProof="0" dirty="0">
                  <a:ln>
                    <a:noFill/>
                  </a:ln>
                  <a:solidFill>
                    <a:srgbClr val="0078D4"/>
                  </a:solidFill>
                  <a:effectLst/>
                  <a:uLnTx/>
                  <a:uFillTx/>
                  <a:latin typeface="Segoe UI Semibold"/>
                  <a:ea typeface="+mn-ea"/>
                  <a:cs typeface="+mn-cs"/>
                </a:rPr>
                <a:t>PostgreSQL</a:t>
              </a:r>
            </a:p>
          </p:txBody>
        </p:sp>
        <p:pic>
          <p:nvPicPr>
            <p:cNvPr id="33" name="Graphic 32">
              <a:extLst>
                <a:ext uri="{FF2B5EF4-FFF2-40B4-BE49-F238E27FC236}">
                  <a16:creationId xmlns:a16="http://schemas.microsoft.com/office/drawing/2014/main" id="{AC0ABC98-058C-4BE0-A751-A1E854378C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9413" y="2776016"/>
              <a:ext cx="385312" cy="385312"/>
            </a:xfrm>
            <a:prstGeom prst="rect">
              <a:avLst/>
            </a:prstGeom>
          </p:spPr>
        </p:pic>
        <p:sp>
          <p:nvSpPr>
            <p:cNvPr id="34" name="Rectangle 33">
              <a:extLst>
                <a:ext uri="{FF2B5EF4-FFF2-40B4-BE49-F238E27FC236}">
                  <a16:creationId xmlns:a16="http://schemas.microsoft.com/office/drawing/2014/main" id="{25CC68F0-5D2C-4803-B509-AE9A9FECC78C}"/>
                </a:ext>
              </a:extLst>
            </p:cNvPr>
            <p:cNvSpPr/>
            <p:nvPr/>
          </p:nvSpPr>
          <p:spPr bwMode="auto">
            <a:xfrm>
              <a:off x="9938485" y="4012520"/>
              <a:ext cx="1282796" cy="126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0" rIns="18288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On-Demand</a:t>
              </a:r>
              <a:br>
                <a:rPr kumimoji="0" lang="en-US" sz="1000" b="0" i="0" u="none" strike="noStrike" kern="1200" cap="none" spc="0" normalizeH="0" baseline="0" noProof="0" dirty="0">
                  <a:ln>
                    <a:noFill/>
                  </a:ln>
                  <a:solidFill>
                    <a:srgbClr val="000000"/>
                  </a:solidFill>
                  <a:effectLst/>
                  <a:uLnTx/>
                  <a:uFillTx/>
                  <a:latin typeface="Segoe UI"/>
                  <a:ea typeface="+mn-ea"/>
                  <a:cs typeface="+mn-cs"/>
                </a:rPr>
              </a:br>
              <a:r>
                <a:rPr kumimoji="0" lang="en-US" sz="1000" b="0" i="0" u="none" strike="noStrike" kern="1200" cap="none" spc="0" normalizeH="0" baseline="0" noProof="0" dirty="0">
                  <a:ln>
                    <a:noFill/>
                  </a:ln>
                  <a:solidFill>
                    <a:srgbClr val="000000"/>
                  </a:solidFill>
                  <a:effectLst/>
                  <a:uLnTx/>
                  <a:uFillTx/>
                  <a:latin typeface="Segoe UI"/>
                  <a:ea typeface="+mn-ea"/>
                  <a:cs typeface="+mn-cs"/>
                </a:rPr>
                <a:t>Restore</a:t>
              </a:r>
            </a:p>
          </p:txBody>
        </p:sp>
        <p:sp>
          <p:nvSpPr>
            <p:cNvPr id="35" name="Graphic 137">
              <a:extLst>
                <a:ext uri="{FF2B5EF4-FFF2-40B4-BE49-F238E27FC236}">
                  <a16:creationId xmlns:a16="http://schemas.microsoft.com/office/drawing/2014/main" id="{6B6B4DCB-4847-4218-8A70-2865567F8BE4}"/>
                </a:ext>
              </a:extLst>
            </p:cNvPr>
            <p:cNvSpPr/>
            <p:nvPr/>
          </p:nvSpPr>
          <p:spPr>
            <a:xfrm>
              <a:off x="9218960" y="3310994"/>
              <a:ext cx="1062397" cy="411980"/>
            </a:xfrm>
            <a:custGeom>
              <a:avLst/>
              <a:gdLst>
                <a:gd name="connsiteX0" fmla="*/ 0 w 4899660"/>
                <a:gd name="connsiteY0" fmla="*/ 0 h 985837"/>
                <a:gd name="connsiteX1" fmla="*/ 4899660 w 4899660"/>
                <a:gd name="connsiteY1" fmla="*/ 0 h 985837"/>
                <a:gd name="connsiteX2" fmla="*/ 4899660 w 4899660"/>
                <a:gd name="connsiteY2" fmla="*/ 985838 h 985837"/>
                <a:gd name="connsiteX3" fmla="*/ 0 w 4899660"/>
                <a:gd name="connsiteY3" fmla="*/ 985838 h 985837"/>
              </a:gdLst>
              <a:ahLst/>
              <a:cxnLst>
                <a:cxn ang="0">
                  <a:pos x="connsiteX0" y="connsiteY0"/>
                </a:cxn>
                <a:cxn ang="0">
                  <a:pos x="connsiteX1" y="connsiteY1"/>
                </a:cxn>
                <a:cxn ang="0">
                  <a:pos x="connsiteX2" y="connsiteY2"/>
                </a:cxn>
                <a:cxn ang="0">
                  <a:pos x="connsiteX3" y="connsiteY3"/>
                </a:cxn>
              </a:cxnLst>
              <a:rect l="l" t="t" r="r" b="b"/>
              <a:pathLst>
                <a:path w="4899660" h="985837">
                  <a:moveTo>
                    <a:pt x="0" y="0"/>
                  </a:moveTo>
                  <a:lnTo>
                    <a:pt x="4899660" y="0"/>
                  </a:lnTo>
                  <a:lnTo>
                    <a:pt x="4899660" y="985838"/>
                  </a:lnTo>
                  <a:lnTo>
                    <a:pt x="0" y="985838"/>
                  </a:lnTo>
                  <a:close/>
                </a:path>
              </a:pathLst>
            </a:custGeom>
            <a:solidFill>
              <a:schemeClr val="bg1"/>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36" name="Rectangle 35">
              <a:extLst>
                <a:ext uri="{FF2B5EF4-FFF2-40B4-BE49-F238E27FC236}">
                  <a16:creationId xmlns:a16="http://schemas.microsoft.com/office/drawing/2014/main" id="{9668644E-4825-4209-9837-D0BF7584A728}"/>
                </a:ext>
              </a:extLst>
            </p:cNvPr>
            <p:cNvSpPr/>
            <p:nvPr/>
          </p:nvSpPr>
          <p:spPr bwMode="auto">
            <a:xfrm>
              <a:off x="9219077" y="3309564"/>
              <a:ext cx="1237873" cy="1634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18288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Storage</a:t>
              </a:r>
            </a:p>
          </p:txBody>
        </p:sp>
        <p:sp>
          <p:nvSpPr>
            <p:cNvPr id="37" name="Rectangle 36">
              <a:extLst>
                <a:ext uri="{FF2B5EF4-FFF2-40B4-BE49-F238E27FC236}">
                  <a16:creationId xmlns:a16="http://schemas.microsoft.com/office/drawing/2014/main" id="{81AFD1A7-E08C-4ACF-9677-6BAD1E757331}"/>
                </a:ext>
              </a:extLst>
            </p:cNvPr>
            <p:cNvSpPr/>
            <p:nvPr/>
          </p:nvSpPr>
          <p:spPr bwMode="auto">
            <a:xfrm>
              <a:off x="10019374" y="3454380"/>
              <a:ext cx="477172" cy="1072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78D4"/>
                  </a:solidFill>
                  <a:effectLst/>
                  <a:uLnTx/>
                  <a:uFillTx/>
                  <a:latin typeface="Segoe UI Semibold"/>
                  <a:ea typeface="+mn-ea"/>
                  <a:cs typeface="+mn-cs"/>
                </a:rPr>
                <a:t>Data,</a:t>
              </a:r>
              <a:br>
                <a:rPr kumimoji="0" lang="en-US" sz="800" b="0" i="0" u="none" strike="noStrike" kern="1200" cap="none" spc="0" normalizeH="0" baseline="0" noProof="0" dirty="0">
                  <a:ln>
                    <a:noFill/>
                  </a:ln>
                  <a:solidFill>
                    <a:srgbClr val="0078D4"/>
                  </a:solidFill>
                  <a:effectLst/>
                  <a:uLnTx/>
                  <a:uFillTx/>
                  <a:latin typeface="Segoe UI Semibold"/>
                  <a:ea typeface="+mn-ea"/>
                  <a:cs typeface="+mn-cs"/>
                </a:rPr>
              </a:br>
              <a:r>
                <a:rPr kumimoji="0" lang="en-US" sz="800" b="0" i="0" u="none" strike="noStrike" kern="1200" cap="none" spc="0" normalizeH="0" baseline="0" noProof="0" dirty="0">
                  <a:ln>
                    <a:noFill/>
                  </a:ln>
                  <a:solidFill>
                    <a:srgbClr val="0078D4"/>
                  </a:solidFill>
                  <a:effectLst/>
                  <a:uLnTx/>
                  <a:uFillTx/>
                  <a:latin typeface="Segoe UI Semibold"/>
                  <a:ea typeface="+mn-ea"/>
                  <a:cs typeface="+mn-cs"/>
                </a:rPr>
                <a:t> Logs</a:t>
              </a:r>
            </a:p>
          </p:txBody>
        </p:sp>
        <p:grpSp>
          <p:nvGrpSpPr>
            <p:cNvPr id="38" name="Group 37">
              <a:extLst>
                <a:ext uri="{FF2B5EF4-FFF2-40B4-BE49-F238E27FC236}">
                  <a16:creationId xmlns:a16="http://schemas.microsoft.com/office/drawing/2014/main" id="{93B612F1-6932-4BC5-9DEB-1BC158B8781B}"/>
                </a:ext>
              </a:extLst>
            </p:cNvPr>
            <p:cNvGrpSpPr/>
            <p:nvPr/>
          </p:nvGrpSpPr>
          <p:grpSpPr>
            <a:xfrm>
              <a:off x="9720277" y="3466925"/>
              <a:ext cx="218207" cy="192163"/>
              <a:chOff x="4775329" y="4523957"/>
              <a:chExt cx="463266" cy="407973"/>
            </a:xfrm>
            <a:solidFill>
              <a:schemeClr val="accent1"/>
            </a:solidFill>
          </p:grpSpPr>
          <p:grpSp>
            <p:nvGrpSpPr>
              <p:cNvPr id="51" name="Graphic 3">
                <a:extLst>
                  <a:ext uri="{FF2B5EF4-FFF2-40B4-BE49-F238E27FC236}">
                    <a16:creationId xmlns:a16="http://schemas.microsoft.com/office/drawing/2014/main" id="{5462E886-061A-423B-9D1F-D7C3F7E74F62}"/>
                  </a:ext>
                </a:extLst>
              </p:cNvPr>
              <p:cNvGrpSpPr/>
              <p:nvPr/>
            </p:nvGrpSpPr>
            <p:grpSpPr>
              <a:xfrm>
                <a:off x="4775329" y="4523957"/>
                <a:ext cx="244527" cy="350609"/>
                <a:chOff x="6796635" y="1977497"/>
                <a:chExt cx="546516" cy="783607"/>
              </a:xfrm>
              <a:grpFill/>
            </p:grpSpPr>
            <p:sp>
              <p:nvSpPr>
                <p:cNvPr id="56" name="Freeform: Shape 55">
                  <a:extLst>
                    <a:ext uri="{FF2B5EF4-FFF2-40B4-BE49-F238E27FC236}">
                      <a16:creationId xmlns:a16="http://schemas.microsoft.com/office/drawing/2014/main" id="{593D70F4-1EB6-4F20-95C5-F98952740AF3}"/>
                    </a:ext>
                  </a:extLst>
                </p:cNvPr>
                <p:cNvSpPr/>
                <p:nvPr/>
              </p:nvSpPr>
              <p:spPr>
                <a:xfrm>
                  <a:off x="6796635" y="2419127"/>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2E0F5769-A3E1-44FF-83A7-89AC94B9F90A}"/>
                    </a:ext>
                  </a:extLst>
                </p:cNvPr>
                <p:cNvSpPr/>
                <p:nvPr/>
              </p:nvSpPr>
              <p:spPr>
                <a:xfrm>
                  <a:off x="6796635" y="2201727"/>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E38456FD-CA0B-4AED-AE23-25D5941B029D}"/>
                    </a:ext>
                  </a:extLst>
                </p:cNvPr>
                <p:cNvSpPr/>
                <p:nvPr/>
              </p:nvSpPr>
              <p:spPr>
                <a:xfrm>
                  <a:off x="6796635" y="1977497"/>
                  <a:ext cx="548123" cy="343983"/>
                </a:xfrm>
                <a:custGeom>
                  <a:avLst/>
                  <a:gdLst>
                    <a:gd name="connsiteX0" fmla="*/ 271651 w 548123"/>
                    <a:gd name="connsiteY0" fmla="*/ 0 h 343983"/>
                    <a:gd name="connsiteX1" fmla="*/ 271651 w 548123"/>
                    <a:gd name="connsiteY1" fmla="*/ 0 h 343983"/>
                    <a:gd name="connsiteX2" fmla="*/ 0 w 548123"/>
                    <a:gd name="connsiteY2" fmla="*/ 113322 h 343983"/>
                    <a:gd name="connsiteX3" fmla="*/ 0 w 548123"/>
                    <a:gd name="connsiteY3" fmla="*/ 237493 h 343983"/>
                    <a:gd name="connsiteX4" fmla="*/ 267230 w 548123"/>
                    <a:gd name="connsiteY4" fmla="*/ 343983 h 343983"/>
                    <a:gd name="connsiteX5" fmla="*/ 548123 w 548123"/>
                    <a:gd name="connsiteY5" fmla="*/ 237493 h 343983"/>
                    <a:gd name="connsiteX6" fmla="*/ 548123 w 548123"/>
                    <a:gd name="connsiteY6" fmla="*/ 108901 h 343983"/>
                    <a:gd name="connsiteX7" fmla="*/ 271651 w 548123"/>
                    <a:gd name="connsiteY7" fmla="*/ 0 h 343983"/>
                    <a:gd name="connsiteX8" fmla="*/ 267230 w 548123"/>
                    <a:gd name="connsiteY8" fmla="*/ 158731 h 343983"/>
                    <a:gd name="connsiteX9" fmla="*/ 267230 w 548123"/>
                    <a:gd name="connsiteY9" fmla="*/ 158731 h 343983"/>
                    <a:gd name="connsiteX10" fmla="*/ 71529 w 548123"/>
                    <a:gd name="connsiteY10" fmla="*/ 101668 h 343983"/>
                    <a:gd name="connsiteX11" fmla="*/ 267230 w 548123"/>
                    <a:gd name="connsiteY11" fmla="*/ 40989 h 343983"/>
                    <a:gd name="connsiteX12" fmla="*/ 479005 w 548123"/>
                    <a:gd name="connsiteY12" fmla="*/ 100061 h 343983"/>
                    <a:gd name="connsiteX13" fmla="*/ 267230 w 548123"/>
                    <a:gd name="connsiteY13" fmla="*/ 158731 h 343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983">
                      <a:moveTo>
                        <a:pt x="271651" y="0"/>
                      </a:moveTo>
                      <a:lnTo>
                        <a:pt x="271651" y="0"/>
                      </a:lnTo>
                      <a:cubicBezTo>
                        <a:pt x="108500" y="0"/>
                        <a:pt x="0" y="56661"/>
                        <a:pt x="0" y="113322"/>
                      </a:cubicBezTo>
                      <a:lnTo>
                        <a:pt x="0" y="237493"/>
                      </a:lnTo>
                      <a:cubicBezTo>
                        <a:pt x="2009" y="294154"/>
                        <a:pt x="106088" y="343983"/>
                        <a:pt x="267230" y="343983"/>
                      </a:cubicBezTo>
                      <a:cubicBezTo>
                        <a:pt x="423550" y="343983"/>
                        <a:pt x="539283" y="291743"/>
                        <a:pt x="548123" y="237493"/>
                      </a:cubicBezTo>
                      <a:lnTo>
                        <a:pt x="548123" y="108901"/>
                      </a:lnTo>
                      <a:cubicBezTo>
                        <a:pt x="548123" y="52240"/>
                        <a:pt x="435605" y="0"/>
                        <a:pt x="271651" y="0"/>
                      </a:cubicBezTo>
                      <a:close/>
                      <a:moveTo>
                        <a:pt x="267230" y="158731"/>
                      </a:moveTo>
                      <a:lnTo>
                        <a:pt x="267230" y="158731"/>
                      </a:lnTo>
                      <a:cubicBezTo>
                        <a:pt x="151899" y="158329"/>
                        <a:pt x="71529" y="133414"/>
                        <a:pt x="71529" y="101668"/>
                      </a:cubicBezTo>
                      <a:cubicBezTo>
                        <a:pt x="71529" y="67913"/>
                        <a:pt x="149488" y="40989"/>
                        <a:pt x="267230" y="40989"/>
                      </a:cubicBezTo>
                      <a:cubicBezTo>
                        <a:pt x="384972" y="40989"/>
                        <a:pt x="479005" y="65903"/>
                        <a:pt x="479005" y="100061"/>
                      </a:cubicBezTo>
                      <a:cubicBezTo>
                        <a:pt x="479005" y="131405"/>
                        <a:pt x="384570" y="158731"/>
                        <a:pt x="267230" y="1587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2" name="Graphic 3">
                <a:extLst>
                  <a:ext uri="{FF2B5EF4-FFF2-40B4-BE49-F238E27FC236}">
                    <a16:creationId xmlns:a16="http://schemas.microsoft.com/office/drawing/2014/main" id="{79F63B47-355E-4372-9791-DBC3A73C04A2}"/>
                  </a:ext>
                </a:extLst>
              </p:cNvPr>
              <p:cNvGrpSpPr/>
              <p:nvPr/>
            </p:nvGrpSpPr>
            <p:grpSpPr>
              <a:xfrm>
                <a:off x="4993349" y="4580602"/>
                <a:ext cx="245246" cy="351328"/>
                <a:chOff x="6796635" y="1977497"/>
                <a:chExt cx="548123" cy="785213"/>
              </a:xfrm>
              <a:grpFill/>
            </p:grpSpPr>
            <p:sp>
              <p:nvSpPr>
                <p:cNvPr id="53" name="Freeform: Shape 52">
                  <a:extLst>
                    <a:ext uri="{FF2B5EF4-FFF2-40B4-BE49-F238E27FC236}">
                      <a16:creationId xmlns:a16="http://schemas.microsoft.com/office/drawing/2014/main" id="{4B818AFA-9E3B-4E98-B419-ADD31B69DDE8}"/>
                    </a:ext>
                  </a:extLst>
                </p:cNvPr>
                <p:cNvSpPr/>
                <p:nvPr/>
              </p:nvSpPr>
              <p:spPr>
                <a:xfrm>
                  <a:off x="6796635" y="2419127"/>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2873C399-5ADA-4711-8231-5B295A74F7F6}"/>
                    </a:ext>
                  </a:extLst>
                </p:cNvPr>
                <p:cNvSpPr/>
                <p:nvPr/>
              </p:nvSpPr>
              <p:spPr>
                <a:xfrm>
                  <a:off x="6796635" y="2201727"/>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6095322B-0B40-4985-AF03-F40E4CE8643D}"/>
                    </a:ext>
                  </a:extLst>
                </p:cNvPr>
                <p:cNvSpPr/>
                <p:nvPr/>
              </p:nvSpPr>
              <p:spPr>
                <a:xfrm>
                  <a:off x="6796635" y="1977497"/>
                  <a:ext cx="548123" cy="343982"/>
                </a:xfrm>
                <a:custGeom>
                  <a:avLst/>
                  <a:gdLst>
                    <a:gd name="connsiteX0" fmla="*/ 271651 w 548123"/>
                    <a:gd name="connsiteY0" fmla="*/ 0 h 343983"/>
                    <a:gd name="connsiteX1" fmla="*/ 271651 w 548123"/>
                    <a:gd name="connsiteY1" fmla="*/ 0 h 343983"/>
                    <a:gd name="connsiteX2" fmla="*/ 0 w 548123"/>
                    <a:gd name="connsiteY2" fmla="*/ 113322 h 343983"/>
                    <a:gd name="connsiteX3" fmla="*/ 0 w 548123"/>
                    <a:gd name="connsiteY3" fmla="*/ 237493 h 343983"/>
                    <a:gd name="connsiteX4" fmla="*/ 267230 w 548123"/>
                    <a:gd name="connsiteY4" fmla="*/ 343983 h 343983"/>
                    <a:gd name="connsiteX5" fmla="*/ 548123 w 548123"/>
                    <a:gd name="connsiteY5" fmla="*/ 237493 h 343983"/>
                    <a:gd name="connsiteX6" fmla="*/ 548123 w 548123"/>
                    <a:gd name="connsiteY6" fmla="*/ 108901 h 343983"/>
                    <a:gd name="connsiteX7" fmla="*/ 271651 w 548123"/>
                    <a:gd name="connsiteY7" fmla="*/ 0 h 343983"/>
                    <a:gd name="connsiteX8" fmla="*/ 267230 w 548123"/>
                    <a:gd name="connsiteY8" fmla="*/ 158731 h 343983"/>
                    <a:gd name="connsiteX9" fmla="*/ 267230 w 548123"/>
                    <a:gd name="connsiteY9" fmla="*/ 158731 h 343983"/>
                    <a:gd name="connsiteX10" fmla="*/ 71529 w 548123"/>
                    <a:gd name="connsiteY10" fmla="*/ 101668 h 343983"/>
                    <a:gd name="connsiteX11" fmla="*/ 267230 w 548123"/>
                    <a:gd name="connsiteY11" fmla="*/ 40989 h 343983"/>
                    <a:gd name="connsiteX12" fmla="*/ 479005 w 548123"/>
                    <a:gd name="connsiteY12" fmla="*/ 100061 h 343983"/>
                    <a:gd name="connsiteX13" fmla="*/ 267230 w 548123"/>
                    <a:gd name="connsiteY13" fmla="*/ 158731 h 343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983">
                      <a:moveTo>
                        <a:pt x="271651" y="0"/>
                      </a:moveTo>
                      <a:lnTo>
                        <a:pt x="271651" y="0"/>
                      </a:lnTo>
                      <a:cubicBezTo>
                        <a:pt x="108500" y="0"/>
                        <a:pt x="0" y="56661"/>
                        <a:pt x="0" y="113322"/>
                      </a:cubicBezTo>
                      <a:lnTo>
                        <a:pt x="0" y="237493"/>
                      </a:lnTo>
                      <a:cubicBezTo>
                        <a:pt x="2009" y="294154"/>
                        <a:pt x="106088" y="343983"/>
                        <a:pt x="267230" y="343983"/>
                      </a:cubicBezTo>
                      <a:cubicBezTo>
                        <a:pt x="423550" y="343983"/>
                        <a:pt x="539283" y="291743"/>
                        <a:pt x="548123" y="237493"/>
                      </a:cubicBezTo>
                      <a:lnTo>
                        <a:pt x="548123" y="108901"/>
                      </a:lnTo>
                      <a:cubicBezTo>
                        <a:pt x="548123" y="52240"/>
                        <a:pt x="435605" y="0"/>
                        <a:pt x="271651" y="0"/>
                      </a:cubicBezTo>
                      <a:close/>
                      <a:moveTo>
                        <a:pt x="267230" y="158731"/>
                      </a:moveTo>
                      <a:lnTo>
                        <a:pt x="267230" y="158731"/>
                      </a:lnTo>
                      <a:cubicBezTo>
                        <a:pt x="151899" y="158329"/>
                        <a:pt x="71529" y="133414"/>
                        <a:pt x="71529" y="101668"/>
                      </a:cubicBezTo>
                      <a:cubicBezTo>
                        <a:pt x="71529" y="67913"/>
                        <a:pt x="149488" y="40989"/>
                        <a:pt x="267230" y="40989"/>
                      </a:cubicBezTo>
                      <a:cubicBezTo>
                        <a:pt x="384972" y="40989"/>
                        <a:pt x="479005" y="65903"/>
                        <a:pt x="479005" y="100061"/>
                      </a:cubicBezTo>
                      <a:cubicBezTo>
                        <a:pt x="479005" y="131405"/>
                        <a:pt x="384570" y="158731"/>
                        <a:pt x="267230" y="1587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39" name="Arrow: Down 38">
              <a:extLst>
                <a:ext uri="{FF2B5EF4-FFF2-40B4-BE49-F238E27FC236}">
                  <a16:creationId xmlns:a16="http://schemas.microsoft.com/office/drawing/2014/main" id="{1098B702-C870-4C5B-9248-93F3507BD5F1}"/>
                </a:ext>
              </a:extLst>
            </p:cNvPr>
            <p:cNvSpPr/>
            <p:nvPr/>
          </p:nvSpPr>
          <p:spPr>
            <a:xfrm>
              <a:off x="9739131" y="3219352"/>
              <a:ext cx="170333" cy="145612"/>
            </a:xfrm>
            <a:prstGeom prst="downArrow">
              <a:avLst/>
            </a:prstGeom>
            <a:solidFill>
              <a:srgbClr val="0078D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Oval 39">
              <a:extLst>
                <a:ext uri="{FF2B5EF4-FFF2-40B4-BE49-F238E27FC236}">
                  <a16:creationId xmlns:a16="http://schemas.microsoft.com/office/drawing/2014/main" id="{298CF8A7-F42F-498C-965A-09911A417592}"/>
                </a:ext>
              </a:extLst>
            </p:cNvPr>
            <p:cNvSpPr/>
            <p:nvPr/>
          </p:nvSpPr>
          <p:spPr>
            <a:xfrm>
              <a:off x="9850102" y="4026212"/>
              <a:ext cx="126633" cy="126926"/>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1</a:t>
              </a:r>
            </a:p>
          </p:txBody>
        </p:sp>
        <p:sp>
          <p:nvSpPr>
            <p:cNvPr id="41" name="TextBox 40">
              <a:extLst>
                <a:ext uri="{FF2B5EF4-FFF2-40B4-BE49-F238E27FC236}">
                  <a16:creationId xmlns:a16="http://schemas.microsoft.com/office/drawing/2014/main" id="{FEFF88EC-D6F1-49A6-8CB1-FCA8B22C287B}"/>
                </a:ext>
              </a:extLst>
            </p:cNvPr>
            <p:cNvSpPr txBox="1"/>
            <p:nvPr/>
          </p:nvSpPr>
          <p:spPr>
            <a:xfrm>
              <a:off x="7914312" y="4525479"/>
              <a:ext cx="156325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Paired region DR</a:t>
              </a:r>
            </a:p>
          </p:txBody>
        </p:sp>
        <p:sp>
          <p:nvSpPr>
            <p:cNvPr id="42" name="Oval 41">
              <a:extLst>
                <a:ext uri="{FF2B5EF4-FFF2-40B4-BE49-F238E27FC236}">
                  <a16:creationId xmlns:a16="http://schemas.microsoft.com/office/drawing/2014/main" id="{65537456-3936-46E3-90D7-8982400ADE7A}"/>
                </a:ext>
              </a:extLst>
            </p:cNvPr>
            <p:cNvSpPr/>
            <p:nvPr/>
          </p:nvSpPr>
          <p:spPr>
            <a:xfrm>
              <a:off x="8790451" y="3676127"/>
              <a:ext cx="126633" cy="126926"/>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2</a:t>
              </a:r>
            </a:p>
          </p:txBody>
        </p:sp>
        <p:sp>
          <p:nvSpPr>
            <p:cNvPr id="43" name="Arrow: Bent 42">
              <a:extLst>
                <a:ext uri="{FF2B5EF4-FFF2-40B4-BE49-F238E27FC236}">
                  <a16:creationId xmlns:a16="http://schemas.microsoft.com/office/drawing/2014/main" id="{284E1319-C116-4AAA-9750-7BD9409FF228}"/>
                </a:ext>
              </a:extLst>
            </p:cNvPr>
            <p:cNvSpPr/>
            <p:nvPr/>
          </p:nvSpPr>
          <p:spPr bwMode="auto">
            <a:xfrm rot="5400000" flipV="1">
              <a:off x="8513257" y="3383989"/>
              <a:ext cx="1037783" cy="224066"/>
            </a:xfrm>
            <a:prstGeom prst="ben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11293D6D-DE5C-46BD-9E04-F42857A766D3}"/>
                </a:ext>
              </a:extLst>
            </p:cNvPr>
            <p:cNvSpPr/>
            <p:nvPr/>
          </p:nvSpPr>
          <p:spPr bwMode="auto">
            <a:xfrm rot="16200000">
              <a:off x="8593306" y="3408531"/>
              <a:ext cx="478924" cy="1294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0" rIns="18288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Backup</a:t>
              </a:r>
            </a:p>
          </p:txBody>
        </p:sp>
        <p:sp>
          <p:nvSpPr>
            <p:cNvPr id="45" name="Rectangle 44">
              <a:extLst>
                <a:ext uri="{FF2B5EF4-FFF2-40B4-BE49-F238E27FC236}">
                  <a16:creationId xmlns:a16="http://schemas.microsoft.com/office/drawing/2014/main" id="{99466290-5A3D-4AA0-A373-C0720D02C0E8}"/>
                </a:ext>
              </a:extLst>
            </p:cNvPr>
            <p:cNvSpPr/>
            <p:nvPr/>
          </p:nvSpPr>
          <p:spPr bwMode="auto">
            <a:xfrm>
              <a:off x="5822962" y="2032448"/>
              <a:ext cx="2798626" cy="1919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0" rIns="18288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a:ea typeface="+mn-ea"/>
                  <a:cs typeface="+mn-cs"/>
                </a:rPr>
                <a:t>Region – East US 2</a:t>
              </a:r>
            </a:p>
          </p:txBody>
        </p:sp>
        <p:sp>
          <p:nvSpPr>
            <p:cNvPr id="46" name="Rectangle 45">
              <a:extLst>
                <a:ext uri="{FF2B5EF4-FFF2-40B4-BE49-F238E27FC236}">
                  <a16:creationId xmlns:a16="http://schemas.microsoft.com/office/drawing/2014/main" id="{ECA05D64-8840-4207-8CF3-51C7698C89B9}"/>
                </a:ext>
              </a:extLst>
            </p:cNvPr>
            <p:cNvSpPr/>
            <p:nvPr/>
          </p:nvSpPr>
          <p:spPr bwMode="auto">
            <a:xfrm>
              <a:off x="8696190" y="2032448"/>
              <a:ext cx="2798626" cy="1919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0" rIns="18288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Region – Central US</a:t>
              </a:r>
            </a:p>
          </p:txBody>
        </p:sp>
        <p:sp>
          <p:nvSpPr>
            <p:cNvPr id="47" name="&quot;Not Allowed&quot; Symbol 46">
              <a:extLst>
                <a:ext uri="{FF2B5EF4-FFF2-40B4-BE49-F238E27FC236}">
                  <a16:creationId xmlns:a16="http://schemas.microsoft.com/office/drawing/2014/main" id="{9133469C-7C17-4391-BE35-DFEE7FCA0821}"/>
                </a:ext>
              </a:extLst>
            </p:cNvPr>
            <p:cNvSpPr/>
            <p:nvPr/>
          </p:nvSpPr>
          <p:spPr>
            <a:xfrm>
              <a:off x="6467591" y="2653584"/>
              <a:ext cx="1100813" cy="1067057"/>
            </a:xfrm>
            <a:prstGeom prst="noSmoking">
              <a:avLst/>
            </a:prstGeom>
            <a:solidFill>
              <a:srgbClr val="EE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48" name="Graphic 47">
              <a:extLst>
                <a:ext uri="{FF2B5EF4-FFF2-40B4-BE49-F238E27FC236}">
                  <a16:creationId xmlns:a16="http://schemas.microsoft.com/office/drawing/2014/main" id="{7074CFB3-588E-4AAA-AFA4-BFA0D533F06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43318" y="3367465"/>
              <a:ext cx="252756" cy="252756"/>
            </a:xfrm>
            <a:prstGeom prst="rect">
              <a:avLst/>
            </a:prstGeom>
          </p:spPr>
        </p:pic>
        <p:pic>
          <p:nvPicPr>
            <p:cNvPr id="49" name="Graphic 48">
              <a:extLst>
                <a:ext uri="{FF2B5EF4-FFF2-40B4-BE49-F238E27FC236}">
                  <a16:creationId xmlns:a16="http://schemas.microsoft.com/office/drawing/2014/main" id="{DC4A60B8-42A9-4FD7-9B48-C6741313A5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60369" y="2915805"/>
              <a:ext cx="237541" cy="237541"/>
            </a:xfrm>
            <a:prstGeom prst="rect">
              <a:avLst/>
            </a:prstGeom>
          </p:spPr>
        </p:pic>
        <p:pic>
          <p:nvPicPr>
            <p:cNvPr id="50" name="Graphic 49">
              <a:extLst>
                <a:ext uri="{FF2B5EF4-FFF2-40B4-BE49-F238E27FC236}">
                  <a16:creationId xmlns:a16="http://schemas.microsoft.com/office/drawing/2014/main" id="{746D2CE3-C627-40D0-B12C-96B2C050E7D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853745" y="2478212"/>
              <a:ext cx="230206" cy="230206"/>
            </a:xfrm>
            <a:prstGeom prst="rect">
              <a:avLst/>
            </a:prstGeom>
          </p:spPr>
        </p:pic>
      </p:grpSp>
    </p:spTree>
    <p:extLst>
      <p:ext uri="{BB962C8B-B14F-4D97-AF65-F5344CB8AC3E}">
        <p14:creationId xmlns:p14="http://schemas.microsoft.com/office/powerpoint/2010/main" val="1024020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9C28B-28D5-457F-A2FE-71C8D9E3ACA2}"/>
              </a:ext>
            </a:extLst>
          </p:cNvPr>
          <p:cNvSpPr>
            <a:spLocks noGrp="1"/>
          </p:cNvSpPr>
          <p:nvPr>
            <p:ph type="title"/>
          </p:nvPr>
        </p:nvSpPr>
        <p:spPr>
          <a:xfrm>
            <a:off x="584201" y="585788"/>
            <a:ext cx="3155694" cy="5683250"/>
          </a:xfrm>
          <a:solidFill>
            <a:schemeClr val="bg1"/>
          </a:solidFill>
          <a:ln w="12700">
            <a:solidFill>
              <a:schemeClr val="tx1"/>
            </a:solidFill>
          </a:ln>
        </p:spPr>
        <p:txBody>
          <a:bodyPr vert="horz" lIns="182880" tIns="45720" rIns="91440" bIns="45720" rtlCol="0" anchor="ctr">
            <a:normAutofit/>
          </a:bodyPr>
          <a:lstStyle/>
          <a:p>
            <a:r>
              <a:rPr lang="en-US" sz="3200" kern="1200" dirty="0">
                <a:solidFill>
                  <a:schemeClr val="tx1"/>
                </a:solidFill>
                <a:latin typeface="+mj-lt"/>
                <a:ea typeface="+mj-ea"/>
                <a:cs typeface="+mj-cs"/>
              </a:rPr>
              <a:t>Logical replication / decoding</a:t>
            </a:r>
            <a:br>
              <a:rPr lang="en-US" sz="3200" kern="1200" dirty="0">
                <a:solidFill>
                  <a:schemeClr val="tx1"/>
                </a:solidFill>
                <a:latin typeface="+mj-lt"/>
                <a:ea typeface="+mj-ea"/>
                <a:cs typeface="+mj-cs"/>
              </a:rPr>
            </a:br>
            <a:r>
              <a:rPr lang="en-US" sz="3200" kern="1200" dirty="0">
                <a:solidFill>
                  <a:schemeClr val="tx1"/>
                </a:solidFill>
                <a:latin typeface="+mj-lt"/>
                <a:ea typeface="+mj-ea"/>
                <a:cs typeface="+mj-cs"/>
              </a:rPr>
              <a:t>(Use cases)</a:t>
            </a:r>
          </a:p>
        </p:txBody>
      </p:sp>
      <p:sp>
        <p:nvSpPr>
          <p:cNvPr id="32" name="Title 1">
            <a:extLst>
              <a:ext uri="{FF2B5EF4-FFF2-40B4-BE49-F238E27FC236}">
                <a16:creationId xmlns:a16="http://schemas.microsoft.com/office/drawing/2014/main" id="{7DEAFEEB-1F09-A444-8FF0-A2CD3567BA76}"/>
              </a:ext>
              <a:ext uri="{C183D7F6-B498-43B3-948B-1728B52AA6E4}">
                <adec:decorative xmlns:adec="http://schemas.microsoft.com/office/drawing/2017/decorative" val="1"/>
              </a:ext>
            </a:extLst>
          </p:cNvPr>
          <p:cNvSpPr txBox="1">
            <a:spLocks/>
          </p:cNvSpPr>
          <p:nvPr/>
        </p:nvSpPr>
        <p:spPr>
          <a:xfrm>
            <a:off x="3733799" y="585788"/>
            <a:ext cx="7873181" cy="5683250"/>
          </a:xfrm>
          <a:prstGeom prst="rect">
            <a:avLst/>
          </a:prstGeom>
          <a:solidFill>
            <a:schemeClr val="bg1"/>
          </a:solidFill>
          <a:ln w="12700">
            <a:solidFill>
              <a:schemeClr val="tx1"/>
            </a:solidFill>
          </a:ln>
        </p:spPr>
        <p:txBody>
          <a:bodyPr vert="horz" wrap="square" lIns="91440" tIns="45720" rIns="91440" bIns="45720" rtlCol="0" anchor="ctr">
            <a:norm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endParaRPr lang="en-US" sz="3200" dirty="0">
              <a:solidFill>
                <a:schemeClr val="tx1"/>
              </a:solidFill>
              <a:ea typeface="+mj-ea"/>
              <a:cs typeface="+mj-cs"/>
            </a:endParaRPr>
          </a:p>
        </p:txBody>
      </p:sp>
      <p:grpSp>
        <p:nvGrpSpPr>
          <p:cNvPr id="18" name="Group 17">
            <a:extLst>
              <a:ext uri="{FF2B5EF4-FFF2-40B4-BE49-F238E27FC236}">
                <a16:creationId xmlns:a16="http://schemas.microsoft.com/office/drawing/2014/main" id="{8F7DC10B-1BC4-9244-A0DF-F3DCB4313A72}"/>
              </a:ext>
              <a:ext uri="{C183D7F6-B498-43B3-948B-1728B52AA6E4}">
                <adec:decorative xmlns:adec="http://schemas.microsoft.com/office/drawing/2017/decorative" val="1"/>
              </a:ext>
            </a:extLst>
          </p:cNvPr>
          <p:cNvGrpSpPr/>
          <p:nvPr/>
        </p:nvGrpSpPr>
        <p:grpSpPr>
          <a:xfrm>
            <a:off x="3736836" y="585788"/>
            <a:ext cx="7872552" cy="1577308"/>
            <a:chOff x="3736836" y="585788"/>
            <a:chExt cx="6301381" cy="1577308"/>
          </a:xfrm>
        </p:grpSpPr>
        <p:sp>
          <p:nvSpPr>
            <p:cNvPr id="10" name="Straight Connector 9">
              <a:extLst>
                <a:ext uri="{FF2B5EF4-FFF2-40B4-BE49-F238E27FC236}">
                  <a16:creationId xmlns:a16="http://schemas.microsoft.com/office/drawing/2014/main" id="{037FDA9A-E058-DC40-8D02-62F740C0D20C}"/>
                </a:ext>
              </a:extLst>
            </p:cNvPr>
            <p:cNvSpPr/>
            <p:nvPr/>
          </p:nvSpPr>
          <p:spPr>
            <a:xfrm>
              <a:off x="3736836" y="585788"/>
              <a:ext cx="6301381" cy="0"/>
            </a:xfrm>
            <a:prstGeom prst="line">
              <a:avLst/>
            </a:prstGeom>
            <a:ln w="12700">
              <a:solidFill>
                <a:schemeClr val="tx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Straight Connector 11">
              <a:extLst>
                <a:ext uri="{FF2B5EF4-FFF2-40B4-BE49-F238E27FC236}">
                  <a16:creationId xmlns:a16="http://schemas.microsoft.com/office/drawing/2014/main" id="{9272AD9A-72A4-684D-9316-7ABB694487B5}"/>
                </a:ext>
              </a:extLst>
            </p:cNvPr>
            <p:cNvSpPr/>
            <p:nvPr/>
          </p:nvSpPr>
          <p:spPr>
            <a:xfrm>
              <a:off x="3736836" y="979441"/>
              <a:ext cx="6301381" cy="0"/>
            </a:xfrm>
            <a:prstGeom prst="line">
              <a:avLst/>
            </a:prstGeom>
            <a:ln w="12700">
              <a:solidFill>
                <a:schemeClr val="tx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Straight Connector 13">
              <a:extLst>
                <a:ext uri="{FF2B5EF4-FFF2-40B4-BE49-F238E27FC236}">
                  <a16:creationId xmlns:a16="http://schemas.microsoft.com/office/drawing/2014/main" id="{7A698907-D421-1547-B1B8-93638D74DAFF}"/>
                </a:ext>
              </a:extLst>
            </p:cNvPr>
            <p:cNvSpPr/>
            <p:nvPr/>
          </p:nvSpPr>
          <p:spPr>
            <a:xfrm>
              <a:off x="3736836" y="1373094"/>
              <a:ext cx="6301381" cy="0"/>
            </a:xfrm>
            <a:prstGeom prst="line">
              <a:avLst/>
            </a:prstGeom>
            <a:ln w="12700">
              <a:solidFill>
                <a:schemeClr val="tx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Straight Connector 15">
              <a:extLst>
                <a:ext uri="{FF2B5EF4-FFF2-40B4-BE49-F238E27FC236}">
                  <a16:creationId xmlns:a16="http://schemas.microsoft.com/office/drawing/2014/main" id="{BB9C8063-1C55-C044-9654-21D3A0E3E25D}"/>
                </a:ext>
              </a:extLst>
            </p:cNvPr>
            <p:cNvSpPr/>
            <p:nvPr/>
          </p:nvSpPr>
          <p:spPr>
            <a:xfrm>
              <a:off x="3736836" y="1766747"/>
              <a:ext cx="6301381" cy="0"/>
            </a:xfrm>
            <a:prstGeom prst="line">
              <a:avLst/>
            </a:prstGeom>
            <a:ln w="12700">
              <a:solidFill>
                <a:schemeClr val="tx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Straight Connector 18">
              <a:extLst>
                <a:ext uri="{FF2B5EF4-FFF2-40B4-BE49-F238E27FC236}">
                  <a16:creationId xmlns:a16="http://schemas.microsoft.com/office/drawing/2014/main" id="{3563E946-A701-5A48-A7B0-CC35361B1EC1}"/>
                </a:ext>
              </a:extLst>
            </p:cNvPr>
            <p:cNvSpPr/>
            <p:nvPr/>
          </p:nvSpPr>
          <p:spPr>
            <a:xfrm>
              <a:off x="3736836" y="2163096"/>
              <a:ext cx="6301381" cy="0"/>
            </a:xfrm>
            <a:prstGeom prst="line">
              <a:avLst/>
            </a:prstGeom>
            <a:ln w="12700">
              <a:solidFill>
                <a:schemeClr val="tx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4" name="TextBox 3">
            <a:extLst>
              <a:ext uri="{FF2B5EF4-FFF2-40B4-BE49-F238E27FC236}">
                <a16:creationId xmlns:a16="http://schemas.microsoft.com/office/drawing/2014/main" id="{24276F77-EDDE-41BE-A672-89E600955B0D}"/>
              </a:ext>
            </a:extLst>
          </p:cNvPr>
          <p:cNvSpPr txBox="1"/>
          <p:nvPr/>
        </p:nvSpPr>
        <p:spPr>
          <a:xfrm>
            <a:off x="10806819" y="6667329"/>
            <a:ext cx="1385181" cy="169277"/>
          </a:xfrm>
          <a:prstGeom prst="rect">
            <a:avLst/>
          </a:prstGeom>
          <a:noFill/>
        </p:spPr>
        <p:txBody>
          <a:bodyPr wrap="square" lIns="0" tIns="0" rIns="0" bIns="0" rtlCol="0">
            <a:spAutoFit/>
          </a:bodyPr>
          <a:lstStyle/>
          <a:p>
            <a:pPr algn="l"/>
            <a:r>
              <a:rPr lang="en-US" sz="1100" dirty="0">
                <a:gradFill>
                  <a:gsLst>
                    <a:gs pos="2917">
                      <a:schemeClr val="tx1"/>
                    </a:gs>
                    <a:gs pos="30000">
                      <a:schemeClr val="tx1"/>
                    </a:gs>
                  </a:gsLst>
                  <a:lin ang="5400000" scaled="0"/>
                </a:gradFill>
              </a:rPr>
              <a:t>*Flexible Server only</a:t>
            </a:r>
          </a:p>
        </p:txBody>
      </p:sp>
      <p:sp>
        <p:nvSpPr>
          <p:cNvPr id="11" name="Freeform 10">
            <a:extLst>
              <a:ext uri="{FF2B5EF4-FFF2-40B4-BE49-F238E27FC236}">
                <a16:creationId xmlns:a16="http://schemas.microsoft.com/office/drawing/2014/main" id="{F72F7914-CA2F-5C41-AA89-ADEAC52D3679}"/>
              </a:ext>
            </a:extLst>
          </p:cNvPr>
          <p:cNvSpPr/>
          <p:nvPr/>
        </p:nvSpPr>
        <p:spPr>
          <a:xfrm>
            <a:off x="4806091" y="585788"/>
            <a:ext cx="5628393" cy="393653"/>
          </a:xfrm>
          <a:custGeom>
            <a:avLst/>
            <a:gdLst>
              <a:gd name="connsiteX0" fmla="*/ 0 w 6301381"/>
              <a:gd name="connsiteY0" fmla="*/ 0 h 393653"/>
              <a:gd name="connsiteX1" fmla="*/ 6301381 w 6301381"/>
              <a:gd name="connsiteY1" fmla="*/ 0 h 393653"/>
              <a:gd name="connsiteX2" fmla="*/ 6301381 w 6301381"/>
              <a:gd name="connsiteY2" fmla="*/ 393653 h 393653"/>
              <a:gd name="connsiteX3" fmla="*/ 0 w 6301381"/>
              <a:gd name="connsiteY3" fmla="*/ 393653 h 393653"/>
              <a:gd name="connsiteX4" fmla="*/ 0 w 6301381"/>
              <a:gd name="connsiteY4" fmla="*/ 0 h 393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1381" h="393653">
                <a:moveTo>
                  <a:pt x="0" y="0"/>
                </a:moveTo>
                <a:lnTo>
                  <a:pt x="6301381" y="0"/>
                </a:lnTo>
                <a:lnTo>
                  <a:pt x="6301381" y="393653"/>
                </a:lnTo>
                <a:lnTo>
                  <a:pt x="0" y="39365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4770" tIns="64770" rIns="64770" bIns="64770" numCol="1" spcCol="1270" anchor="t" anchorCtr="0">
            <a:noAutofit/>
          </a:bodyPr>
          <a:lstStyle/>
          <a:p>
            <a:pPr marL="0" lvl="0" indent="0" algn="ctr" defTabSz="755650">
              <a:lnSpc>
                <a:spcPct val="90000"/>
              </a:lnSpc>
              <a:spcBef>
                <a:spcPct val="0"/>
              </a:spcBef>
              <a:spcAft>
                <a:spcPct val="35000"/>
              </a:spcAft>
              <a:buNone/>
            </a:pPr>
            <a:r>
              <a:rPr lang="en-US" sz="1600" kern="1200" dirty="0"/>
              <a:t>Granular replication than physical replication</a:t>
            </a:r>
          </a:p>
        </p:txBody>
      </p:sp>
      <p:sp>
        <p:nvSpPr>
          <p:cNvPr id="13" name="Freeform 12">
            <a:extLst>
              <a:ext uri="{FF2B5EF4-FFF2-40B4-BE49-F238E27FC236}">
                <a16:creationId xmlns:a16="http://schemas.microsoft.com/office/drawing/2014/main" id="{8473B676-A3D3-7042-82FA-3A4237AB85D2}"/>
              </a:ext>
            </a:extLst>
          </p:cNvPr>
          <p:cNvSpPr/>
          <p:nvPr/>
        </p:nvSpPr>
        <p:spPr>
          <a:xfrm>
            <a:off x="4739723" y="979441"/>
            <a:ext cx="5761128" cy="393653"/>
          </a:xfrm>
          <a:custGeom>
            <a:avLst/>
            <a:gdLst>
              <a:gd name="connsiteX0" fmla="*/ 0 w 6301381"/>
              <a:gd name="connsiteY0" fmla="*/ 0 h 393653"/>
              <a:gd name="connsiteX1" fmla="*/ 6301381 w 6301381"/>
              <a:gd name="connsiteY1" fmla="*/ 0 h 393653"/>
              <a:gd name="connsiteX2" fmla="*/ 6301381 w 6301381"/>
              <a:gd name="connsiteY2" fmla="*/ 393653 h 393653"/>
              <a:gd name="connsiteX3" fmla="*/ 0 w 6301381"/>
              <a:gd name="connsiteY3" fmla="*/ 393653 h 393653"/>
              <a:gd name="connsiteX4" fmla="*/ 0 w 6301381"/>
              <a:gd name="connsiteY4" fmla="*/ 0 h 393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1381" h="393653">
                <a:moveTo>
                  <a:pt x="0" y="0"/>
                </a:moveTo>
                <a:lnTo>
                  <a:pt x="6301381" y="0"/>
                </a:lnTo>
                <a:lnTo>
                  <a:pt x="6301381" y="393653"/>
                </a:lnTo>
                <a:lnTo>
                  <a:pt x="0" y="39365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4770" tIns="64770" rIns="64770" bIns="64770" numCol="1" spcCol="1270" anchor="t" anchorCtr="0">
            <a:noAutofit/>
          </a:bodyPr>
          <a:lstStyle/>
          <a:p>
            <a:pPr marL="0" lvl="0" indent="0" algn="ctr" defTabSz="755650">
              <a:lnSpc>
                <a:spcPct val="90000"/>
              </a:lnSpc>
              <a:spcBef>
                <a:spcPct val="0"/>
              </a:spcBef>
              <a:spcAft>
                <a:spcPct val="35000"/>
              </a:spcAft>
              <a:buNone/>
            </a:pPr>
            <a:r>
              <a:rPr lang="en-US" sz="1600" kern="1200" dirty="0"/>
              <a:t>DB-level, table-level replication between two r/w servers</a:t>
            </a:r>
          </a:p>
        </p:txBody>
      </p:sp>
      <p:sp>
        <p:nvSpPr>
          <p:cNvPr id="15" name="Freeform 14">
            <a:extLst>
              <a:ext uri="{FF2B5EF4-FFF2-40B4-BE49-F238E27FC236}">
                <a16:creationId xmlns:a16="http://schemas.microsoft.com/office/drawing/2014/main" id="{EBBE730D-D540-8B43-AEBC-3B47F90954AE}"/>
              </a:ext>
            </a:extLst>
          </p:cNvPr>
          <p:cNvSpPr/>
          <p:nvPr/>
        </p:nvSpPr>
        <p:spPr>
          <a:xfrm>
            <a:off x="4798717" y="1373094"/>
            <a:ext cx="5643141" cy="393653"/>
          </a:xfrm>
          <a:custGeom>
            <a:avLst/>
            <a:gdLst>
              <a:gd name="connsiteX0" fmla="*/ 0 w 6301381"/>
              <a:gd name="connsiteY0" fmla="*/ 0 h 393653"/>
              <a:gd name="connsiteX1" fmla="*/ 6301381 w 6301381"/>
              <a:gd name="connsiteY1" fmla="*/ 0 h 393653"/>
              <a:gd name="connsiteX2" fmla="*/ 6301381 w 6301381"/>
              <a:gd name="connsiteY2" fmla="*/ 393653 h 393653"/>
              <a:gd name="connsiteX3" fmla="*/ 0 w 6301381"/>
              <a:gd name="connsiteY3" fmla="*/ 393653 h 393653"/>
              <a:gd name="connsiteX4" fmla="*/ 0 w 6301381"/>
              <a:gd name="connsiteY4" fmla="*/ 0 h 393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1381" h="393653">
                <a:moveTo>
                  <a:pt x="0" y="0"/>
                </a:moveTo>
                <a:lnTo>
                  <a:pt x="6301381" y="0"/>
                </a:lnTo>
                <a:lnTo>
                  <a:pt x="6301381" y="393653"/>
                </a:lnTo>
                <a:lnTo>
                  <a:pt x="0" y="39365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4770" tIns="64770" rIns="64770" bIns="64770" numCol="1" spcCol="1270" anchor="t" anchorCtr="0">
            <a:noAutofit/>
          </a:bodyPr>
          <a:lstStyle/>
          <a:p>
            <a:pPr marL="0" lvl="0" indent="0" algn="ctr" defTabSz="755650">
              <a:lnSpc>
                <a:spcPct val="90000"/>
              </a:lnSpc>
              <a:spcBef>
                <a:spcPct val="0"/>
              </a:spcBef>
              <a:spcAft>
                <a:spcPct val="35000"/>
              </a:spcAft>
              <a:buNone/>
            </a:pPr>
            <a:r>
              <a:rPr lang="en-US" sz="1600" kern="1200" dirty="0"/>
              <a:t>To be managed by customers </a:t>
            </a:r>
          </a:p>
        </p:txBody>
      </p:sp>
      <p:sp>
        <p:nvSpPr>
          <p:cNvPr id="17" name="Freeform 16">
            <a:extLst>
              <a:ext uri="{FF2B5EF4-FFF2-40B4-BE49-F238E27FC236}">
                <a16:creationId xmlns:a16="http://schemas.microsoft.com/office/drawing/2014/main" id="{C788CB8D-34FE-4644-9F97-1DD8DA634AF7}"/>
              </a:ext>
            </a:extLst>
          </p:cNvPr>
          <p:cNvSpPr/>
          <p:nvPr/>
        </p:nvSpPr>
        <p:spPr>
          <a:xfrm>
            <a:off x="4680730" y="1766747"/>
            <a:ext cx="5879115" cy="393653"/>
          </a:xfrm>
          <a:custGeom>
            <a:avLst/>
            <a:gdLst>
              <a:gd name="connsiteX0" fmla="*/ 0 w 6301381"/>
              <a:gd name="connsiteY0" fmla="*/ 0 h 393653"/>
              <a:gd name="connsiteX1" fmla="*/ 6301381 w 6301381"/>
              <a:gd name="connsiteY1" fmla="*/ 0 h 393653"/>
              <a:gd name="connsiteX2" fmla="*/ 6301381 w 6301381"/>
              <a:gd name="connsiteY2" fmla="*/ 393653 h 393653"/>
              <a:gd name="connsiteX3" fmla="*/ 0 w 6301381"/>
              <a:gd name="connsiteY3" fmla="*/ 393653 h 393653"/>
              <a:gd name="connsiteX4" fmla="*/ 0 w 6301381"/>
              <a:gd name="connsiteY4" fmla="*/ 0 h 393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1381" h="393653">
                <a:moveTo>
                  <a:pt x="0" y="0"/>
                </a:moveTo>
                <a:lnTo>
                  <a:pt x="6301381" y="0"/>
                </a:lnTo>
                <a:lnTo>
                  <a:pt x="6301381" y="393653"/>
                </a:lnTo>
                <a:lnTo>
                  <a:pt x="0" y="39365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4770" tIns="64770" rIns="64770" bIns="64770" numCol="1" spcCol="1270" anchor="t" anchorCtr="0">
            <a:noAutofit/>
          </a:bodyPr>
          <a:lstStyle/>
          <a:p>
            <a:pPr marL="0" lvl="0" indent="0" algn="ctr" defTabSz="755650">
              <a:lnSpc>
                <a:spcPct val="90000"/>
              </a:lnSpc>
              <a:spcBef>
                <a:spcPct val="0"/>
              </a:spcBef>
              <a:spcAft>
                <a:spcPct val="35000"/>
              </a:spcAft>
              <a:buNone/>
            </a:pPr>
            <a:r>
              <a:rPr lang="en-US" sz="1600" kern="1200" dirty="0">
                <a:solidFill>
                  <a:srgbClr val="FF0000"/>
                </a:solidFill>
              </a:rPr>
              <a:t>Logical replication restrictions apply</a:t>
            </a:r>
          </a:p>
        </p:txBody>
      </p:sp>
      <p:sp>
        <p:nvSpPr>
          <p:cNvPr id="21" name="Freeform 20">
            <a:extLst>
              <a:ext uri="{FF2B5EF4-FFF2-40B4-BE49-F238E27FC236}">
                <a16:creationId xmlns:a16="http://schemas.microsoft.com/office/drawing/2014/main" id="{C481E9BC-A652-1643-9493-B798E2702A0E}"/>
              </a:ext>
            </a:extLst>
          </p:cNvPr>
          <p:cNvSpPr/>
          <p:nvPr/>
        </p:nvSpPr>
        <p:spPr>
          <a:xfrm>
            <a:off x="3740867" y="2161387"/>
            <a:ext cx="2625994" cy="2322123"/>
          </a:xfrm>
          <a:custGeom>
            <a:avLst/>
            <a:gdLst>
              <a:gd name="connsiteX0" fmla="*/ 0 w 2073440"/>
              <a:gd name="connsiteY0" fmla="*/ 0 h 829376"/>
              <a:gd name="connsiteX1" fmla="*/ 2073440 w 2073440"/>
              <a:gd name="connsiteY1" fmla="*/ 0 h 829376"/>
              <a:gd name="connsiteX2" fmla="*/ 2073440 w 2073440"/>
              <a:gd name="connsiteY2" fmla="*/ 829376 h 829376"/>
              <a:gd name="connsiteX3" fmla="*/ 0 w 2073440"/>
              <a:gd name="connsiteY3" fmla="*/ 829376 h 829376"/>
              <a:gd name="connsiteX4" fmla="*/ 0 w 2073440"/>
              <a:gd name="connsiteY4" fmla="*/ 0 h 829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440" h="829376">
                <a:moveTo>
                  <a:pt x="0" y="0"/>
                </a:moveTo>
                <a:lnTo>
                  <a:pt x="2073440" y="0"/>
                </a:lnTo>
                <a:lnTo>
                  <a:pt x="2073440" y="829376"/>
                </a:lnTo>
                <a:lnTo>
                  <a:pt x="0" y="829376"/>
                </a:lnTo>
                <a:lnTo>
                  <a:pt x="0" y="0"/>
                </a:lnTo>
                <a:close/>
              </a:path>
            </a:pathLst>
          </a:custGeom>
          <a:ln>
            <a:no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82880" rIns="182880" bIns="91440" numCol="1" spcCol="1270" anchor="t" anchorCtr="0">
            <a:noAutofit/>
          </a:bodyPr>
          <a:lstStyle/>
          <a:p>
            <a:pPr marL="0" lvl="0" indent="0" defTabSz="622300">
              <a:spcBef>
                <a:spcPct val="0"/>
              </a:spcBef>
              <a:spcAft>
                <a:spcPts val="600"/>
              </a:spcAft>
              <a:buNone/>
            </a:pPr>
            <a:r>
              <a:rPr lang="en-US" sz="1400" kern="1200" dirty="0">
                <a:solidFill>
                  <a:schemeClr val="tx1"/>
                </a:solidFill>
                <a:latin typeface="+mj-lt"/>
              </a:rPr>
              <a:t>Native logical replication*</a:t>
            </a:r>
          </a:p>
          <a:p>
            <a:pPr marL="114300" lvl="1" indent="-114300" defTabSz="622300">
              <a:spcBef>
                <a:spcPct val="0"/>
              </a:spcBef>
              <a:spcAft>
                <a:spcPts val="600"/>
              </a:spcAft>
              <a:buFontTx/>
              <a:buChar char="•"/>
            </a:pPr>
            <a:r>
              <a:rPr lang="en-US" sz="1400" dirty="0">
                <a:solidFill>
                  <a:prstClr val="black">
                    <a:hueOff val="0"/>
                    <a:satOff val="0"/>
                    <a:lumOff val="0"/>
                    <a:alphaOff val="0"/>
                  </a:prstClr>
                </a:solidFill>
              </a:rPr>
              <a:t>Between PostgreSQL versions 10 and above</a:t>
            </a:r>
          </a:p>
          <a:p>
            <a:pPr marL="114300" lvl="1" indent="-114300" defTabSz="622300">
              <a:spcBef>
                <a:spcPct val="0"/>
              </a:spcBef>
              <a:spcAft>
                <a:spcPts val="600"/>
              </a:spcAft>
              <a:buFontTx/>
              <a:buChar char="•"/>
            </a:pPr>
            <a:r>
              <a:rPr lang="en-US" sz="1400" dirty="0">
                <a:solidFill>
                  <a:prstClr val="black">
                    <a:hueOff val="0"/>
                    <a:satOff val="0"/>
                    <a:lumOff val="0"/>
                    <a:alphaOff val="0"/>
                  </a:prstClr>
                </a:solidFill>
              </a:rPr>
              <a:t>Between Flexible Servers </a:t>
            </a:r>
          </a:p>
          <a:p>
            <a:pPr marL="114300" lvl="1" indent="-114300" defTabSz="622300">
              <a:spcBef>
                <a:spcPct val="0"/>
              </a:spcBef>
              <a:spcAft>
                <a:spcPts val="600"/>
              </a:spcAft>
              <a:buFontTx/>
              <a:buChar char="•"/>
            </a:pPr>
            <a:r>
              <a:rPr lang="en-US" sz="1400" dirty="0">
                <a:solidFill>
                  <a:prstClr val="black">
                    <a:hueOff val="0"/>
                    <a:satOff val="0"/>
                    <a:lumOff val="0"/>
                    <a:alphaOff val="0"/>
                  </a:prstClr>
                </a:solidFill>
              </a:rPr>
              <a:t>Between on-premises and Flexible server</a:t>
            </a:r>
          </a:p>
          <a:p>
            <a:pPr marL="0" lvl="0" indent="0" defTabSz="622300">
              <a:spcBef>
                <a:spcPct val="0"/>
              </a:spcBef>
              <a:spcAft>
                <a:spcPts val="600"/>
              </a:spcAft>
              <a:buNone/>
            </a:pPr>
            <a:endParaRPr lang="en-US" sz="1400" kern="1200" dirty="0">
              <a:solidFill>
                <a:schemeClr val="tx1"/>
              </a:solidFill>
              <a:latin typeface="+mj-lt"/>
            </a:endParaRPr>
          </a:p>
        </p:txBody>
      </p:sp>
      <p:sp>
        <p:nvSpPr>
          <p:cNvPr id="23" name="Freeform 22">
            <a:extLst>
              <a:ext uri="{FF2B5EF4-FFF2-40B4-BE49-F238E27FC236}">
                <a16:creationId xmlns:a16="http://schemas.microsoft.com/office/drawing/2014/main" id="{2162D95D-8180-4B47-8F51-01F8630B3012}"/>
              </a:ext>
            </a:extLst>
          </p:cNvPr>
          <p:cNvSpPr/>
          <p:nvPr/>
        </p:nvSpPr>
        <p:spPr>
          <a:xfrm>
            <a:off x="6360926" y="2161387"/>
            <a:ext cx="2625994" cy="2322123"/>
          </a:xfrm>
          <a:custGeom>
            <a:avLst/>
            <a:gdLst>
              <a:gd name="connsiteX0" fmla="*/ 0 w 2073440"/>
              <a:gd name="connsiteY0" fmla="*/ 0 h 829376"/>
              <a:gd name="connsiteX1" fmla="*/ 2073440 w 2073440"/>
              <a:gd name="connsiteY1" fmla="*/ 0 h 829376"/>
              <a:gd name="connsiteX2" fmla="*/ 2073440 w 2073440"/>
              <a:gd name="connsiteY2" fmla="*/ 829376 h 829376"/>
              <a:gd name="connsiteX3" fmla="*/ 0 w 2073440"/>
              <a:gd name="connsiteY3" fmla="*/ 829376 h 829376"/>
              <a:gd name="connsiteX4" fmla="*/ 0 w 2073440"/>
              <a:gd name="connsiteY4" fmla="*/ 0 h 829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440" h="829376">
                <a:moveTo>
                  <a:pt x="0" y="0"/>
                </a:moveTo>
                <a:lnTo>
                  <a:pt x="2073440" y="0"/>
                </a:lnTo>
                <a:lnTo>
                  <a:pt x="2073440" y="829376"/>
                </a:lnTo>
                <a:lnTo>
                  <a:pt x="0" y="829376"/>
                </a:lnTo>
                <a:lnTo>
                  <a:pt x="0" y="0"/>
                </a:lnTo>
                <a:close/>
              </a:path>
            </a:pathLst>
          </a:custGeom>
          <a:solidFill>
            <a:schemeClr val="accent1"/>
          </a:solidFill>
          <a:ln>
            <a:noFill/>
          </a:ln>
        </p:spPr>
        <p:style>
          <a:lnRef idx="2">
            <a:schemeClr val="accent2">
              <a:hueOff val="1542859"/>
              <a:satOff val="-48001"/>
              <a:lumOff val="-20588"/>
              <a:alphaOff val="0"/>
            </a:schemeClr>
          </a:lnRef>
          <a:fillRef idx="1">
            <a:schemeClr val="accent2">
              <a:hueOff val="1542859"/>
              <a:satOff val="-48001"/>
              <a:lumOff val="-20588"/>
              <a:alphaOff val="0"/>
            </a:schemeClr>
          </a:fillRef>
          <a:effectRef idx="0">
            <a:schemeClr val="accent2">
              <a:hueOff val="1542859"/>
              <a:satOff val="-48001"/>
              <a:lumOff val="-20588"/>
              <a:alphaOff val="0"/>
            </a:schemeClr>
          </a:effectRef>
          <a:fontRef idx="minor">
            <a:schemeClr val="lt1"/>
          </a:fontRef>
        </p:style>
        <p:txBody>
          <a:bodyPr spcFirstLastPara="0" vert="horz" wrap="square" lIns="182880" tIns="182880" rIns="182880" bIns="91440" numCol="1" spcCol="1270" anchor="t" anchorCtr="0">
            <a:noAutofit/>
          </a:bodyPr>
          <a:lstStyle/>
          <a:p>
            <a:pPr marL="0" lvl="0" indent="0" defTabSz="622300">
              <a:spcBef>
                <a:spcPct val="0"/>
              </a:spcBef>
              <a:spcAft>
                <a:spcPts val="600"/>
              </a:spcAft>
              <a:buNone/>
            </a:pPr>
            <a:r>
              <a:rPr lang="en-US" sz="1400" kern="1200" dirty="0" err="1">
                <a:latin typeface="+mj-lt"/>
              </a:rPr>
              <a:t>PgLogical</a:t>
            </a:r>
            <a:r>
              <a:rPr lang="en-US" sz="1400" kern="1200" dirty="0">
                <a:latin typeface="+mj-lt"/>
              </a:rPr>
              <a:t> extension*</a:t>
            </a:r>
          </a:p>
          <a:p>
            <a:pPr marL="114300" lvl="1" indent="-114300" defTabSz="622300">
              <a:spcBef>
                <a:spcPct val="0"/>
              </a:spcBef>
              <a:spcAft>
                <a:spcPts val="600"/>
              </a:spcAft>
              <a:buFontTx/>
              <a:buChar char="•"/>
            </a:pPr>
            <a:r>
              <a:rPr lang="en-US" sz="1400" dirty="0">
                <a:solidFill>
                  <a:schemeClr val="bg1"/>
                </a:solidFill>
              </a:rPr>
              <a:t>Similar to native logical replication</a:t>
            </a:r>
          </a:p>
          <a:p>
            <a:pPr marL="114300" lvl="1" indent="-114300" defTabSz="622300">
              <a:spcBef>
                <a:spcPct val="0"/>
              </a:spcBef>
              <a:spcAft>
                <a:spcPts val="600"/>
              </a:spcAft>
              <a:buFontTx/>
              <a:buChar char="•"/>
            </a:pPr>
            <a:r>
              <a:rPr lang="en-US" sz="1400" dirty="0">
                <a:solidFill>
                  <a:schemeClr val="bg1"/>
                </a:solidFill>
              </a:rPr>
              <a:t>Better performance</a:t>
            </a:r>
          </a:p>
          <a:p>
            <a:pPr marL="114300" lvl="1" indent="-114300" defTabSz="622300">
              <a:spcBef>
                <a:spcPct val="0"/>
              </a:spcBef>
              <a:spcAft>
                <a:spcPts val="600"/>
              </a:spcAft>
              <a:buFontTx/>
              <a:buChar char="•"/>
            </a:pPr>
            <a:r>
              <a:rPr lang="en-US" sz="1400" dirty="0">
                <a:solidFill>
                  <a:schemeClr val="bg1"/>
                </a:solidFill>
              </a:rPr>
              <a:t>Additional capabilities – like DDL support</a:t>
            </a:r>
          </a:p>
        </p:txBody>
      </p:sp>
      <p:sp>
        <p:nvSpPr>
          <p:cNvPr id="25" name="Freeform 24">
            <a:extLst>
              <a:ext uri="{FF2B5EF4-FFF2-40B4-BE49-F238E27FC236}">
                <a16:creationId xmlns:a16="http://schemas.microsoft.com/office/drawing/2014/main" id="{E5146829-EABC-EF42-B9A1-A8F130ECE0E1}"/>
              </a:ext>
            </a:extLst>
          </p:cNvPr>
          <p:cNvSpPr/>
          <p:nvPr/>
        </p:nvSpPr>
        <p:spPr>
          <a:xfrm>
            <a:off x="8980987" y="2161387"/>
            <a:ext cx="2625994" cy="2322123"/>
          </a:xfrm>
          <a:custGeom>
            <a:avLst/>
            <a:gdLst>
              <a:gd name="connsiteX0" fmla="*/ 0 w 2073440"/>
              <a:gd name="connsiteY0" fmla="*/ 0 h 829376"/>
              <a:gd name="connsiteX1" fmla="*/ 2073440 w 2073440"/>
              <a:gd name="connsiteY1" fmla="*/ 0 h 829376"/>
              <a:gd name="connsiteX2" fmla="*/ 2073440 w 2073440"/>
              <a:gd name="connsiteY2" fmla="*/ 829376 h 829376"/>
              <a:gd name="connsiteX3" fmla="*/ 0 w 2073440"/>
              <a:gd name="connsiteY3" fmla="*/ 829376 h 829376"/>
              <a:gd name="connsiteX4" fmla="*/ 0 w 2073440"/>
              <a:gd name="connsiteY4" fmla="*/ 0 h 829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440" h="829376">
                <a:moveTo>
                  <a:pt x="0" y="0"/>
                </a:moveTo>
                <a:lnTo>
                  <a:pt x="2073440" y="0"/>
                </a:lnTo>
                <a:lnTo>
                  <a:pt x="2073440" y="829376"/>
                </a:lnTo>
                <a:lnTo>
                  <a:pt x="0" y="829376"/>
                </a:lnTo>
                <a:lnTo>
                  <a:pt x="0" y="0"/>
                </a:lnTo>
                <a:close/>
              </a:path>
            </a:pathLst>
          </a:custGeom>
          <a:solidFill>
            <a:schemeClr val="tx1"/>
          </a:solidFill>
          <a:ln>
            <a:noFill/>
          </a:ln>
        </p:spPr>
        <p:style>
          <a:lnRef idx="2">
            <a:schemeClr val="accent2">
              <a:hueOff val="3085719"/>
              <a:satOff val="-96002"/>
              <a:lumOff val="-41176"/>
              <a:alphaOff val="0"/>
            </a:schemeClr>
          </a:lnRef>
          <a:fillRef idx="1">
            <a:schemeClr val="accent2">
              <a:hueOff val="3085719"/>
              <a:satOff val="-96002"/>
              <a:lumOff val="-41176"/>
              <a:alphaOff val="0"/>
            </a:schemeClr>
          </a:fillRef>
          <a:effectRef idx="0">
            <a:schemeClr val="accent2">
              <a:hueOff val="3085719"/>
              <a:satOff val="-96002"/>
              <a:lumOff val="-41176"/>
              <a:alphaOff val="0"/>
            </a:schemeClr>
          </a:effectRef>
          <a:fontRef idx="minor">
            <a:schemeClr val="lt1"/>
          </a:fontRef>
        </p:style>
        <p:txBody>
          <a:bodyPr spcFirstLastPara="0" vert="horz" wrap="square" lIns="182880" tIns="182880" rIns="182880" bIns="91440" numCol="1" spcCol="1270" anchor="t" anchorCtr="0">
            <a:noAutofit/>
          </a:bodyPr>
          <a:lstStyle/>
          <a:p>
            <a:pPr marL="0" lvl="0" indent="0" defTabSz="622300">
              <a:spcBef>
                <a:spcPct val="0"/>
              </a:spcBef>
              <a:spcAft>
                <a:spcPts val="600"/>
              </a:spcAft>
              <a:buNone/>
            </a:pPr>
            <a:r>
              <a:rPr lang="en-US" sz="1400" kern="1200" dirty="0">
                <a:latin typeface="+mj-lt"/>
              </a:rPr>
              <a:t>Logical decoding</a:t>
            </a:r>
          </a:p>
          <a:p>
            <a:pPr marL="114300" lvl="1" indent="-114300" defTabSz="622300">
              <a:spcBef>
                <a:spcPct val="0"/>
              </a:spcBef>
              <a:spcAft>
                <a:spcPts val="600"/>
              </a:spcAft>
              <a:buFontTx/>
              <a:buChar char="•"/>
            </a:pPr>
            <a:r>
              <a:rPr lang="en-US" sz="1400" dirty="0">
                <a:solidFill>
                  <a:schemeClr val="bg1"/>
                </a:solidFill>
              </a:rPr>
              <a:t>WAL2JSON / Test Decoding to copy data to another Postgres or a different DB engine</a:t>
            </a:r>
          </a:p>
          <a:p>
            <a:pPr marL="114300" lvl="1" indent="-114300" defTabSz="622300">
              <a:spcBef>
                <a:spcPct val="0"/>
              </a:spcBef>
              <a:spcAft>
                <a:spcPts val="600"/>
              </a:spcAft>
              <a:buFontTx/>
              <a:buChar char="•"/>
            </a:pPr>
            <a:r>
              <a:rPr lang="en-US" sz="1400" dirty="0">
                <a:solidFill>
                  <a:schemeClr val="bg1"/>
                </a:solidFill>
              </a:rPr>
              <a:t>Can use with </a:t>
            </a:r>
            <a:r>
              <a:rPr lang="en-US" sz="1400" dirty="0" err="1">
                <a:solidFill>
                  <a:schemeClr val="bg1"/>
                </a:solidFill>
              </a:rPr>
              <a:t>Debezium</a:t>
            </a:r>
            <a:r>
              <a:rPr lang="en-US" sz="1400" dirty="0">
                <a:solidFill>
                  <a:schemeClr val="bg1"/>
                </a:solidFill>
              </a:rPr>
              <a:t> for </a:t>
            </a:r>
            <a:r>
              <a:rPr lang="en-US" sz="1400" dirty="0">
                <a:solidFill>
                  <a:schemeClr val="accent2"/>
                </a:solidFill>
              </a:rPr>
              <a:t>CDC</a:t>
            </a:r>
          </a:p>
          <a:p>
            <a:pPr marL="0" lvl="0" indent="0" defTabSz="622300">
              <a:spcBef>
                <a:spcPct val="0"/>
              </a:spcBef>
              <a:spcAft>
                <a:spcPts val="600"/>
              </a:spcAft>
              <a:buNone/>
            </a:pPr>
            <a:r>
              <a:rPr lang="en-US" sz="1400" kern="1200" dirty="0">
                <a:latin typeface="+mj-lt"/>
              </a:rPr>
              <a:t> </a:t>
            </a:r>
          </a:p>
        </p:txBody>
      </p:sp>
      <p:sp>
        <p:nvSpPr>
          <p:cNvPr id="3" name="TextBox 2">
            <a:extLst>
              <a:ext uri="{FF2B5EF4-FFF2-40B4-BE49-F238E27FC236}">
                <a16:creationId xmlns:a16="http://schemas.microsoft.com/office/drawing/2014/main" id="{06ADACE7-824C-44F2-98F8-C02C93B30A5D}"/>
              </a:ext>
            </a:extLst>
          </p:cNvPr>
          <p:cNvSpPr txBox="1"/>
          <p:nvPr/>
        </p:nvSpPr>
        <p:spPr>
          <a:xfrm>
            <a:off x="4042920" y="4870856"/>
            <a:ext cx="2123315" cy="938719"/>
          </a:xfrm>
          <a:prstGeom prst="rect">
            <a:avLst/>
          </a:prstGeom>
          <a:noFill/>
        </p:spPr>
        <p:txBody>
          <a:bodyPr wrap="square" lIns="0" tIns="0" rIns="0" bIns="0" rtlCol="0">
            <a:spAutoFit/>
          </a:bodyPr>
          <a:lstStyle/>
          <a:p>
            <a:pPr marL="114300" marR="0" lvl="1" indent="-114300" defTabSz="622300" fontAlgn="auto">
              <a:spcBef>
                <a:spcPct val="0"/>
              </a:spcBef>
              <a:spcAft>
                <a:spcPts val="600"/>
              </a:spcAft>
              <a:buClrTx/>
              <a:buSzTx/>
              <a:buFontTx/>
              <a:buChar char="•"/>
              <a:tabLst/>
              <a:defRPr/>
            </a:pPr>
            <a:r>
              <a:rPr lang="en-US" sz="1400" dirty="0">
                <a:solidFill>
                  <a:prstClr val="black">
                    <a:hueOff val="0"/>
                    <a:satOff val="0"/>
                    <a:lumOff val="0"/>
                    <a:alphaOff val="0"/>
                  </a:prstClr>
                </a:solidFill>
              </a:rPr>
              <a:t>Logical mode captures more WAL data</a:t>
            </a:r>
          </a:p>
          <a:p>
            <a:pPr marL="114300" marR="0" lvl="1" indent="-114300" defTabSz="622300" fontAlgn="auto">
              <a:spcBef>
                <a:spcPct val="0"/>
              </a:spcBef>
              <a:spcAft>
                <a:spcPts val="600"/>
              </a:spcAft>
              <a:buClrTx/>
              <a:buSzTx/>
              <a:buFontTx/>
              <a:buChar char="•"/>
              <a:tabLst/>
              <a:defRPr/>
            </a:pPr>
            <a:r>
              <a:rPr lang="en-US" sz="1400" dirty="0">
                <a:solidFill>
                  <a:prstClr val="black">
                    <a:hueOff val="0"/>
                    <a:satOff val="0"/>
                    <a:lumOff val="0"/>
                    <a:alphaOff val="0"/>
                  </a:prstClr>
                </a:solidFill>
              </a:rPr>
              <a:t>Can be used with physical replica</a:t>
            </a:r>
          </a:p>
        </p:txBody>
      </p:sp>
      <p:grpSp>
        <p:nvGrpSpPr>
          <p:cNvPr id="33" name="Group 32" descr="screenshot">
            <a:extLst>
              <a:ext uri="{FF2B5EF4-FFF2-40B4-BE49-F238E27FC236}">
                <a16:creationId xmlns:a16="http://schemas.microsoft.com/office/drawing/2014/main" id="{5C7053DE-C0FC-8D49-949E-55651B5EA706}"/>
              </a:ext>
            </a:extLst>
          </p:cNvPr>
          <p:cNvGrpSpPr/>
          <p:nvPr/>
        </p:nvGrpSpPr>
        <p:grpSpPr>
          <a:xfrm>
            <a:off x="6500924" y="4687653"/>
            <a:ext cx="4938389" cy="1403431"/>
            <a:chOff x="6863626" y="4687653"/>
            <a:chExt cx="4457700" cy="1266825"/>
          </a:xfrm>
        </p:grpSpPr>
        <p:pic>
          <p:nvPicPr>
            <p:cNvPr id="8" name="Picture 7">
              <a:extLst>
                <a:ext uri="{FF2B5EF4-FFF2-40B4-BE49-F238E27FC236}">
                  <a16:creationId xmlns:a16="http://schemas.microsoft.com/office/drawing/2014/main" id="{67A2802F-2760-4F50-B179-C4640F43E7EE}"/>
                </a:ext>
              </a:extLst>
            </p:cNvPr>
            <p:cNvPicPr>
              <a:picLocks noChangeAspect="1"/>
            </p:cNvPicPr>
            <p:nvPr/>
          </p:nvPicPr>
          <p:blipFill>
            <a:blip r:embed="rId3"/>
            <a:stretch>
              <a:fillRect/>
            </a:stretch>
          </p:blipFill>
          <p:spPr>
            <a:xfrm>
              <a:off x="6863626" y="4687653"/>
              <a:ext cx="4457700" cy="1266825"/>
            </a:xfrm>
            <a:prstGeom prst="rect">
              <a:avLst/>
            </a:prstGeom>
            <a:effectLst>
              <a:outerShdw blurRad="50800" dist="38100" dir="5400000" algn="t" rotWithShape="0">
                <a:prstClr val="black">
                  <a:alpha val="40000"/>
                </a:prstClr>
              </a:outerShdw>
            </a:effectLst>
          </p:spPr>
        </p:pic>
        <p:sp>
          <p:nvSpPr>
            <p:cNvPr id="9" name="Rectangle 8">
              <a:extLst>
                <a:ext uri="{FF2B5EF4-FFF2-40B4-BE49-F238E27FC236}">
                  <a16:creationId xmlns:a16="http://schemas.microsoft.com/office/drawing/2014/main" id="{5A639B2E-0BB6-4798-B0CD-58CD9619C61A}"/>
                </a:ext>
              </a:extLst>
            </p:cNvPr>
            <p:cNvSpPr/>
            <p:nvPr/>
          </p:nvSpPr>
          <p:spPr>
            <a:xfrm>
              <a:off x="9342478" y="5017075"/>
              <a:ext cx="1645920" cy="2887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350217352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3E4606A-FA42-ADEE-7BB9-1DB98C6D8966}"/>
              </a:ext>
            </a:extLst>
          </p:cNvPr>
          <p:cNvSpPr>
            <a:spLocks noGrp="1"/>
          </p:cNvSpPr>
          <p:nvPr>
            <p:ph type="body" sz="quarter" idx="12"/>
          </p:nvPr>
        </p:nvSpPr>
        <p:spPr>
          <a:xfrm>
            <a:off x="574675" y="4544291"/>
            <a:ext cx="9144000" cy="307777"/>
          </a:xfrm>
        </p:spPr>
        <p:txBody>
          <a:bodyPr/>
          <a:lstStyle/>
          <a:p>
            <a:endParaRPr lang="en-US" dirty="0"/>
          </a:p>
        </p:txBody>
      </p:sp>
      <p:sp>
        <p:nvSpPr>
          <p:cNvPr id="12" name="Title 1">
            <a:extLst>
              <a:ext uri="{FF2B5EF4-FFF2-40B4-BE49-F238E27FC236}">
                <a16:creationId xmlns:a16="http://schemas.microsoft.com/office/drawing/2014/main" id="{F966D527-8C6A-D42F-F03E-03B7817D2228}"/>
              </a:ext>
            </a:extLst>
          </p:cNvPr>
          <p:cNvSpPr>
            <a:spLocks noGrp="1"/>
          </p:cNvSpPr>
          <p:nvPr>
            <p:ph type="title"/>
          </p:nvPr>
        </p:nvSpPr>
        <p:spPr>
          <a:xfrm>
            <a:off x="574675" y="3167302"/>
            <a:ext cx="9144000" cy="861774"/>
          </a:xfrm>
        </p:spPr>
        <p:txBody>
          <a:bodyPr/>
          <a:lstStyle/>
          <a:p>
            <a:r>
              <a:rPr lang="en-US" sz="2000" dirty="0">
                <a:solidFill>
                  <a:schemeClr val="tx1"/>
                </a:solidFill>
              </a:rPr>
              <a:t>Technical overview</a:t>
            </a:r>
            <a:br>
              <a:rPr lang="en-US" dirty="0">
                <a:solidFill>
                  <a:schemeClr val="tx1"/>
                </a:solidFill>
              </a:rPr>
            </a:br>
            <a:r>
              <a:rPr lang="en-US" dirty="0">
                <a:solidFill>
                  <a:schemeClr val="accent1"/>
                </a:solidFill>
              </a:rPr>
              <a:t>Azure Database for PostgreSQL</a:t>
            </a:r>
          </a:p>
        </p:txBody>
      </p:sp>
      <p:pic>
        <p:nvPicPr>
          <p:cNvPr id="13" name="Graphic 12" descr="Azure Database for PostgreSQL logo">
            <a:extLst>
              <a:ext uri="{FF2B5EF4-FFF2-40B4-BE49-F238E27FC236}">
                <a16:creationId xmlns:a16="http://schemas.microsoft.com/office/drawing/2014/main" id="{21E93D00-8E92-9CA8-7871-7869F56B05C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06775" y="1810159"/>
            <a:ext cx="992841" cy="992839"/>
          </a:xfrm>
          <a:prstGeom prst="rect">
            <a:avLst/>
          </a:prstGeom>
        </p:spPr>
      </p:pic>
    </p:spTree>
    <p:extLst>
      <p:ext uri="{BB962C8B-B14F-4D97-AF65-F5344CB8AC3E}">
        <p14:creationId xmlns:p14="http://schemas.microsoft.com/office/powerpoint/2010/main" val="3856248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38D16C-6298-42F1-83CB-BE474F8C7F6C}"/>
              </a:ext>
            </a:extLst>
          </p:cNvPr>
          <p:cNvSpPr txBox="1"/>
          <p:nvPr/>
        </p:nvSpPr>
        <p:spPr>
          <a:xfrm>
            <a:off x="2709746" y="3100039"/>
            <a:ext cx="2713884" cy="73866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0078D4"/>
                </a:solidFill>
                <a:effectLst/>
                <a:uLnTx/>
                <a:uFillTx/>
                <a:latin typeface="Segoe UI"/>
                <a:ea typeface="+mn-ea"/>
                <a:cs typeface="+mn-cs"/>
              </a:rPr>
              <a:t>Use Cases</a:t>
            </a:r>
          </a:p>
        </p:txBody>
      </p:sp>
      <p:sp>
        <p:nvSpPr>
          <p:cNvPr id="3" name="Title 2">
            <a:extLst>
              <a:ext uri="{FF2B5EF4-FFF2-40B4-BE49-F238E27FC236}">
                <a16:creationId xmlns:a16="http://schemas.microsoft.com/office/drawing/2014/main" id="{7DE4F24F-7837-4999-8AAF-DB50AF8702CD}"/>
              </a:ext>
            </a:extLst>
          </p:cNvPr>
          <p:cNvSpPr>
            <a:spLocks noGrp="1"/>
          </p:cNvSpPr>
          <p:nvPr>
            <p:ph type="title"/>
          </p:nvPr>
        </p:nvSpPr>
        <p:spPr>
          <a:xfrm>
            <a:off x="585216" y="2725725"/>
            <a:ext cx="9144000" cy="808683"/>
          </a:xfrm>
        </p:spPr>
        <p:txBody>
          <a:bodyPr/>
          <a:lstStyle/>
          <a:p>
            <a:pPr>
              <a:lnSpc>
                <a:spcPct val="150000"/>
              </a:lnSpc>
            </a:pPr>
            <a:r>
              <a:rPr lang="en-US" dirty="0">
                <a:latin typeface="Segoe UI Semibold" panose="020B0502040204020203" pitchFamily="34" charset="0"/>
                <a:ea typeface="Segoe UI Semibold" panose="020B0502040204020203" pitchFamily="34" charset="0"/>
                <a:cs typeface="Segoe UI Semibold" panose="020B0502040204020203" pitchFamily="34" charset="0"/>
              </a:rPr>
              <a:t>Performance &amp; scale</a:t>
            </a:r>
          </a:p>
        </p:txBody>
      </p:sp>
      <p:grpSp>
        <p:nvGrpSpPr>
          <p:cNvPr id="61" name="Group 331">
            <a:extLst>
              <a:ext uri="{FF2B5EF4-FFF2-40B4-BE49-F238E27FC236}">
                <a16:creationId xmlns:a16="http://schemas.microsoft.com/office/drawing/2014/main" id="{7BB5B3A1-7790-2846-ACAC-AEF04875AA30}"/>
              </a:ext>
              <a:ext uri="{C183D7F6-B498-43B3-948B-1728B52AA6E4}">
                <adec:decorative xmlns:adec="http://schemas.microsoft.com/office/drawing/2017/decorative" val="1"/>
              </a:ext>
            </a:extLst>
          </p:cNvPr>
          <p:cNvGrpSpPr>
            <a:grpSpLocks noChangeAspect="1"/>
          </p:cNvGrpSpPr>
          <p:nvPr/>
        </p:nvGrpSpPr>
        <p:grpSpPr bwMode="auto">
          <a:xfrm>
            <a:off x="7598902" y="1804710"/>
            <a:ext cx="3432892" cy="2849737"/>
            <a:chOff x="2204" y="2803"/>
            <a:chExt cx="312" cy="259"/>
          </a:xfrm>
        </p:grpSpPr>
        <p:sp>
          <p:nvSpPr>
            <p:cNvPr id="62" name="Freeform 332">
              <a:extLst>
                <a:ext uri="{FF2B5EF4-FFF2-40B4-BE49-F238E27FC236}">
                  <a16:creationId xmlns:a16="http://schemas.microsoft.com/office/drawing/2014/main" id="{5CB8483E-69CC-8A44-A110-0EF8A1826077}"/>
                </a:ext>
              </a:extLst>
            </p:cNvPr>
            <p:cNvSpPr>
              <a:spLocks/>
            </p:cNvSpPr>
            <p:nvPr/>
          </p:nvSpPr>
          <p:spPr bwMode="auto">
            <a:xfrm>
              <a:off x="2516" y="295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333">
              <a:extLst>
                <a:ext uri="{FF2B5EF4-FFF2-40B4-BE49-F238E27FC236}">
                  <a16:creationId xmlns:a16="http://schemas.microsoft.com/office/drawing/2014/main" id="{038DC2F9-CA41-BD4F-B1CB-835F6EA71C01}"/>
                </a:ext>
              </a:extLst>
            </p:cNvPr>
            <p:cNvSpPr>
              <a:spLocks/>
            </p:cNvSpPr>
            <p:nvPr/>
          </p:nvSpPr>
          <p:spPr bwMode="auto">
            <a:xfrm>
              <a:off x="2457" y="2969"/>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5" y="231"/>
                    <a:pt x="0" y="318"/>
                  </a:cubicBezTo>
                  <a:cubicBezTo>
                    <a:pt x="91" y="409"/>
                    <a:pt x="91" y="409"/>
                    <a:pt x="91" y="409"/>
                  </a:cubicBezTo>
                  <a:cubicBezTo>
                    <a:pt x="188" y="299"/>
                    <a:pt x="251" y="157"/>
                    <a:pt x="260"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334">
              <a:extLst>
                <a:ext uri="{FF2B5EF4-FFF2-40B4-BE49-F238E27FC236}">
                  <a16:creationId xmlns:a16="http://schemas.microsoft.com/office/drawing/2014/main" id="{53AE693B-E3F8-FB49-8F71-3E2F111FD59E}"/>
                </a:ext>
              </a:extLst>
            </p:cNvPr>
            <p:cNvSpPr>
              <a:spLocks/>
            </p:cNvSpPr>
            <p:nvPr/>
          </p:nvSpPr>
          <p:spPr bwMode="auto">
            <a:xfrm>
              <a:off x="2457" y="2856"/>
              <a:ext cx="59" cy="93"/>
            </a:xfrm>
            <a:custGeom>
              <a:avLst/>
              <a:gdLst>
                <a:gd name="T0" fmla="*/ 0 w 260"/>
                <a:gd name="T1" fmla="*/ 91 h 409"/>
                <a:gd name="T2" fmla="*/ 132 w 260"/>
                <a:gd name="T3" fmla="*/ 409 h 409"/>
                <a:gd name="T4" fmla="*/ 260 w 260"/>
                <a:gd name="T5" fmla="*/ 409 h 409"/>
                <a:gd name="T6" fmla="*/ 91 w 260"/>
                <a:gd name="T7" fmla="*/ 0 h 409"/>
                <a:gd name="T8" fmla="*/ 0 w 260"/>
                <a:gd name="T9" fmla="*/ 91 h 409"/>
              </a:gdLst>
              <a:ahLst/>
              <a:cxnLst>
                <a:cxn ang="0">
                  <a:pos x="T0" y="T1"/>
                </a:cxn>
                <a:cxn ang="0">
                  <a:pos x="T2" y="T3"/>
                </a:cxn>
                <a:cxn ang="0">
                  <a:pos x="T4" y="T5"/>
                </a:cxn>
                <a:cxn ang="0">
                  <a:pos x="T6" y="T7"/>
                </a:cxn>
                <a:cxn ang="0">
                  <a:pos x="T8" y="T9"/>
                </a:cxn>
              </a:cxnLst>
              <a:rect l="0" t="0" r="r" b="b"/>
              <a:pathLst>
                <a:path w="260" h="409">
                  <a:moveTo>
                    <a:pt x="0" y="91"/>
                  </a:moveTo>
                  <a:cubicBezTo>
                    <a:pt x="79" y="183"/>
                    <a:pt x="123" y="295"/>
                    <a:pt x="132" y="409"/>
                  </a:cubicBezTo>
                  <a:cubicBezTo>
                    <a:pt x="260" y="409"/>
                    <a:pt x="260" y="409"/>
                    <a:pt x="260" y="409"/>
                  </a:cubicBezTo>
                  <a:cubicBezTo>
                    <a:pt x="251" y="262"/>
                    <a:pt x="195" y="118"/>
                    <a:pt x="91" y="0"/>
                  </a:cubicBezTo>
                  <a:lnTo>
                    <a:pt x="0" y="9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335">
              <a:extLst>
                <a:ext uri="{FF2B5EF4-FFF2-40B4-BE49-F238E27FC236}">
                  <a16:creationId xmlns:a16="http://schemas.microsoft.com/office/drawing/2014/main" id="{588B36BB-CE57-1F4E-945A-DE472C0423D5}"/>
                </a:ext>
              </a:extLst>
            </p:cNvPr>
            <p:cNvSpPr>
              <a:spLocks/>
            </p:cNvSpPr>
            <p:nvPr/>
          </p:nvSpPr>
          <p:spPr bwMode="auto">
            <a:xfrm>
              <a:off x="2370" y="2803"/>
              <a:ext cx="93" cy="59"/>
            </a:xfrm>
            <a:custGeom>
              <a:avLst/>
              <a:gdLst>
                <a:gd name="T0" fmla="*/ 0 w 409"/>
                <a:gd name="T1" fmla="*/ 128 h 260"/>
                <a:gd name="T2" fmla="*/ 318 w 409"/>
                <a:gd name="T3" fmla="*/ 260 h 260"/>
                <a:gd name="T4" fmla="*/ 409 w 409"/>
                <a:gd name="T5" fmla="*/ 169 h 260"/>
                <a:gd name="T6" fmla="*/ 0 w 409"/>
                <a:gd name="T7" fmla="*/ 0 h 260"/>
                <a:gd name="T8" fmla="*/ 0 w 409"/>
                <a:gd name="T9" fmla="*/ 128 h 260"/>
              </a:gdLst>
              <a:ahLst/>
              <a:cxnLst>
                <a:cxn ang="0">
                  <a:pos x="T0" y="T1"/>
                </a:cxn>
                <a:cxn ang="0">
                  <a:pos x="T2" y="T3"/>
                </a:cxn>
                <a:cxn ang="0">
                  <a:pos x="T4" y="T5"/>
                </a:cxn>
                <a:cxn ang="0">
                  <a:pos x="T6" y="T7"/>
                </a:cxn>
                <a:cxn ang="0">
                  <a:pos x="T8" y="T9"/>
                </a:cxn>
              </a:cxnLst>
              <a:rect l="0" t="0" r="r" b="b"/>
              <a:pathLst>
                <a:path w="409" h="260">
                  <a:moveTo>
                    <a:pt x="0" y="128"/>
                  </a:moveTo>
                  <a:cubicBezTo>
                    <a:pt x="121" y="138"/>
                    <a:pt x="231" y="186"/>
                    <a:pt x="318" y="260"/>
                  </a:cubicBezTo>
                  <a:cubicBezTo>
                    <a:pt x="409" y="169"/>
                    <a:pt x="409" y="169"/>
                    <a:pt x="409" y="169"/>
                  </a:cubicBezTo>
                  <a:cubicBezTo>
                    <a:pt x="299" y="72"/>
                    <a:pt x="157" y="10"/>
                    <a:pt x="0" y="0"/>
                  </a:cubicBezTo>
                  <a:lnTo>
                    <a:pt x="0" y="12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336">
              <a:extLst>
                <a:ext uri="{FF2B5EF4-FFF2-40B4-BE49-F238E27FC236}">
                  <a16:creationId xmlns:a16="http://schemas.microsoft.com/office/drawing/2014/main" id="{A9E1DC5C-4794-7B4F-B70F-F5050ADD3080}"/>
                </a:ext>
              </a:extLst>
            </p:cNvPr>
            <p:cNvSpPr>
              <a:spLocks/>
            </p:cNvSpPr>
            <p:nvPr/>
          </p:nvSpPr>
          <p:spPr bwMode="auto">
            <a:xfrm>
              <a:off x="2257" y="2803"/>
              <a:ext cx="93" cy="59"/>
            </a:xfrm>
            <a:custGeom>
              <a:avLst/>
              <a:gdLst>
                <a:gd name="T0" fmla="*/ 91 w 409"/>
                <a:gd name="T1" fmla="*/ 260 h 260"/>
                <a:gd name="T2" fmla="*/ 409 w 409"/>
                <a:gd name="T3" fmla="*/ 129 h 260"/>
                <a:gd name="T4" fmla="*/ 409 w 409"/>
                <a:gd name="T5" fmla="*/ 0 h 260"/>
                <a:gd name="T6" fmla="*/ 0 w 409"/>
                <a:gd name="T7" fmla="*/ 169 h 260"/>
                <a:gd name="T8" fmla="*/ 91 w 409"/>
                <a:gd name="T9" fmla="*/ 260 h 260"/>
              </a:gdLst>
              <a:ahLst/>
              <a:cxnLst>
                <a:cxn ang="0">
                  <a:pos x="T0" y="T1"/>
                </a:cxn>
                <a:cxn ang="0">
                  <a:pos x="T2" y="T3"/>
                </a:cxn>
                <a:cxn ang="0">
                  <a:pos x="T4" y="T5"/>
                </a:cxn>
                <a:cxn ang="0">
                  <a:pos x="T6" y="T7"/>
                </a:cxn>
                <a:cxn ang="0">
                  <a:pos x="T8" y="T9"/>
                </a:cxn>
              </a:cxnLst>
              <a:rect l="0" t="0" r="r" b="b"/>
              <a:pathLst>
                <a:path w="409" h="260">
                  <a:moveTo>
                    <a:pt x="91" y="260"/>
                  </a:moveTo>
                  <a:cubicBezTo>
                    <a:pt x="183" y="181"/>
                    <a:pt x="295" y="137"/>
                    <a:pt x="409" y="129"/>
                  </a:cubicBezTo>
                  <a:cubicBezTo>
                    <a:pt x="409" y="0"/>
                    <a:pt x="409" y="0"/>
                    <a:pt x="409" y="0"/>
                  </a:cubicBezTo>
                  <a:cubicBezTo>
                    <a:pt x="262" y="9"/>
                    <a:pt x="117" y="66"/>
                    <a:pt x="0" y="169"/>
                  </a:cubicBezTo>
                  <a:lnTo>
                    <a:pt x="91" y="26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337">
              <a:extLst>
                <a:ext uri="{FF2B5EF4-FFF2-40B4-BE49-F238E27FC236}">
                  <a16:creationId xmlns:a16="http://schemas.microsoft.com/office/drawing/2014/main" id="{8AA1F8FD-2D10-9746-81B1-9478D66DC406}"/>
                </a:ext>
              </a:extLst>
            </p:cNvPr>
            <p:cNvSpPr>
              <a:spLocks/>
            </p:cNvSpPr>
            <p:nvPr/>
          </p:nvSpPr>
          <p:spPr bwMode="auto">
            <a:xfrm>
              <a:off x="2204" y="2856"/>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6" y="178"/>
                    <a:pt x="260" y="91"/>
                  </a:cubicBezTo>
                  <a:cubicBezTo>
                    <a:pt x="169" y="0"/>
                    <a:pt x="169" y="0"/>
                    <a:pt x="169" y="0"/>
                  </a:cubicBezTo>
                  <a:cubicBezTo>
                    <a:pt x="72" y="111"/>
                    <a:pt x="10" y="253"/>
                    <a:pt x="0" y="409"/>
                  </a:cubicBezTo>
                  <a:lnTo>
                    <a:pt x="128" y="4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Oval 338">
              <a:extLst>
                <a:ext uri="{FF2B5EF4-FFF2-40B4-BE49-F238E27FC236}">
                  <a16:creationId xmlns:a16="http://schemas.microsoft.com/office/drawing/2014/main" id="{E81343D9-F2C8-6B45-9FDF-6F645DC6E65B}"/>
                </a:ext>
              </a:extLst>
            </p:cNvPr>
            <p:cNvSpPr>
              <a:spLocks noChangeArrowheads="1"/>
            </p:cNvSpPr>
            <p:nvPr/>
          </p:nvSpPr>
          <p:spPr bwMode="auto">
            <a:xfrm>
              <a:off x="2331" y="2930"/>
              <a:ext cx="58"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39">
              <a:extLst>
                <a:ext uri="{FF2B5EF4-FFF2-40B4-BE49-F238E27FC236}">
                  <a16:creationId xmlns:a16="http://schemas.microsoft.com/office/drawing/2014/main" id="{198074BF-0E28-1F46-BA7F-7907D774748F}"/>
                </a:ext>
              </a:extLst>
            </p:cNvPr>
            <p:cNvSpPr>
              <a:spLocks/>
            </p:cNvSpPr>
            <p:nvPr/>
          </p:nvSpPr>
          <p:spPr bwMode="auto">
            <a:xfrm>
              <a:off x="2345" y="2885"/>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18132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771E5E-6880-440C-89A0-6196081DD4AE}"/>
              </a:ext>
            </a:extLst>
          </p:cNvPr>
          <p:cNvSpPr>
            <a:spLocks noGrp="1"/>
          </p:cNvSpPr>
          <p:nvPr>
            <p:ph type="title"/>
          </p:nvPr>
        </p:nvSpPr>
        <p:spPr>
          <a:xfrm>
            <a:off x="588263" y="457200"/>
            <a:ext cx="11018520" cy="492443"/>
          </a:xfrm>
        </p:spPr>
        <p:txBody>
          <a:bodyPr/>
          <a:lstStyle/>
          <a:p>
            <a:r>
              <a:rPr lang="en-US" sz="3200" dirty="0"/>
              <a:t>Read replicas to scale out workloads</a:t>
            </a:r>
          </a:p>
        </p:txBody>
      </p:sp>
      <p:grpSp>
        <p:nvGrpSpPr>
          <p:cNvPr id="3" name="Group 2" descr="architecture diagram">
            <a:extLst>
              <a:ext uri="{FF2B5EF4-FFF2-40B4-BE49-F238E27FC236}">
                <a16:creationId xmlns:a16="http://schemas.microsoft.com/office/drawing/2014/main" id="{45AB0CAC-D583-7D4C-8787-D88928009753}"/>
              </a:ext>
            </a:extLst>
          </p:cNvPr>
          <p:cNvGrpSpPr/>
          <p:nvPr/>
        </p:nvGrpSpPr>
        <p:grpSpPr>
          <a:xfrm>
            <a:off x="1416048" y="1836614"/>
            <a:ext cx="8368759" cy="4336141"/>
            <a:chOff x="1416048" y="1836614"/>
            <a:chExt cx="8368759" cy="4336141"/>
          </a:xfrm>
        </p:grpSpPr>
        <p:cxnSp>
          <p:nvCxnSpPr>
            <p:cNvPr id="5" name="Straight Arrow Connector 4">
              <a:extLst>
                <a:ext uri="{FF2B5EF4-FFF2-40B4-BE49-F238E27FC236}">
                  <a16:creationId xmlns:a16="http://schemas.microsoft.com/office/drawing/2014/main" id="{ACC79B1C-4D99-486E-9935-691067D2FFAE}"/>
                </a:ext>
              </a:extLst>
            </p:cNvPr>
            <p:cNvCxnSpPr>
              <a:cxnSpLocks/>
            </p:cNvCxnSpPr>
            <p:nvPr/>
          </p:nvCxnSpPr>
          <p:spPr>
            <a:xfrm flipH="1">
              <a:off x="3562749" y="2853945"/>
              <a:ext cx="2372514" cy="74521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1765948-ED78-4936-8A03-C3309BCFF9C2}"/>
                </a:ext>
              </a:extLst>
            </p:cNvPr>
            <p:cNvCxnSpPr>
              <a:cxnSpLocks/>
            </p:cNvCxnSpPr>
            <p:nvPr/>
          </p:nvCxnSpPr>
          <p:spPr>
            <a:xfrm>
              <a:off x="5935263" y="2853945"/>
              <a:ext cx="0" cy="74971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C558AA2-CF19-4FEC-A61D-2BE59645BB17}"/>
                </a:ext>
              </a:extLst>
            </p:cNvPr>
            <p:cNvCxnSpPr>
              <a:cxnSpLocks/>
            </p:cNvCxnSpPr>
            <p:nvPr/>
          </p:nvCxnSpPr>
          <p:spPr>
            <a:xfrm>
              <a:off x="5935263" y="2853945"/>
              <a:ext cx="2156594" cy="74417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67A99E98-9C35-4A7F-9600-A2D706CF3610}"/>
                </a:ext>
              </a:extLst>
            </p:cNvPr>
            <p:cNvSpPr/>
            <p:nvPr/>
          </p:nvSpPr>
          <p:spPr>
            <a:xfrm>
              <a:off x="2699867" y="1836614"/>
              <a:ext cx="7020381" cy="2904551"/>
            </a:xfrm>
            <a:prstGeom prst="roundRect">
              <a:avLst>
                <a:gd name="adj" fmla="val 0"/>
              </a:avLst>
            </a:pr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1E819FB7-86F6-42A2-B292-7CA4486B68C2}"/>
                </a:ext>
              </a:extLst>
            </p:cNvPr>
            <p:cNvSpPr txBox="1"/>
            <p:nvPr/>
          </p:nvSpPr>
          <p:spPr>
            <a:xfrm>
              <a:off x="6308448" y="2240575"/>
              <a:ext cx="937833" cy="273867"/>
            </a:xfrm>
            <a:prstGeom prst="rect">
              <a:avLst/>
            </a:prstGeom>
            <a:noFill/>
          </p:spPr>
          <p:txBody>
            <a:bodyPr wrap="square" rtlCol="0">
              <a:spAutoFit/>
            </a:bodyPr>
            <a:lstStyle/>
            <a:p>
              <a:r>
                <a:rPr lang="en-US" sz="1400" b="1" dirty="0">
                  <a:latin typeface="Segoe UI" panose="020B0502040204020203" pitchFamily="34" charset="0"/>
                  <a:cs typeface="Segoe UI" panose="020B0502040204020203" pitchFamily="34" charset="0"/>
                </a:rPr>
                <a:t>Master</a:t>
              </a:r>
              <a:endParaRPr lang="en-US" sz="1200" b="1" dirty="0">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C2397053-04BF-42A7-9E09-BFCEC1D8C71A}"/>
                </a:ext>
              </a:extLst>
            </p:cNvPr>
            <p:cNvSpPr txBox="1"/>
            <p:nvPr/>
          </p:nvSpPr>
          <p:spPr>
            <a:xfrm>
              <a:off x="6722259" y="2870004"/>
              <a:ext cx="1512170" cy="356027"/>
            </a:xfrm>
            <a:prstGeom prst="rect">
              <a:avLst/>
            </a:prstGeom>
            <a:noFill/>
          </p:spPr>
          <p:txBody>
            <a:bodyPr wrap="square" rtlCol="0">
              <a:spAutoFit/>
            </a:bodyPr>
            <a:lstStyle/>
            <a:p>
              <a:pPr algn="ctr">
                <a:tabLst>
                  <a:tab pos="801688" algn="l"/>
                </a:tabLst>
              </a:pPr>
              <a:r>
                <a:rPr lang="en-US" sz="1000" b="1" dirty="0">
                  <a:latin typeface="Segoe UI" panose="020B0502040204020203" pitchFamily="34" charset="0"/>
                  <a:cs typeface="Segoe UI" panose="020B0502040204020203" pitchFamily="34" charset="0"/>
                </a:rPr>
                <a:t>Asynchronous replication</a:t>
              </a:r>
            </a:p>
          </p:txBody>
        </p:sp>
        <p:cxnSp>
          <p:nvCxnSpPr>
            <p:cNvPr id="13" name="Straight Arrow Connector 12">
              <a:extLst>
                <a:ext uri="{FF2B5EF4-FFF2-40B4-BE49-F238E27FC236}">
                  <a16:creationId xmlns:a16="http://schemas.microsoft.com/office/drawing/2014/main" id="{DF261EDA-8529-4476-BC94-C9B2D19E6664}"/>
                </a:ext>
              </a:extLst>
            </p:cNvPr>
            <p:cNvCxnSpPr>
              <a:cxnSpLocks/>
            </p:cNvCxnSpPr>
            <p:nvPr/>
          </p:nvCxnSpPr>
          <p:spPr>
            <a:xfrm>
              <a:off x="2425410" y="2348803"/>
              <a:ext cx="2982857" cy="9517"/>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6F221DE-D9E1-4259-91AB-085B80762A79}"/>
                </a:ext>
              </a:extLst>
            </p:cNvPr>
            <p:cNvCxnSpPr>
              <a:cxnSpLocks/>
            </p:cNvCxnSpPr>
            <p:nvPr/>
          </p:nvCxnSpPr>
          <p:spPr>
            <a:xfrm flipH="1">
              <a:off x="4756929" y="2853945"/>
              <a:ext cx="1178334" cy="74417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2DD5EBA-54FE-482E-9E0E-BE27C29CAD5F}"/>
                </a:ext>
              </a:extLst>
            </p:cNvPr>
            <p:cNvCxnSpPr>
              <a:cxnSpLocks/>
            </p:cNvCxnSpPr>
            <p:nvPr/>
          </p:nvCxnSpPr>
          <p:spPr>
            <a:xfrm>
              <a:off x="5935263" y="2853945"/>
              <a:ext cx="1087655" cy="74811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410797C-A7E5-4FC1-9252-F6CCD3494F9E}"/>
                </a:ext>
              </a:extLst>
            </p:cNvPr>
            <p:cNvSpPr txBox="1"/>
            <p:nvPr/>
          </p:nvSpPr>
          <p:spPr>
            <a:xfrm>
              <a:off x="8610169" y="3873998"/>
              <a:ext cx="1174638" cy="738664"/>
            </a:xfrm>
            <a:prstGeom prst="rect">
              <a:avLst/>
            </a:prstGeom>
            <a:noFill/>
          </p:spPr>
          <p:txBody>
            <a:bodyPr wrap="square" rtlCol="0">
              <a:spAutoFit/>
            </a:bodyPr>
            <a:lstStyle/>
            <a:p>
              <a:r>
                <a:rPr lang="en-US" sz="1400" b="1" dirty="0">
                  <a:solidFill>
                    <a:schemeClr val="tx2"/>
                  </a:solidFill>
                  <a:latin typeface="Segoe UI" panose="020B0502040204020203" pitchFamily="34" charset="0"/>
                  <a:cs typeface="Segoe UI" panose="020B0502040204020203" pitchFamily="34" charset="0"/>
                </a:rPr>
                <a:t>Up to 5 Read</a:t>
              </a:r>
              <a:br>
                <a:rPr lang="en-US" sz="1400" b="1" dirty="0">
                  <a:solidFill>
                    <a:schemeClr val="tx2"/>
                  </a:solidFill>
                  <a:latin typeface="Segoe UI" panose="020B0502040204020203" pitchFamily="34" charset="0"/>
                  <a:cs typeface="Segoe UI" panose="020B0502040204020203" pitchFamily="34" charset="0"/>
                </a:rPr>
              </a:br>
              <a:r>
                <a:rPr lang="en-US" sz="1400" b="1" dirty="0">
                  <a:solidFill>
                    <a:schemeClr val="tx2"/>
                  </a:solidFill>
                  <a:latin typeface="Segoe UI" panose="020B0502040204020203" pitchFamily="34" charset="0"/>
                  <a:cs typeface="Segoe UI" panose="020B0502040204020203" pitchFamily="34" charset="0"/>
                </a:rPr>
                <a:t>Replicas</a:t>
              </a:r>
            </a:p>
          </p:txBody>
        </p:sp>
        <p:sp>
          <p:nvSpPr>
            <p:cNvPr id="20" name="TextBox 19">
              <a:extLst>
                <a:ext uri="{FF2B5EF4-FFF2-40B4-BE49-F238E27FC236}">
                  <a16:creationId xmlns:a16="http://schemas.microsoft.com/office/drawing/2014/main" id="{BD4B61D4-0C2C-4A69-B09F-67AEA78F5357}"/>
                </a:ext>
              </a:extLst>
            </p:cNvPr>
            <p:cNvSpPr txBox="1"/>
            <p:nvPr/>
          </p:nvSpPr>
          <p:spPr>
            <a:xfrm>
              <a:off x="2539828" y="5789343"/>
              <a:ext cx="2045843" cy="232786"/>
            </a:xfrm>
            <a:prstGeom prst="rect">
              <a:avLst/>
            </a:prstGeom>
            <a:noFill/>
          </p:spPr>
          <p:txBody>
            <a:bodyPr wrap="square" rtlCol="0">
              <a:spAutoFit/>
            </a:bodyPr>
            <a:lstStyle/>
            <a:p>
              <a:pPr algn="ctr"/>
              <a:r>
                <a:rPr lang="en-US" sz="1100" b="1" dirty="0">
                  <a:latin typeface="Segoe UI" panose="020B0502040204020203" pitchFamily="34" charset="0"/>
                  <a:cs typeface="Segoe UI" panose="020B0502040204020203" pitchFamily="34" charset="0"/>
                </a:rPr>
                <a:t>Application</a:t>
              </a:r>
            </a:p>
          </p:txBody>
        </p:sp>
        <p:cxnSp>
          <p:nvCxnSpPr>
            <p:cNvPr id="21" name="Straight Arrow Connector 20">
              <a:extLst>
                <a:ext uri="{FF2B5EF4-FFF2-40B4-BE49-F238E27FC236}">
                  <a16:creationId xmlns:a16="http://schemas.microsoft.com/office/drawing/2014/main" id="{8C288152-6CEE-4453-9CF7-D153E0DCBA17}"/>
                </a:ext>
              </a:extLst>
            </p:cNvPr>
            <p:cNvCxnSpPr>
              <a:cxnSpLocks/>
            </p:cNvCxnSpPr>
            <p:nvPr/>
          </p:nvCxnSpPr>
          <p:spPr>
            <a:xfrm>
              <a:off x="3562749" y="4616489"/>
              <a:ext cx="1" cy="41565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A29C5E1-FF95-46D6-83C1-D7779F8FE7E9}"/>
                </a:ext>
              </a:extLst>
            </p:cNvPr>
            <p:cNvSpPr txBox="1"/>
            <p:nvPr/>
          </p:nvSpPr>
          <p:spPr>
            <a:xfrm>
              <a:off x="7068934" y="5789343"/>
              <a:ext cx="2045843" cy="232786"/>
            </a:xfrm>
            <a:prstGeom prst="rect">
              <a:avLst/>
            </a:prstGeom>
            <a:noFill/>
          </p:spPr>
          <p:txBody>
            <a:bodyPr wrap="square" rtlCol="0">
              <a:spAutoFit/>
            </a:bodyPr>
            <a:lstStyle/>
            <a:p>
              <a:pPr algn="ctr"/>
              <a:r>
                <a:rPr lang="en-US" sz="1100" b="1" dirty="0">
                  <a:latin typeface="Segoe UI" panose="020B0502040204020203" pitchFamily="34" charset="0"/>
                  <a:cs typeface="Segoe UI" panose="020B0502040204020203" pitchFamily="34" charset="0"/>
                </a:rPr>
                <a:t>Dashboard</a:t>
              </a:r>
            </a:p>
          </p:txBody>
        </p:sp>
        <p:sp>
          <p:nvSpPr>
            <p:cNvPr id="30" name="TextBox 29">
              <a:extLst>
                <a:ext uri="{FF2B5EF4-FFF2-40B4-BE49-F238E27FC236}">
                  <a16:creationId xmlns:a16="http://schemas.microsoft.com/office/drawing/2014/main" id="{96CF23F3-A57A-4E96-81BD-9BBA14C5110E}"/>
                </a:ext>
              </a:extLst>
            </p:cNvPr>
            <p:cNvSpPr txBox="1"/>
            <p:nvPr/>
          </p:nvSpPr>
          <p:spPr>
            <a:xfrm>
              <a:off x="4977076" y="5789342"/>
              <a:ext cx="2045843" cy="383413"/>
            </a:xfrm>
            <a:prstGeom prst="rect">
              <a:avLst/>
            </a:prstGeom>
            <a:noFill/>
          </p:spPr>
          <p:txBody>
            <a:bodyPr wrap="square" rtlCol="0">
              <a:spAutoFit/>
            </a:bodyPr>
            <a:lstStyle/>
            <a:p>
              <a:pPr algn="ctr"/>
              <a:r>
                <a:rPr lang="en-US" sz="1100" b="1" dirty="0">
                  <a:latin typeface="Segoe UI" panose="020B0502040204020203" pitchFamily="34" charset="0"/>
                  <a:cs typeface="Segoe UI" panose="020B0502040204020203" pitchFamily="34" charset="0"/>
                </a:rPr>
                <a:t>BI and Analytics </a:t>
              </a:r>
              <a:br>
                <a:rPr lang="en-US" sz="1100" b="1" dirty="0">
                  <a:latin typeface="Segoe UI" panose="020B0502040204020203" pitchFamily="34" charset="0"/>
                  <a:cs typeface="Segoe UI" panose="020B0502040204020203" pitchFamily="34" charset="0"/>
                </a:rPr>
              </a:br>
              <a:r>
                <a:rPr lang="en-US" sz="1100" b="1" dirty="0">
                  <a:latin typeface="Segoe UI" panose="020B0502040204020203" pitchFamily="34" charset="0"/>
                  <a:cs typeface="Segoe UI" panose="020B0502040204020203" pitchFamily="34" charset="0"/>
                </a:rPr>
                <a:t>Reporting</a:t>
              </a:r>
            </a:p>
          </p:txBody>
        </p:sp>
        <p:cxnSp>
          <p:nvCxnSpPr>
            <p:cNvPr id="31" name="Straight Arrow Connector 30">
              <a:extLst>
                <a:ext uri="{FF2B5EF4-FFF2-40B4-BE49-F238E27FC236}">
                  <a16:creationId xmlns:a16="http://schemas.microsoft.com/office/drawing/2014/main" id="{2267DA80-B140-4B79-97A4-7B0361C7579A}"/>
                </a:ext>
              </a:extLst>
            </p:cNvPr>
            <p:cNvCxnSpPr>
              <a:cxnSpLocks/>
            </p:cNvCxnSpPr>
            <p:nvPr/>
          </p:nvCxnSpPr>
          <p:spPr>
            <a:xfrm>
              <a:off x="5935263" y="4620986"/>
              <a:ext cx="596" cy="40909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58C8907-0F50-4EEE-88A8-E6C55A12BFB0}"/>
                </a:ext>
              </a:extLst>
            </p:cNvPr>
            <p:cNvCxnSpPr>
              <a:cxnSpLocks/>
            </p:cNvCxnSpPr>
            <p:nvPr/>
          </p:nvCxnSpPr>
          <p:spPr>
            <a:xfrm>
              <a:off x="8091856" y="4615450"/>
              <a:ext cx="0" cy="41669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64D5C72-73A0-4FDD-99B1-0CA97772DFB4}"/>
                </a:ext>
              </a:extLst>
            </p:cNvPr>
            <p:cNvSpPr txBox="1"/>
            <p:nvPr/>
          </p:nvSpPr>
          <p:spPr>
            <a:xfrm flipH="1">
              <a:off x="4637798" y="5217602"/>
              <a:ext cx="226767" cy="27386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a:t>
              </a:r>
            </a:p>
          </p:txBody>
        </p:sp>
        <p:sp>
          <p:nvSpPr>
            <p:cNvPr id="42" name="TextBox 41">
              <a:extLst>
                <a:ext uri="{FF2B5EF4-FFF2-40B4-BE49-F238E27FC236}">
                  <a16:creationId xmlns:a16="http://schemas.microsoft.com/office/drawing/2014/main" id="{84209CF8-ECE3-470A-8C05-8D0E95B5C21E}"/>
                </a:ext>
              </a:extLst>
            </p:cNvPr>
            <p:cNvSpPr txBox="1"/>
            <p:nvPr/>
          </p:nvSpPr>
          <p:spPr>
            <a:xfrm flipH="1">
              <a:off x="6955550" y="5217602"/>
              <a:ext cx="226767" cy="27386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a:t>
              </a:r>
            </a:p>
          </p:txBody>
        </p:sp>
        <p:pic>
          <p:nvPicPr>
            <p:cNvPr id="34" name="Graphic 33">
              <a:extLst>
                <a:ext uri="{FF2B5EF4-FFF2-40B4-BE49-F238E27FC236}">
                  <a16:creationId xmlns:a16="http://schemas.microsoft.com/office/drawing/2014/main" id="{C6DAFF9E-1217-3943-9AB1-92450E4E91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41406" y="2017094"/>
              <a:ext cx="777240" cy="777240"/>
            </a:xfrm>
            <a:prstGeom prst="rect">
              <a:avLst/>
            </a:prstGeom>
          </p:spPr>
        </p:pic>
        <p:pic>
          <p:nvPicPr>
            <p:cNvPr id="43" name="Graphic 42">
              <a:extLst>
                <a:ext uri="{FF2B5EF4-FFF2-40B4-BE49-F238E27FC236}">
                  <a16:creationId xmlns:a16="http://schemas.microsoft.com/office/drawing/2014/main" id="{9629A13F-F384-BF4E-AAC8-9395F7215F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41406" y="3657600"/>
              <a:ext cx="777240" cy="777240"/>
            </a:xfrm>
            <a:prstGeom prst="rect">
              <a:avLst/>
            </a:prstGeom>
          </p:spPr>
        </p:pic>
        <p:pic>
          <p:nvPicPr>
            <p:cNvPr id="44" name="Graphic 43">
              <a:extLst>
                <a:ext uri="{FF2B5EF4-FFF2-40B4-BE49-F238E27FC236}">
                  <a16:creationId xmlns:a16="http://schemas.microsoft.com/office/drawing/2014/main" id="{5ADFD13C-51EA-1B4A-A8EE-AD594738AF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56155" y="3657600"/>
              <a:ext cx="777240" cy="777240"/>
            </a:xfrm>
            <a:prstGeom prst="rect">
              <a:avLst/>
            </a:prstGeom>
          </p:spPr>
        </p:pic>
        <p:pic>
          <p:nvPicPr>
            <p:cNvPr id="45" name="Graphic 44">
              <a:extLst>
                <a:ext uri="{FF2B5EF4-FFF2-40B4-BE49-F238E27FC236}">
                  <a16:creationId xmlns:a16="http://schemas.microsoft.com/office/drawing/2014/main" id="{57131655-235B-F44D-A38B-597598F031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70904" y="3657600"/>
              <a:ext cx="777240" cy="777240"/>
            </a:xfrm>
            <a:prstGeom prst="rect">
              <a:avLst/>
            </a:prstGeom>
          </p:spPr>
        </p:pic>
        <p:pic>
          <p:nvPicPr>
            <p:cNvPr id="46" name="Graphic 45">
              <a:extLst>
                <a:ext uri="{FF2B5EF4-FFF2-40B4-BE49-F238E27FC236}">
                  <a16:creationId xmlns:a16="http://schemas.microsoft.com/office/drawing/2014/main" id="{9011F960-47CD-8441-9C7A-0A793C3A34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8354" y="3657600"/>
              <a:ext cx="777240" cy="777240"/>
            </a:xfrm>
            <a:prstGeom prst="rect">
              <a:avLst/>
            </a:prstGeom>
          </p:spPr>
        </p:pic>
        <p:pic>
          <p:nvPicPr>
            <p:cNvPr id="47" name="Graphic 46">
              <a:extLst>
                <a:ext uri="{FF2B5EF4-FFF2-40B4-BE49-F238E27FC236}">
                  <a16:creationId xmlns:a16="http://schemas.microsoft.com/office/drawing/2014/main" id="{3B78A947-54E2-C242-815A-3688727793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33103" y="3657600"/>
              <a:ext cx="777240" cy="777240"/>
            </a:xfrm>
            <a:prstGeom prst="rect">
              <a:avLst/>
            </a:prstGeom>
          </p:spPr>
        </p:pic>
        <p:grpSp>
          <p:nvGrpSpPr>
            <p:cNvPr id="49" name="Group 48">
              <a:extLst>
                <a:ext uri="{FF2B5EF4-FFF2-40B4-BE49-F238E27FC236}">
                  <a16:creationId xmlns:a16="http://schemas.microsoft.com/office/drawing/2014/main" id="{B2F8C41E-3B39-8A47-8F81-2CA8A7EBC577}"/>
                </a:ext>
              </a:extLst>
            </p:cNvPr>
            <p:cNvGrpSpPr>
              <a:grpSpLocks noChangeAspect="1"/>
            </p:cNvGrpSpPr>
            <p:nvPr/>
          </p:nvGrpSpPr>
          <p:grpSpPr>
            <a:xfrm>
              <a:off x="3185345" y="5157147"/>
              <a:ext cx="733972" cy="550479"/>
              <a:chOff x="11134725" y="2487613"/>
              <a:chExt cx="495300" cy="371475"/>
            </a:xfrm>
          </p:grpSpPr>
          <p:sp>
            <p:nvSpPr>
              <p:cNvPr id="50" name="Rectangle 225">
                <a:extLst>
                  <a:ext uri="{FF2B5EF4-FFF2-40B4-BE49-F238E27FC236}">
                    <a16:creationId xmlns:a16="http://schemas.microsoft.com/office/drawing/2014/main" id="{870233AE-9BFE-EB49-8F08-9070F16EDEBE}"/>
                  </a:ext>
                </a:extLst>
              </p:cNvPr>
              <p:cNvSpPr>
                <a:spLocks noChangeArrowheads="1"/>
              </p:cNvSpPr>
              <p:nvPr/>
            </p:nvSpPr>
            <p:spPr bwMode="auto">
              <a:xfrm>
                <a:off x="11134725" y="2487613"/>
                <a:ext cx="495300" cy="371475"/>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Rectangle 226">
                <a:extLst>
                  <a:ext uri="{FF2B5EF4-FFF2-40B4-BE49-F238E27FC236}">
                    <a16:creationId xmlns:a16="http://schemas.microsoft.com/office/drawing/2014/main" id="{0FFCEB64-A409-1640-8473-98BC6BD5F8B8}"/>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Oval 227">
                <a:extLst>
                  <a:ext uri="{FF2B5EF4-FFF2-40B4-BE49-F238E27FC236}">
                    <a16:creationId xmlns:a16="http://schemas.microsoft.com/office/drawing/2014/main" id="{61CF1BE0-2792-C743-87D8-3C7CD316CD15}"/>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Oval 228">
                <a:extLst>
                  <a:ext uri="{FF2B5EF4-FFF2-40B4-BE49-F238E27FC236}">
                    <a16:creationId xmlns:a16="http://schemas.microsoft.com/office/drawing/2014/main" id="{3E42F796-7A01-5F40-AE75-7ADC1C7B4BA0}"/>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Oval 229">
                <a:extLst>
                  <a:ext uri="{FF2B5EF4-FFF2-40B4-BE49-F238E27FC236}">
                    <a16:creationId xmlns:a16="http://schemas.microsoft.com/office/drawing/2014/main" id="{24B1E5E5-5F51-324C-8005-F755467E6299}"/>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Rectangle 230">
                <a:extLst>
                  <a:ext uri="{FF2B5EF4-FFF2-40B4-BE49-F238E27FC236}">
                    <a16:creationId xmlns:a16="http://schemas.microsoft.com/office/drawing/2014/main" id="{E0ED4966-D177-594F-A8EB-F216AADA1BD7}"/>
                  </a:ext>
                </a:extLst>
              </p:cNvPr>
              <p:cNvSpPr>
                <a:spLocks noChangeArrowheads="1"/>
              </p:cNvSpPr>
              <p:nvPr/>
            </p:nvSpPr>
            <p:spPr bwMode="auto">
              <a:xfrm>
                <a:off x="11228388" y="2595563"/>
                <a:ext cx="76200" cy="77788"/>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Rectangle 231">
                <a:extLst>
                  <a:ext uri="{FF2B5EF4-FFF2-40B4-BE49-F238E27FC236}">
                    <a16:creationId xmlns:a16="http://schemas.microsoft.com/office/drawing/2014/main" id="{2C759BDB-7144-A94F-820A-993106F58C22}"/>
                  </a:ext>
                </a:extLst>
              </p:cNvPr>
              <p:cNvSpPr>
                <a:spLocks noChangeArrowheads="1"/>
              </p:cNvSpPr>
              <p:nvPr/>
            </p:nvSpPr>
            <p:spPr bwMode="auto">
              <a:xfrm>
                <a:off x="11344275" y="2595563"/>
                <a:ext cx="77788" cy="77788"/>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Rectangle 232">
                <a:extLst>
                  <a:ext uri="{FF2B5EF4-FFF2-40B4-BE49-F238E27FC236}">
                    <a16:creationId xmlns:a16="http://schemas.microsoft.com/office/drawing/2014/main" id="{5CCF0AFE-615D-2442-B123-ABD800231B60}"/>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Rectangle 233">
                <a:extLst>
                  <a:ext uri="{FF2B5EF4-FFF2-40B4-BE49-F238E27FC236}">
                    <a16:creationId xmlns:a16="http://schemas.microsoft.com/office/drawing/2014/main" id="{9593F974-BAFA-7E48-98E5-3575B86DCDDC}"/>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Rectangle 234">
                <a:extLst>
                  <a:ext uri="{FF2B5EF4-FFF2-40B4-BE49-F238E27FC236}">
                    <a16:creationId xmlns:a16="http://schemas.microsoft.com/office/drawing/2014/main" id="{9579F05B-0AAF-DC4E-97F3-1400348A8207}"/>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235">
                <a:extLst>
                  <a:ext uri="{FF2B5EF4-FFF2-40B4-BE49-F238E27FC236}">
                    <a16:creationId xmlns:a16="http://schemas.microsoft.com/office/drawing/2014/main" id="{D1E0257B-244C-1544-98DC-6BCA14F2EA46}"/>
                  </a:ext>
                </a:extLst>
              </p:cNvPr>
              <p:cNvSpPr>
                <a:spLocks noChangeArrowheads="1"/>
              </p:cNvSpPr>
              <p:nvPr/>
            </p:nvSpPr>
            <p:spPr bwMode="auto">
              <a:xfrm>
                <a:off x="11460163" y="2719388"/>
                <a:ext cx="77788" cy="77788"/>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64" name="Group 115">
              <a:extLst>
                <a:ext uri="{FF2B5EF4-FFF2-40B4-BE49-F238E27FC236}">
                  <a16:creationId xmlns:a16="http://schemas.microsoft.com/office/drawing/2014/main" id="{C196ED33-712E-BB43-9B3A-0C3CB3D0E662}"/>
                </a:ext>
              </a:extLst>
            </p:cNvPr>
            <p:cNvGrpSpPr>
              <a:grpSpLocks noChangeAspect="1"/>
            </p:cNvGrpSpPr>
            <p:nvPr/>
          </p:nvGrpSpPr>
          <p:grpSpPr bwMode="auto">
            <a:xfrm>
              <a:off x="7679917" y="5128445"/>
              <a:ext cx="811571" cy="608678"/>
              <a:chOff x="1614" y="1038"/>
              <a:chExt cx="312" cy="234"/>
            </a:xfrm>
          </p:grpSpPr>
          <p:sp>
            <p:nvSpPr>
              <p:cNvPr id="65" name="Freeform 116">
                <a:extLst>
                  <a:ext uri="{FF2B5EF4-FFF2-40B4-BE49-F238E27FC236}">
                    <a16:creationId xmlns:a16="http://schemas.microsoft.com/office/drawing/2014/main" id="{C667FC00-3289-194D-87C8-8EBF1756B810}"/>
                  </a:ext>
                </a:extLst>
              </p:cNvPr>
              <p:cNvSpPr>
                <a:spLocks/>
              </p:cNvSpPr>
              <p:nvPr/>
            </p:nvSpPr>
            <p:spPr bwMode="auto">
              <a:xfrm>
                <a:off x="1614" y="1038"/>
                <a:ext cx="312" cy="234"/>
              </a:xfrm>
              <a:custGeom>
                <a:avLst/>
                <a:gdLst>
                  <a:gd name="T0" fmla="*/ 1280 w 1365"/>
                  <a:gd name="T1" fmla="*/ 1024 h 1024"/>
                  <a:gd name="T2" fmla="*/ 85 w 1365"/>
                  <a:gd name="T3" fmla="*/ 1024 h 1024"/>
                  <a:gd name="T4" fmla="*/ 0 w 1365"/>
                  <a:gd name="T5" fmla="*/ 939 h 1024"/>
                  <a:gd name="T6" fmla="*/ 0 w 1365"/>
                  <a:gd name="T7" fmla="*/ 86 h 1024"/>
                  <a:gd name="T8" fmla="*/ 85 w 1365"/>
                  <a:gd name="T9" fmla="*/ 0 h 1024"/>
                  <a:gd name="T10" fmla="*/ 1280 w 1365"/>
                  <a:gd name="T11" fmla="*/ 0 h 1024"/>
                  <a:gd name="T12" fmla="*/ 1365 w 1365"/>
                  <a:gd name="T13" fmla="*/ 86 h 1024"/>
                  <a:gd name="T14" fmla="*/ 1365 w 1365"/>
                  <a:gd name="T15" fmla="*/ 939 h 1024"/>
                  <a:gd name="T16" fmla="*/ 1280 w 1365"/>
                  <a:gd name="T17" fmla="*/ 1024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024">
                    <a:moveTo>
                      <a:pt x="1280" y="1024"/>
                    </a:moveTo>
                    <a:cubicBezTo>
                      <a:pt x="85" y="1024"/>
                      <a:pt x="85" y="1024"/>
                      <a:pt x="85" y="1024"/>
                    </a:cubicBezTo>
                    <a:cubicBezTo>
                      <a:pt x="38" y="1024"/>
                      <a:pt x="0" y="986"/>
                      <a:pt x="0" y="939"/>
                    </a:cubicBezTo>
                    <a:cubicBezTo>
                      <a:pt x="0" y="86"/>
                      <a:pt x="0" y="86"/>
                      <a:pt x="0" y="86"/>
                    </a:cubicBezTo>
                    <a:cubicBezTo>
                      <a:pt x="0" y="39"/>
                      <a:pt x="38" y="0"/>
                      <a:pt x="85" y="0"/>
                    </a:cubicBezTo>
                    <a:cubicBezTo>
                      <a:pt x="1280" y="0"/>
                      <a:pt x="1280" y="0"/>
                      <a:pt x="1280" y="0"/>
                    </a:cubicBezTo>
                    <a:cubicBezTo>
                      <a:pt x="1327" y="0"/>
                      <a:pt x="1365" y="39"/>
                      <a:pt x="1365" y="86"/>
                    </a:cubicBezTo>
                    <a:cubicBezTo>
                      <a:pt x="1365" y="939"/>
                      <a:pt x="1365" y="939"/>
                      <a:pt x="1365" y="939"/>
                    </a:cubicBezTo>
                    <a:cubicBezTo>
                      <a:pt x="1365" y="986"/>
                      <a:pt x="1327" y="1024"/>
                      <a:pt x="1280" y="10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117">
                <a:extLst>
                  <a:ext uri="{FF2B5EF4-FFF2-40B4-BE49-F238E27FC236}">
                    <a16:creationId xmlns:a16="http://schemas.microsoft.com/office/drawing/2014/main" id="{F80D1640-C92C-D14B-BDDD-636B1F969541}"/>
                  </a:ext>
                </a:extLst>
              </p:cNvPr>
              <p:cNvSpPr>
                <a:spLocks noChangeArrowheads="1"/>
              </p:cNvSpPr>
              <p:nvPr/>
            </p:nvSpPr>
            <p:spPr bwMode="auto">
              <a:xfrm>
                <a:off x="1633" y="1058"/>
                <a:ext cx="274" cy="19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18">
                <a:extLst>
                  <a:ext uri="{FF2B5EF4-FFF2-40B4-BE49-F238E27FC236}">
                    <a16:creationId xmlns:a16="http://schemas.microsoft.com/office/drawing/2014/main" id="{94859A0C-4280-0741-915E-4EBC532BF4CC}"/>
                  </a:ext>
                </a:extLst>
              </p:cNvPr>
              <p:cNvSpPr>
                <a:spLocks/>
              </p:cNvSpPr>
              <p:nvPr/>
            </p:nvSpPr>
            <p:spPr bwMode="auto">
              <a:xfrm>
                <a:off x="1678" y="1120"/>
                <a:ext cx="185" cy="78"/>
              </a:xfrm>
              <a:custGeom>
                <a:avLst/>
                <a:gdLst>
                  <a:gd name="T0" fmla="*/ 0 w 185"/>
                  <a:gd name="T1" fmla="*/ 78 h 78"/>
                  <a:gd name="T2" fmla="*/ 65 w 185"/>
                  <a:gd name="T3" fmla="*/ 0 h 78"/>
                  <a:gd name="T4" fmla="*/ 126 w 185"/>
                  <a:gd name="T5" fmla="*/ 59 h 78"/>
                  <a:gd name="T6" fmla="*/ 185 w 185"/>
                  <a:gd name="T7" fmla="*/ 0 h 78"/>
                </a:gdLst>
                <a:ahLst/>
                <a:cxnLst>
                  <a:cxn ang="0">
                    <a:pos x="T0" y="T1"/>
                  </a:cxn>
                  <a:cxn ang="0">
                    <a:pos x="T2" y="T3"/>
                  </a:cxn>
                  <a:cxn ang="0">
                    <a:pos x="T4" y="T5"/>
                  </a:cxn>
                  <a:cxn ang="0">
                    <a:pos x="T6" y="T7"/>
                  </a:cxn>
                </a:cxnLst>
                <a:rect l="0" t="0" r="r" b="b"/>
                <a:pathLst>
                  <a:path w="185" h="78">
                    <a:moveTo>
                      <a:pt x="0" y="78"/>
                    </a:moveTo>
                    <a:lnTo>
                      <a:pt x="65" y="0"/>
                    </a:lnTo>
                    <a:lnTo>
                      <a:pt x="126" y="59"/>
                    </a:lnTo>
                    <a:lnTo>
                      <a:pt x="185" y="0"/>
                    </a:lnTo>
                  </a:path>
                </a:pathLst>
              </a:custGeom>
              <a:noFill/>
              <a:ln w="7938"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Oval 119">
                <a:extLst>
                  <a:ext uri="{FF2B5EF4-FFF2-40B4-BE49-F238E27FC236}">
                    <a16:creationId xmlns:a16="http://schemas.microsoft.com/office/drawing/2014/main" id="{27156AAE-D74F-CE45-88DC-2CA01122288A}"/>
                  </a:ext>
                </a:extLst>
              </p:cNvPr>
              <p:cNvSpPr>
                <a:spLocks noChangeArrowheads="1"/>
              </p:cNvSpPr>
              <p:nvPr/>
            </p:nvSpPr>
            <p:spPr bwMode="auto">
              <a:xfrm>
                <a:off x="1663" y="1184"/>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Oval 120">
                <a:extLst>
                  <a:ext uri="{FF2B5EF4-FFF2-40B4-BE49-F238E27FC236}">
                    <a16:creationId xmlns:a16="http://schemas.microsoft.com/office/drawing/2014/main" id="{B36B1E8F-E753-B54E-B700-E10602419FCA}"/>
                  </a:ext>
                </a:extLst>
              </p:cNvPr>
              <p:cNvSpPr>
                <a:spLocks noChangeArrowheads="1"/>
              </p:cNvSpPr>
              <p:nvPr/>
            </p:nvSpPr>
            <p:spPr bwMode="auto">
              <a:xfrm>
                <a:off x="1731" y="1106"/>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Oval 121">
                <a:extLst>
                  <a:ext uri="{FF2B5EF4-FFF2-40B4-BE49-F238E27FC236}">
                    <a16:creationId xmlns:a16="http://schemas.microsoft.com/office/drawing/2014/main" id="{818AAE7C-B231-D447-9F62-7C81C6706D63}"/>
                  </a:ext>
                </a:extLst>
              </p:cNvPr>
              <p:cNvSpPr>
                <a:spLocks noChangeArrowheads="1"/>
              </p:cNvSpPr>
              <p:nvPr/>
            </p:nvSpPr>
            <p:spPr bwMode="auto">
              <a:xfrm>
                <a:off x="1790" y="1165"/>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Oval 122">
                <a:extLst>
                  <a:ext uri="{FF2B5EF4-FFF2-40B4-BE49-F238E27FC236}">
                    <a16:creationId xmlns:a16="http://schemas.microsoft.com/office/drawing/2014/main" id="{39752B0B-2E45-0247-A877-C0CE5242A29C}"/>
                  </a:ext>
                </a:extLst>
              </p:cNvPr>
              <p:cNvSpPr>
                <a:spLocks noChangeArrowheads="1"/>
              </p:cNvSpPr>
              <p:nvPr/>
            </p:nvSpPr>
            <p:spPr bwMode="auto">
              <a:xfrm>
                <a:off x="1848" y="1106"/>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23">
                <a:extLst>
                  <a:ext uri="{FF2B5EF4-FFF2-40B4-BE49-F238E27FC236}">
                    <a16:creationId xmlns:a16="http://schemas.microsoft.com/office/drawing/2014/main" id="{F7E31AE8-9604-BC42-A973-3B34DD975ED0}"/>
                  </a:ext>
                </a:extLst>
              </p:cNvPr>
              <p:cNvSpPr>
                <a:spLocks/>
              </p:cNvSpPr>
              <p:nvPr/>
            </p:nvSpPr>
            <p:spPr bwMode="auto">
              <a:xfrm>
                <a:off x="1750" y="1248"/>
                <a:ext cx="40" cy="5"/>
              </a:xfrm>
              <a:custGeom>
                <a:avLst/>
                <a:gdLst>
                  <a:gd name="T0" fmla="*/ 160 w 171"/>
                  <a:gd name="T1" fmla="*/ 21 h 21"/>
                  <a:gd name="T2" fmla="*/ 11 w 171"/>
                  <a:gd name="T3" fmla="*/ 21 h 21"/>
                  <a:gd name="T4" fmla="*/ 0 w 171"/>
                  <a:gd name="T5" fmla="*/ 10 h 21"/>
                  <a:gd name="T6" fmla="*/ 0 w 171"/>
                  <a:gd name="T7" fmla="*/ 10 h 21"/>
                  <a:gd name="T8" fmla="*/ 11 w 171"/>
                  <a:gd name="T9" fmla="*/ 0 h 21"/>
                  <a:gd name="T10" fmla="*/ 160 w 171"/>
                  <a:gd name="T11" fmla="*/ 0 h 21"/>
                  <a:gd name="T12" fmla="*/ 171 w 171"/>
                  <a:gd name="T13" fmla="*/ 10 h 21"/>
                  <a:gd name="T14" fmla="*/ 171 w 171"/>
                  <a:gd name="T15" fmla="*/ 10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6"/>
                      <a:pt x="0" y="10"/>
                    </a:cubicBezTo>
                    <a:cubicBezTo>
                      <a:pt x="0" y="10"/>
                      <a:pt x="0" y="10"/>
                      <a:pt x="0" y="10"/>
                    </a:cubicBezTo>
                    <a:cubicBezTo>
                      <a:pt x="0" y="4"/>
                      <a:pt x="5" y="0"/>
                      <a:pt x="11" y="0"/>
                    </a:cubicBezTo>
                    <a:cubicBezTo>
                      <a:pt x="160" y="0"/>
                      <a:pt x="160" y="0"/>
                      <a:pt x="160" y="0"/>
                    </a:cubicBezTo>
                    <a:cubicBezTo>
                      <a:pt x="166" y="0"/>
                      <a:pt x="171" y="4"/>
                      <a:pt x="171" y="10"/>
                    </a:cubicBezTo>
                    <a:cubicBezTo>
                      <a:pt x="171" y="10"/>
                      <a:pt x="171" y="10"/>
                      <a:pt x="171" y="10"/>
                    </a:cubicBezTo>
                    <a:cubicBezTo>
                      <a:pt x="171" y="16"/>
                      <a:pt x="166" y="21"/>
                      <a:pt x="160" y="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3" name="Group 99">
              <a:extLst>
                <a:ext uri="{FF2B5EF4-FFF2-40B4-BE49-F238E27FC236}">
                  <a16:creationId xmlns:a16="http://schemas.microsoft.com/office/drawing/2014/main" id="{436EBBF4-8E76-0645-A37D-9F4FA9BB58CD}"/>
                </a:ext>
              </a:extLst>
            </p:cNvPr>
            <p:cNvGrpSpPr>
              <a:grpSpLocks noChangeAspect="1"/>
            </p:cNvGrpSpPr>
            <p:nvPr/>
          </p:nvGrpSpPr>
          <p:grpSpPr bwMode="auto">
            <a:xfrm>
              <a:off x="5667581" y="5069107"/>
              <a:ext cx="570988" cy="654957"/>
              <a:chOff x="430" y="999"/>
              <a:chExt cx="272" cy="312"/>
            </a:xfrm>
          </p:grpSpPr>
          <p:sp>
            <p:nvSpPr>
              <p:cNvPr id="74" name="Rectangle 100">
                <a:extLst>
                  <a:ext uri="{FF2B5EF4-FFF2-40B4-BE49-F238E27FC236}">
                    <a16:creationId xmlns:a16="http://schemas.microsoft.com/office/drawing/2014/main" id="{DC0EDBEA-809C-9641-A3C4-D8F90D55250F}"/>
                  </a:ext>
                </a:extLst>
              </p:cNvPr>
              <p:cNvSpPr>
                <a:spLocks noChangeArrowheads="1"/>
              </p:cNvSpPr>
              <p:nvPr/>
            </p:nvSpPr>
            <p:spPr bwMode="auto">
              <a:xfrm>
                <a:off x="430" y="1243"/>
                <a:ext cx="29" cy="6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101">
                <a:extLst>
                  <a:ext uri="{FF2B5EF4-FFF2-40B4-BE49-F238E27FC236}">
                    <a16:creationId xmlns:a16="http://schemas.microsoft.com/office/drawing/2014/main" id="{6BC42583-5936-8B4F-A73F-D5BEC2F45F3B}"/>
                  </a:ext>
                </a:extLst>
              </p:cNvPr>
              <p:cNvSpPr>
                <a:spLocks noChangeArrowheads="1"/>
              </p:cNvSpPr>
              <p:nvPr/>
            </p:nvSpPr>
            <p:spPr bwMode="auto">
              <a:xfrm>
                <a:off x="479" y="1194"/>
                <a:ext cx="29"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102">
                <a:extLst>
                  <a:ext uri="{FF2B5EF4-FFF2-40B4-BE49-F238E27FC236}">
                    <a16:creationId xmlns:a16="http://schemas.microsoft.com/office/drawing/2014/main" id="{94DF3009-D1E1-164E-9FB1-0C0EA0DB3378}"/>
                  </a:ext>
                </a:extLst>
              </p:cNvPr>
              <p:cNvSpPr>
                <a:spLocks noChangeArrowheads="1"/>
              </p:cNvSpPr>
              <p:nvPr/>
            </p:nvSpPr>
            <p:spPr bwMode="auto">
              <a:xfrm>
                <a:off x="527" y="1145"/>
                <a:ext cx="29" cy="16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103">
                <a:extLst>
                  <a:ext uri="{FF2B5EF4-FFF2-40B4-BE49-F238E27FC236}">
                    <a16:creationId xmlns:a16="http://schemas.microsoft.com/office/drawing/2014/main" id="{E9CEBE55-B5F5-7949-A1A2-AE3023E485FE}"/>
                  </a:ext>
                </a:extLst>
              </p:cNvPr>
              <p:cNvSpPr>
                <a:spLocks noChangeArrowheads="1"/>
              </p:cNvSpPr>
              <p:nvPr/>
            </p:nvSpPr>
            <p:spPr bwMode="auto">
              <a:xfrm>
                <a:off x="576" y="1096"/>
                <a:ext cx="29" cy="2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104">
                <a:extLst>
                  <a:ext uri="{FF2B5EF4-FFF2-40B4-BE49-F238E27FC236}">
                    <a16:creationId xmlns:a16="http://schemas.microsoft.com/office/drawing/2014/main" id="{E50F6B79-7212-AD47-9423-981C11C8D650}"/>
                  </a:ext>
                </a:extLst>
              </p:cNvPr>
              <p:cNvSpPr>
                <a:spLocks noChangeArrowheads="1"/>
              </p:cNvSpPr>
              <p:nvPr/>
            </p:nvSpPr>
            <p:spPr bwMode="auto">
              <a:xfrm>
                <a:off x="624" y="1048"/>
                <a:ext cx="30" cy="2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105">
                <a:extLst>
                  <a:ext uri="{FF2B5EF4-FFF2-40B4-BE49-F238E27FC236}">
                    <a16:creationId xmlns:a16="http://schemas.microsoft.com/office/drawing/2014/main" id="{FCDA9E4D-1DF6-BC41-BEF5-C7889B179832}"/>
                  </a:ext>
                </a:extLst>
              </p:cNvPr>
              <p:cNvSpPr>
                <a:spLocks noChangeArrowheads="1"/>
              </p:cNvSpPr>
              <p:nvPr/>
            </p:nvSpPr>
            <p:spPr bwMode="auto">
              <a:xfrm>
                <a:off x="673" y="999"/>
                <a:ext cx="29"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 name="Group 1">
              <a:extLst>
                <a:ext uri="{FF2B5EF4-FFF2-40B4-BE49-F238E27FC236}">
                  <a16:creationId xmlns:a16="http://schemas.microsoft.com/office/drawing/2014/main" id="{80F392F7-62F3-E544-99DF-3F2DDD9B0D98}"/>
                </a:ext>
              </a:extLst>
            </p:cNvPr>
            <p:cNvGrpSpPr/>
            <p:nvPr/>
          </p:nvGrpSpPr>
          <p:grpSpPr>
            <a:xfrm>
              <a:off x="1492167" y="2059011"/>
              <a:ext cx="811571" cy="518352"/>
              <a:chOff x="1555667" y="2933885"/>
              <a:chExt cx="811571" cy="608678"/>
            </a:xfrm>
          </p:grpSpPr>
          <p:sp>
            <p:nvSpPr>
              <p:cNvPr id="81" name="Freeform 116">
                <a:extLst>
                  <a:ext uri="{FF2B5EF4-FFF2-40B4-BE49-F238E27FC236}">
                    <a16:creationId xmlns:a16="http://schemas.microsoft.com/office/drawing/2014/main" id="{47A1648C-B5A3-8044-BE08-31CC30B5A42E}"/>
                  </a:ext>
                </a:extLst>
              </p:cNvPr>
              <p:cNvSpPr>
                <a:spLocks/>
              </p:cNvSpPr>
              <p:nvPr/>
            </p:nvSpPr>
            <p:spPr bwMode="auto">
              <a:xfrm>
                <a:off x="1555667" y="2933885"/>
                <a:ext cx="811571" cy="608678"/>
              </a:xfrm>
              <a:custGeom>
                <a:avLst/>
                <a:gdLst>
                  <a:gd name="T0" fmla="*/ 1280 w 1365"/>
                  <a:gd name="T1" fmla="*/ 1024 h 1024"/>
                  <a:gd name="T2" fmla="*/ 85 w 1365"/>
                  <a:gd name="T3" fmla="*/ 1024 h 1024"/>
                  <a:gd name="T4" fmla="*/ 0 w 1365"/>
                  <a:gd name="T5" fmla="*/ 939 h 1024"/>
                  <a:gd name="T6" fmla="*/ 0 w 1365"/>
                  <a:gd name="T7" fmla="*/ 86 h 1024"/>
                  <a:gd name="T8" fmla="*/ 85 w 1365"/>
                  <a:gd name="T9" fmla="*/ 0 h 1024"/>
                  <a:gd name="T10" fmla="*/ 1280 w 1365"/>
                  <a:gd name="T11" fmla="*/ 0 h 1024"/>
                  <a:gd name="T12" fmla="*/ 1365 w 1365"/>
                  <a:gd name="T13" fmla="*/ 86 h 1024"/>
                  <a:gd name="T14" fmla="*/ 1365 w 1365"/>
                  <a:gd name="T15" fmla="*/ 939 h 1024"/>
                  <a:gd name="T16" fmla="*/ 1280 w 1365"/>
                  <a:gd name="T17" fmla="*/ 1024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024">
                    <a:moveTo>
                      <a:pt x="1280" y="1024"/>
                    </a:moveTo>
                    <a:cubicBezTo>
                      <a:pt x="85" y="1024"/>
                      <a:pt x="85" y="1024"/>
                      <a:pt x="85" y="1024"/>
                    </a:cubicBezTo>
                    <a:cubicBezTo>
                      <a:pt x="38" y="1024"/>
                      <a:pt x="0" y="986"/>
                      <a:pt x="0" y="939"/>
                    </a:cubicBezTo>
                    <a:cubicBezTo>
                      <a:pt x="0" y="86"/>
                      <a:pt x="0" y="86"/>
                      <a:pt x="0" y="86"/>
                    </a:cubicBezTo>
                    <a:cubicBezTo>
                      <a:pt x="0" y="39"/>
                      <a:pt x="38" y="0"/>
                      <a:pt x="85" y="0"/>
                    </a:cubicBezTo>
                    <a:cubicBezTo>
                      <a:pt x="1280" y="0"/>
                      <a:pt x="1280" y="0"/>
                      <a:pt x="1280" y="0"/>
                    </a:cubicBezTo>
                    <a:cubicBezTo>
                      <a:pt x="1327" y="0"/>
                      <a:pt x="1365" y="39"/>
                      <a:pt x="1365" y="86"/>
                    </a:cubicBezTo>
                    <a:cubicBezTo>
                      <a:pt x="1365" y="939"/>
                      <a:pt x="1365" y="939"/>
                      <a:pt x="1365" y="939"/>
                    </a:cubicBezTo>
                    <a:cubicBezTo>
                      <a:pt x="1365" y="986"/>
                      <a:pt x="1327" y="1024"/>
                      <a:pt x="1280" y="10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117">
                <a:extLst>
                  <a:ext uri="{FF2B5EF4-FFF2-40B4-BE49-F238E27FC236}">
                    <a16:creationId xmlns:a16="http://schemas.microsoft.com/office/drawing/2014/main" id="{392FF2CB-203D-1944-8F81-CA2A641F5AFF}"/>
                  </a:ext>
                </a:extLst>
              </p:cNvPr>
              <p:cNvSpPr>
                <a:spLocks noChangeArrowheads="1"/>
              </p:cNvSpPr>
              <p:nvPr/>
            </p:nvSpPr>
            <p:spPr bwMode="auto">
              <a:xfrm>
                <a:off x="1605090" y="2991501"/>
                <a:ext cx="712726" cy="475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117">
                <a:extLst>
                  <a:ext uri="{FF2B5EF4-FFF2-40B4-BE49-F238E27FC236}">
                    <a16:creationId xmlns:a16="http://schemas.microsoft.com/office/drawing/2014/main" id="{BCEAB4DD-4D4D-A041-836C-E2F7681EB74A}"/>
                  </a:ext>
                </a:extLst>
              </p:cNvPr>
              <p:cNvSpPr>
                <a:spLocks noChangeArrowheads="1"/>
              </p:cNvSpPr>
              <p:nvPr/>
            </p:nvSpPr>
            <p:spPr bwMode="auto">
              <a:xfrm>
                <a:off x="1733550" y="3107222"/>
                <a:ext cx="447675" cy="21623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9" name="Rectangle 117">
              <a:extLst>
                <a:ext uri="{FF2B5EF4-FFF2-40B4-BE49-F238E27FC236}">
                  <a16:creationId xmlns:a16="http://schemas.microsoft.com/office/drawing/2014/main" id="{5D3ECC1D-8229-3B46-9D10-7A1FBEBB0598}"/>
                </a:ext>
              </a:extLst>
            </p:cNvPr>
            <p:cNvSpPr>
              <a:spLocks noChangeArrowheads="1"/>
            </p:cNvSpPr>
            <p:nvPr/>
          </p:nvSpPr>
          <p:spPr bwMode="auto">
            <a:xfrm rot="10800000">
              <a:off x="1416048" y="2616200"/>
              <a:ext cx="959051" cy="57150"/>
            </a:xfrm>
            <a:prstGeom prst="round2SameRect">
              <a:avLst>
                <a:gd name="adj1" fmla="val 50000"/>
                <a:gd name="adj2" fmla="val 0"/>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0563857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6389C03-0A5A-4AD5-B206-376921864103}"/>
              </a:ext>
            </a:extLst>
          </p:cNvPr>
          <p:cNvSpPr>
            <a:spLocks noGrp="1"/>
          </p:cNvSpPr>
          <p:nvPr>
            <p:ph type="title"/>
          </p:nvPr>
        </p:nvSpPr>
        <p:spPr>
          <a:xfrm>
            <a:off x="588263" y="457201"/>
            <a:ext cx="11018520" cy="492443"/>
          </a:xfrm>
        </p:spPr>
        <p:txBody>
          <a:bodyPr/>
          <a:lstStyle/>
          <a:p>
            <a:r>
              <a:rPr lang="en-US" sz="3200" dirty="0">
                <a:sym typeface="Arial"/>
              </a:rPr>
              <a:t>Extensions authored / maintained by Microsoft</a:t>
            </a:r>
            <a:endParaRPr lang="en-US" sz="3200" dirty="0"/>
          </a:p>
        </p:txBody>
      </p:sp>
      <p:sp>
        <p:nvSpPr>
          <p:cNvPr id="9" name="Shape 864">
            <a:extLst>
              <a:ext uri="{FF2B5EF4-FFF2-40B4-BE49-F238E27FC236}">
                <a16:creationId xmlns:a16="http://schemas.microsoft.com/office/drawing/2014/main" id="{6BC8348C-9C19-480F-98A3-E024EA3DEC8C}"/>
              </a:ext>
              <a:ext uri="{C183D7F6-B498-43B3-948B-1728B52AA6E4}">
                <adec:decorative xmlns:adec="http://schemas.microsoft.com/office/drawing/2017/decorative" val="1"/>
              </a:ext>
            </a:extLst>
          </p:cNvPr>
          <p:cNvSpPr/>
          <p:nvPr/>
        </p:nvSpPr>
        <p:spPr>
          <a:xfrm>
            <a:off x="588263" y="1491421"/>
            <a:ext cx="11018520" cy="785058"/>
          </a:xfrm>
          <a:prstGeom prst="roundRect">
            <a:avLst>
              <a:gd name="adj" fmla="val 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Calibri"/>
              <a:ea typeface="Calibri"/>
              <a:cs typeface="Calibri"/>
              <a:sym typeface="Calibri"/>
            </a:endParaRPr>
          </a:p>
        </p:txBody>
      </p:sp>
      <p:sp>
        <p:nvSpPr>
          <p:cNvPr id="3" name="Shape 859">
            <a:extLst>
              <a:ext uri="{FF2B5EF4-FFF2-40B4-BE49-F238E27FC236}">
                <a16:creationId xmlns:a16="http://schemas.microsoft.com/office/drawing/2014/main" id="{433D5B4F-C3BF-4CD7-B39A-3ECCAF0BF7FF}"/>
              </a:ext>
            </a:extLst>
          </p:cNvPr>
          <p:cNvSpPr txBox="1">
            <a:spLocks/>
          </p:cNvSpPr>
          <p:nvPr/>
        </p:nvSpPr>
        <p:spPr>
          <a:xfrm>
            <a:off x="798315" y="1753736"/>
            <a:ext cx="1732755" cy="595313"/>
          </a:xfrm>
          <a:prstGeom prst="rect">
            <a:avLst/>
          </a:prstGeom>
          <a:solidFill>
            <a:schemeClr val="lt1"/>
          </a:solidFill>
          <a:ln>
            <a:noFill/>
          </a:ln>
        </p:spPr>
        <p:txBody>
          <a:bodyPr spcFirstLastPara="1" vert="horz" wrap="square" lIns="91425" tIns="0" rIns="91425" bIns="0" rtlCol="0" anchor="t"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6200" marR="0" lvl="0" indent="0" algn="r" defTabSz="932742" rtl="0" eaLnBrk="1" fontAlgn="auto" latinLnBrk="0" hangingPunct="1">
              <a:lnSpc>
                <a:spcPct val="90000"/>
              </a:lnSpc>
              <a:spcBef>
                <a:spcPts val="0"/>
              </a:spcBef>
              <a:spcAft>
                <a:spcPts val="0"/>
              </a:spcAft>
              <a:buClr>
                <a:srgbClr val="229F49"/>
              </a:buClr>
              <a:buSzPts val="2400"/>
              <a:buFont typeface="Arial"/>
              <a:buNone/>
              <a:tabLst/>
              <a:defRPr/>
            </a:pPr>
            <a:r>
              <a:rPr kumimoji="0" lang="en-US" sz="2000" b="1" i="0" u="none" strike="noStrike" kern="1200" cap="none" spc="0" normalizeH="0" baseline="0" noProof="0" dirty="0">
                <a:ln>
                  <a:noFill/>
                </a:ln>
                <a:solidFill>
                  <a:srgbClr val="0078D4"/>
                </a:solidFill>
                <a:effectLst/>
                <a:uLnTx/>
                <a:uFillTx/>
                <a:latin typeface="Segoe UI Semibold" panose="020B0502040204020203" pitchFamily="34" charset="0"/>
                <a:ea typeface="Arial"/>
                <a:cs typeface="Segoe UI Semibold" panose="020B0502040204020203" pitchFamily="34" charset="0"/>
                <a:sym typeface="Arial"/>
              </a:rPr>
              <a:t>Citus</a:t>
            </a:r>
            <a:endParaRPr kumimoji="0" lang="en-US" sz="20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sp>
        <p:nvSpPr>
          <p:cNvPr id="8" name="Shape 863">
            <a:extLst>
              <a:ext uri="{FF2B5EF4-FFF2-40B4-BE49-F238E27FC236}">
                <a16:creationId xmlns:a16="http://schemas.microsoft.com/office/drawing/2014/main" id="{7C05EA2C-8603-4433-BB80-270898E33631}"/>
              </a:ext>
            </a:extLst>
          </p:cNvPr>
          <p:cNvSpPr txBox="1"/>
          <p:nvPr/>
        </p:nvSpPr>
        <p:spPr>
          <a:xfrm>
            <a:off x="798286" y="2547815"/>
            <a:ext cx="1732784" cy="594874"/>
          </a:xfrm>
          <a:prstGeom prst="rect">
            <a:avLst/>
          </a:prstGeom>
          <a:solidFill>
            <a:schemeClr val="lt1"/>
          </a:solidFill>
          <a:ln>
            <a:noFill/>
          </a:ln>
        </p:spPr>
        <p:txBody>
          <a:bodyPr spcFirstLastPara="1" wrap="square" lIns="91425" tIns="0" rIns="91425" bIns="0" anchor="t" anchorCtr="0">
            <a:noAutofit/>
          </a:bodyPr>
          <a:lstStyle/>
          <a:p>
            <a:pPr marL="76200" marR="0" lvl="0" indent="0" algn="r" defTabSz="914400" rtl="0" eaLnBrk="1" fontAlgn="auto" latinLnBrk="0" hangingPunct="1">
              <a:lnSpc>
                <a:spcPct val="90000"/>
              </a:lnSpc>
              <a:spcBef>
                <a:spcPts val="0"/>
              </a:spcBef>
              <a:spcAft>
                <a:spcPts val="0"/>
              </a:spcAft>
              <a:buClr>
                <a:srgbClr val="229F49"/>
              </a:buClr>
              <a:buSzPts val="2400"/>
              <a:buFont typeface="Arial"/>
              <a:buNone/>
              <a:tabLst/>
              <a:defRPr/>
            </a:pPr>
            <a:r>
              <a:rPr kumimoji="0" lang="en-US" sz="2000" b="1" i="0" u="none" strike="noStrike" kern="1200" cap="none" spc="0" normalizeH="0" baseline="0" noProof="0" dirty="0">
                <a:ln>
                  <a:noFill/>
                </a:ln>
                <a:solidFill>
                  <a:srgbClr val="0078D4"/>
                </a:solidFill>
                <a:effectLst/>
                <a:uLnTx/>
                <a:uFillTx/>
                <a:latin typeface="Segoe UI Semibold" panose="020B0502040204020203" pitchFamily="34" charset="0"/>
                <a:ea typeface="Arial"/>
                <a:cs typeface="Segoe UI Semibold" panose="020B0502040204020203" pitchFamily="34" charset="0"/>
                <a:sym typeface="Arial"/>
              </a:rPr>
              <a:t>cstore_fdw</a:t>
            </a:r>
            <a:endParaRPr kumimoji="0" sz="20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sp>
        <p:nvSpPr>
          <p:cNvPr id="5" name="Shape 860">
            <a:extLst>
              <a:ext uri="{FF2B5EF4-FFF2-40B4-BE49-F238E27FC236}">
                <a16:creationId xmlns:a16="http://schemas.microsoft.com/office/drawing/2014/main" id="{489DCD84-6A2D-430D-A960-455D3E6EFA7E}"/>
              </a:ext>
            </a:extLst>
          </p:cNvPr>
          <p:cNvSpPr txBox="1"/>
          <p:nvPr/>
        </p:nvSpPr>
        <p:spPr>
          <a:xfrm>
            <a:off x="798286" y="3321108"/>
            <a:ext cx="1732784" cy="692760"/>
          </a:xfrm>
          <a:prstGeom prst="rect">
            <a:avLst/>
          </a:prstGeom>
          <a:solidFill>
            <a:schemeClr val="lt1"/>
          </a:solidFill>
          <a:ln>
            <a:noFill/>
          </a:ln>
        </p:spPr>
        <p:txBody>
          <a:bodyPr spcFirstLastPara="1" wrap="square" lIns="91425" tIns="0" rIns="91425" bIns="0" anchor="t" anchorCtr="0">
            <a:noAutofit/>
          </a:bodyPr>
          <a:lstStyle/>
          <a:p>
            <a:pPr marL="76200" marR="0" lvl="0" indent="0" algn="r" defTabSz="914400" rtl="0" eaLnBrk="1" fontAlgn="auto" latinLnBrk="0" hangingPunct="1">
              <a:lnSpc>
                <a:spcPct val="100000"/>
              </a:lnSpc>
              <a:spcBef>
                <a:spcPts val="0"/>
              </a:spcBef>
              <a:spcAft>
                <a:spcPts val="0"/>
              </a:spcAft>
              <a:buClr>
                <a:srgbClr val="229F49"/>
              </a:buClr>
              <a:buSzPts val="2400"/>
              <a:buFont typeface="Arial"/>
              <a:buNone/>
              <a:tabLst/>
              <a:defRPr/>
            </a:pPr>
            <a:r>
              <a:rPr kumimoji="0" lang="en-US" sz="2000" b="1" i="0" u="none" strike="noStrike" kern="1200" cap="none" spc="0" normalizeH="0" baseline="0" noProof="0" dirty="0">
                <a:ln>
                  <a:noFill/>
                </a:ln>
                <a:solidFill>
                  <a:srgbClr val="0078D4"/>
                </a:solidFill>
                <a:effectLst/>
                <a:uLnTx/>
                <a:uFillTx/>
                <a:latin typeface="Segoe UI Semibold" panose="020B0502040204020203" pitchFamily="34" charset="0"/>
                <a:ea typeface="Arial"/>
                <a:cs typeface="Segoe UI Semibold" panose="020B0502040204020203" pitchFamily="34" charset="0"/>
                <a:sym typeface="Arial"/>
              </a:rPr>
              <a:t>hll  </a:t>
            </a:r>
            <a:endParaRPr kumimoji="0" sz="2000" b="1" i="0" u="none" strike="noStrike" kern="1200" cap="none" spc="0" normalizeH="0" baseline="0" noProof="0" dirty="0">
              <a:ln>
                <a:noFill/>
              </a:ln>
              <a:solidFill>
                <a:srgbClr val="0078D4"/>
              </a:solidFill>
              <a:effectLst/>
              <a:uLnTx/>
              <a:uFillTx/>
              <a:latin typeface="Segoe UI Semibold" panose="020B0502040204020203" pitchFamily="34" charset="0"/>
              <a:ea typeface="Arial"/>
              <a:cs typeface="Segoe UI Semibold" panose="020B0502040204020203" pitchFamily="34" charset="0"/>
              <a:sym typeface="Arial"/>
            </a:endParaRPr>
          </a:p>
        </p:txBody>
      </p:sp>
      <p:sp>
        <p:nvSpPr>
          <p:cNvPr id="6" name="Shape 861">
            <a:extLst>
              <a:ext uri="{FF2B5EF4-FFF2-40B4-BE49-F238E27FC236}">
                <a16:creationId xmlns:a16="http://schemas.microsoft.com/office/drawing/2014/main" id="{023E1A32-F3CD-44B1-A6E7-51DA8B5F7626}"/>
              </a:ext>
            </a:extLst>
          </p:cNvPr>
          <p:cNvSpPr txBox="1"/>
          <p:nvPr/>
        </p:nvSpPr>
        <p:spPr>
          <a:xfrm>
            <a:off x="798286" y="4083152"/>
            <a:ext cx="1732784" cy="678034"/>
          </a:xfrm>
          <a:prstGeom prst="rect">
            <a:avLst/>
          </a:prstGeom>
          <a:solidFill>
            <a:schemeClr val="lt1"/>
          </a:solidFill>
          <a:ln>
            <a:noFill/>
          </a:ln>
        </p:spPr>
        <p:txBody>
          <a:bodyPr spcFirstLastPara="1" wrap="square" lIns="91425" tIns="0" rIns="91425" bIns="0" anchor="t" anchorCtr="0">
            <a:noAutofit/>
          </a:bodyPr>
          <a:lstStyle/>
          <a:p>
            <a:pPr marL="76200" marR="0" lvl="0" indent="0" algn="r" defTabSz="914400" rtl="0" eaLnBrk="1" fontAlgn="auto" latinLnBrk="0" hangingPunct="1">
              <a:lnSpc>
                <a:spcPct val="100000"/>
              </a:lnSpc>
              <a:spcBef>
                <a:spcPts val="0"/>
              </a:spcBef>
              <a:spcAft>
                <a:spcPts val="0"/>
              </a:spcAft>
              <a:buClr>
                <a:srgbClr val="229F49"/>
              </a:buClr>
              <a:buSzPts val="2400"/>
              <a:buFont typeface="Arial"/>
              <a:buNone/>
              <a:tabLst/>
              <a:defRPr/>
            </a:pPr>
            <a:r>
              <a:rPr kumimoji="0" lang="en-US" sz="2000" b="1" i="0" u="none" strike="noStrike" kern="1200" cap="none" spc="0" normalizeH="0" baseline="0" noProof="0" dirty="0">
                <a:ln>
                  <a:noFill/>
                </a:ln>
                <a:solidFill>
                  <a:srgbClr val="0078D4"/>
                </a:solidFill>
                <a:effectLst/>
                <a:uLnTx/>
                <a:uFillTx/>
                <a:latin typeface="Segoe UI Semibold" panose="020B0502040204020203" pitchFamily="34" charset="0"/>
                <a:ea typeface="Arial"/>
                <a:cs typeface="Segoe UI Semibold" panose="020B0502040204020203" pitchFamily="34" charset="0"/>
                <a:sym typeface="Arial"/>
              </a:rPr>
              <a:t>pg_cron</a:t>
            </a:r>
            <a:endParaRPr kumimoji="0" sz="2000" b="1" i="0" u="none" strike="noStrike" kern="1200" cap="none" spc="0" normalizeH="0" baseline="0" noProof="0" dirty="0">
              <a:ln>
                <a:noFill/>
              </a:ln>
              <a:solidFill>
                <a:srgbClr val="0078D4"/>
              </a:solidFill>
              <a:effectLst/>
              <a:uLnTx/>
              <a:uFillTx/>
              <a:latin typeface="Segoe UI Semibold" panose="020B0502040204020203" pitchFamily="34" charset="0"/>
              <a:ea typeface="Arial"/>
              <a:cs typeface="Segoe UI Semibold" panose="020B0502040204020203" pitchFamily="34" charset="0"/>
              <a:sym typeface="Arial"/>
            </a:endParaRPr>
          </a:p>
        </p:txBody>
      </p:sp>
      <p:sp>
        <p:nvSpPr>
          <p:cNvPr id="7" name="Shape 862">
            <a:extLst>
              <a:ext uri="{FF2B5EF4-FFF2-40B4-BE49-F238E27FC236}">
                <a16:creationId xmlns:a16="http://schemas.microsoft.com/office/drawing/2014/main" id="{51D5F053-875B-4EBF-877D-EB9BBB7FF24A}"/>
              </a:ext>
            </a:extLst>
          </p:cNvPr>
          <p:cNvSpPr txBox="1"/>
          <p:nvPr/>
        </p:nvSpPr>
        <p:spPr>
          <a:xfrm>
            <a:off x="798286" y="4899975"/>
            <a:ext cx="1732784" cy="308452"/>
          </a:xfrm>
          <a:prstGeom prst="rect">
            <a:avLst/>
          </a:prstGeom>
          <a:solidFill>
            <a:schemeClr val="lt1"/>
          </a:solidFill>
          <a:ln>
            <a:noFill/>
          </a:ln>
        </p:spPr>
        <p:txBody>
          <a:bodyPr spcFirstLastPara="1" wrap="square" lIns="91425" tIns="0" rIns="91425" bIns="0" anchor="t" anchorCtr="0">
            <a:noAutofit/>
          </a:bodyPr>
          <a:lstStyle/>
          <a:p>
            <a:pPr marL="76200" marR="0" lvl="0" indent="0" algn="r" defTabSz="914400" rtl="0" eaLnBrk="1" fontAlgn="auto" latinLnBrk="0" hangingPunct="1">
              <a:lnSpc>
                <a:spcPct val="100000"/>
              </a:lnSpc>
              <a:spcBef>
                <a:spcPts val="0"/>
              </a:spcBef>
              <a:spcAft>
                <a:spcPts val="0"/>
              </a:spcAft>
              <a:buClr>
                <a:srgbClr val="229F49"/>
              </a:buClr>
              <a:buSzPts val="2400"/>
              <a:buFont typeface="Arial"/>
              <a:buNone/>
              <a:tabLst/>
              <a:defRPr/>
            </a:pPr>
            <a:r>
              <a:rPr kumimoji="0" lang="en-US" sz="2000" b="1" i="0" u="none" strike="noStrike" kern="1200" cap="none" spc="0" normalizeH="0" baseline="0" noProof="0" dirty="0">
                <a:ln>
                  <a:noFill/>
                </a:ln>
                <a:solidFill>
                  <a:srgbClr val="0078D4"/>
                </a:solidFill>
                <a:effectLst/>
                <a:uLnTx/>
                <a:uFillTx/>
                <a:latin typeface="Segoe UI Semibold" panose="020B0502040204020203" pitchFamily="34" charset="0"/>
                <a:ea typeface="Arial"/>
                <a:cs typeface="Segoe UI Semibold" panose="020B0502040204020203" pitchFamily="34" charset="0"/>
                <a:sym typeface="Arial"/>
              </a:rPr>
              <a:t>topN</a:t>
            </a:r>
            <a:endParaRPr kumimoji="0" sz="2000" b="1" i="0" u="none" strike="noStrike" kern="1200" cap="none" spc="0" normalizeH="0" baseline="0" noProof="0" dirty="0">
              <a:ln>
                <a:noFill/>
              </a:ln>
              <a:solidFill>
                <a:srgbClr val="0078D4"/>
              </a:solidFill>
              <a:effectLst/>
              <a:uLnTx/>
              <a:uFillTx/>
              <a:latin typeface="Segoe UI Semibold" panose="020B0502040204020203" pitchFamily="34" charset="0"/>
              <a:ea typeface="Arial"/>
              <a:cs typeface="Segoe UI Semibold" panose="020B0502040204020203" pitchFamily="34" charset="0"/>
              <a:sym typeface="Arial"/>
            </a:endParaRPr>
          </a:p>
        </p:txBody>
      </p:sp>
      <p:sp>
        <p:nvSpPr>
          <p:cNvPr id="4" name="Shape 858">
            <a:extLst>
              <a:ext uri="{FF2B5EF4-FFF2-40B4-BE49-F238E27FC236}">
                <a16:creationId xmlns:a16="http://schemas.microsoft.com/office/drawing/2014/main" id="{D988139F-11F3-4B15-BC12-C771F3D8C10E}"/>
              </a:ext>
            </a:extLst>
          </p:cNvPr>
          <p:cNvSpPr txBox="1"/>
          <p:nvPr/>
        </p:nvSpPr>
        <p:spPr>
          <a:xfrm>
            <a:off x="2741122" y="1593018"/>
            <a:ext cx="7655169" cy="3759047"/>
          </a:xfrm>
          <a:prstGeom prst="rect">
            <a:avLst/>
          </a:prstGeom>
          <a:solidFill>
            <a:schemeClr val="lt1"/>
          </a:solidFill>
          <a:ln>
            <a:noFill/>
          </a:ln>
        </p:spPr>
        <p:txBody>
          <a:bodyPr spcFirstLastPara="1" wrap="square" lIns="91425" tIns="0" rIns="91425" bIns="0" anchor="t" anchorCtr="0">
            <a:noAutofit/>
          </a:bodyPr>
          <a:lstStyle/>
          <a:p>
            <a:pPr marL="76200" marR="0" lvl="0" indent="0" algn="l" defTabSz="914400" rtl="0" eaLnBrk="1" fontAlgn="auto" latinLnBrk="0" hangingPunct="1">
              <a:lnSpc>
                <a:spcPct val="200000"/>
              </a:lnSpc>
              <a:spcBef>
                <a:spcPts val="0"/>
              </a:spcBef>
              <a:spcAft>
                <a:spcPts val="0"/>
              </a:spcAft>
              <a:buClr>
                <a:srgbClr val="229F49"/>
              </a:buClr>
              <a:buSzPts val="2400"/>
              <a:buFontTx/>
              <a:buNone/>
              <a:tabLst/>
              <a:defRPr/>
            </a:pPr>
            <a:r>
              <a:rPr kumimoji="0" lang="en-US" sz="1600" b="1" i="0" u="none" strike="noStrike" kern="1200" cap="none" spc="0" normalizeH="0" baseline="0" noProof="0" dirty="0">
                <a:ln>
                  <a:noFill/>
                </a:ln>
                <a:solidFill>
                  <a:srgbClr val="3B3838"/>
                </a:solidFill>
                <a:effectLst/>
                <a:uLnTx/>
                <a:uFillTx/>
                <a:latin typeface="Segoe UI Semibold" panose="020B0502040204020203" pitchFamily="34" charset="0"/>
                <a:ea typeface="Arial"/>
                <a:cs typeface="Segoe UI Semibold" panose="020B0502040204020203" pitchFamily="34" charset="0"/>
                <a:sym typeface="Arial"/>
              </a:rPr>
              <a:t>Scales out Postgres across multiple nodes via sharding &amp; replication</a:t>
            </a:r>
            <a:endParaRPr kumimoji="0" sz="1600" b="1" i="0" u="none" strike="noStrike" kern="1200" cap="none" spc="0" normalizeH="0" baseline="0" noProof="0" dirty="0">
              <a:ln>
                <a:noFill/>
              </a:ln>
              <a:solidFill>
                <a:prstClr val="black"/>
              </a:solidFill>
              <a:effectLst/>
              <a:uLnTx/>
              <a:uFillTx/>
              <a:latin typeface="Segoe UI Semibold" panose="020B0502040204020203" pitchFamily="34" charset="0"/>
              <a:ea typeface="+mn-ea"/>
              <a:cs typeface="Segoe UI Semibold" panose="020B0502040204020203" pitchFamily="34" charset="0"/>
            </a:endParaRPr>
          </a:p>
          <a:p>
            <a:pPr marL="76200" marR="0" lvl="0" indent="0" algn="l" defTabSz="914400" rtl="0" eaLnBrk="1" fontAlgn="auto" latinLnBrk="0" hangingPunct="1">
              <a:lnSpc>
                <a:spcPct val="200000"/>
              </a:lnSpc>
              <a:spcBef>
                <a:spcPts val="2400"/>
              </a:spcBef>
              <a:spcAft>
                <a:spcPts val="0"/>
              </a:spcAft>
              <a:buClr>
                <a:srgbClr val="229F49"/>
              </a:buClr>
              <a:buSzPts val="2400"/>
              <a:buFontTx/>
              <a:buNone/>
              <a:tabLst/>
              <a:defRPr/>
            </a:pPr>
            <a:r>
              <a:rPr kumimoji="0" lang="en-US" sz="1600" b="0" i="0" u="none" strike="noStrike" kern="1200" cap="none" spc="0" normalizeH="0" baseline="0" noProof="0" dirty="0">
                <a:ln>
                  <a:noFill/>
                </a:ln>
                <a:solidFill>
                  <a:srgbClr val="24292E"/>
                </a:solidFill>
                <a:effectLst/>
                <a:highlight>
                  <a:srgbClr val="FFFFFF"/>
                </a:highlight>
                <a:uLnTx/>
                <a:uFillTx/>
                <a:latin typeface="Segoe UI Semilight" panose="020B0402040204020203" pitchFamily="34" charset="0"/>
                <a:ea typeface="Arial"/>
                <a:cs typeface="Segoe UI Semilight" panose="020B0402040204020203" pitchFamily="34" charset="0"/>
                <a:sym typeface="Arial"/>
              </a:rPr>
              <a:t>Columnar storage for analytics with Postgres</a:t>
            </a:r>
            <a:endParaRPr kumimoji="0" sz="1600" b="0" i="0" u="none" strike="noStrike" kern="1200" cap="none" spc="0" normalizeH="0" baseline="0" noProof="0" dirty="0">
              <a:ln>
                <a:noFill/>
              </a:ln>
              <a:solidFill>
                <a:srgbClr val="3B3838"/>
              </a:solidFill>
              <a:effectLst/>
              <a:uLnTx/>
              <a:uFillTx/>
              <a:latin typeface="Segoe UI Semilight" panose="020B0402040204020203" pitchFamily="34" charset="0"/>
              <a:ea typeface="Arial"/>
              <a:cs typeface="Segoe UI Semilight" panose="020B0402040204020203" pitchFamily="34" charset="0"/>
              <a:sym typeface="Arial"/>
            </a:endParaRPr>
          </a:p>
          <a:p>
            <a:pPr marL="76200" marR="0" lvl="0" indent="0" algn="l" defTabSz="914400" rtl="0" eaLnBrk="1" fontAlgn="auto" latinLnBrk="0" hangingPunct="1">
              <a:lnSpc>
                <a:spcPct val="200000"/>
              </a:lnSpc>
              <a:spcBef>
                <a:spcPts val="2400"/>
              </a:spcBef>
              <a:spcAft>
                <a:spcPts val="0"/>
              </a:spcAft>
              <a:buClr>
                <a:srgbClr val="229F49"/>
              </a:buClr>
              <a:buSzPts val="2400"/>
              <a:buFontTx/>
              <a:buNone/>
              <a:tabLst/>
              <a:defRPr/>
            </a:pPr>
            <a:r>
              <a:rPr kumimoji="0" lang="en-US" sz="1600" b="0" i="0" u="none" strike="noStrike" kern="1200" cap="none" spc="0" normalizeH="0" baseline="0" noProof="0" dirty="0">
                <a:ln>
                  <a:noFill/>
                </a:ln>
                <a:solidFill>
                  <a:srgbClr val="3B3838"/>
                </a:solidFill>
                <a:effectLst/>
                <a:uLnTx/>
                <a:uFillTx/>
                <a:latin typeface="Segoe UI Semilight" panose="020B0402040204020203" pitchFamily="34" charset="0"/>
                <a:ea typeface="Arial"/>
                <a:cs typeface="Segoe UI Semilight" panose="020B0402040204020203" pitchFamily="34" charset="0"/>
                <a:sym typeface="Arial"/>
              </a:rPr>
              <a:t>Implementation of HyperLogLog for fast accurate distributed distinct counts</a:t>
            </a:r>
            <a:endParaRPr kumimoji="0" sz="16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pPr marL="76200" marR="0" lvl="0" indent="0" algn="l" defTabSz="914400" rtl="0" eaLnBrk="1" fontAlgn="auto" latinLnBrk="0" hangingPunct="1">
              <a:lnSpc>
                <a:spcPct val="200000"/>
              </a:lnSpc>
              <a:spcBef>
                <a:spcPts val="2400"/>
              </a:spcBef>
              <a:spcAft>
                <a:spcPts val="0"/>
              </a:spcAft>
              <a:buClr>
                <a:srgbClr val="229F49"/>
              </a:buClr>
              <a:buSzPts val="2400"/>
              <a:buFontTx/>
              <a:buNone/>
              <a:tabLst/>
              <a:defRPr/>
            </a:pPr>
            <a:r>
              <a:rPr kumimoji="0" lang="en-US" sz="1600" b="0" i="0" u="none" strike="noStrike" kern="1200" cap="none" spc="0" normalizeH="0" baseline="0" noProof="0" dirty="0">
                <a:ln>
                  <a:noFill/>
                </a:ln>
                <a:solidFill>
                  <a:srgbClr val="3B3838"/>
                </a:solidFill>
                <a:effectLst/>
                <a:uLnTx/>
                <a:uFillTx/>
                <a:latin typeface="Segoe UI Semilight" panose="020B0402040204020203" pitchFamily="34" charset="0"/>
                <a:ea typeface="Arial"/>
                <a:cs typeface="Segoe UI Semilight" panose="020B0402040204020203" pitchFamily="34" charset="0"/>
                <a:sym typeface="Arial"/>
              </a:rPr>
              <a:t>Cron-based job scheduler to </a:t>
            </a:r>
            <a:r>
              <a:rPr kumimoji="0" lang="en-US" sz="1600" b="0" i="0" u="none" strike="noStrike" kern="1200" cap="none" spc="0" normalizeH="0" baseline="0" noProof="0" dirty="0">
                <a:ln>
                  <a:noFill/>
                </a:ln>
                <a:solidFill>
                  <a:srgbClr val="24292E"/>
                </a:solidFill>
                <a:effectLst/>
                <a:highlight>
                  <a:srgbClr val="FFFFFF"/>
                </a:highlight>
                <a:uLnTx/>
                <a:uFillTx/>
                <a:latin typeface="Segoe UI Semilight" panose="020B0402040204020203" pitchFamily="34" charset="0"/>
                <a:ea typeface="Arial"/>
                <a:cs typeface="Segoe UI Semilight" panose="020B0402040204020203" pitchFamily="34" charset="0"/>
                <a:sym typeface="Arial"/>
              </a:rPr>
              <a:t>Run periodic jobs in PostgreSQL</a:t>
            </a:r>
            <a:endParaRPr kumimoji="0" sz="1600" b="0" i="0" u="none" strike="noStrike" kern="1200" cap="none" spc="0" normalizeH="0" baseline="0" noProof="0" dirty="0">
              <a:ln>
                <a:noFill/>
              </a:ln>
              <a:solidFill>
                <a:srgbClr val="3B3838"/>
              </a:solidFill>
              <a:effectLst/>
              <a:uLnTx/>
              <a:uFillTx/>
              <a:latin typeface="Segoe UI Semilight" panose="020B0402040204020203" pitchFamily="34" charset="0"/>
              <a:ea typeface="Arial"/>
              <a:cs typeface="Segoe UI Semilight" panose="020B0402040204020203" pitchFamily="34" charset="0"/>
              <a:sym typeface="Arial"/>
            </a:endParaRPr>
          </a:p>
          <a:p>
            <a:pPr marL="76200" marR="0" lvl="0" indent="0" algn="l" defTabSz="914400" rtl="0" eaLnBrk="1" fontAlgn="auto" latinLnBrk="0" hangingPunct="1">
              <a:lnSpc>
                <a:spcPct val="200000"/>
              </a:lnSpc>
              <a:spcBef>
                <a:spcPts val="2400"/>
              </a:spcBef>
              <a:spcAft>
                <a:spcPts val="0"/>
              </a:spcAft>
              <a:buClr>
                <a:srgbClr val="229F49"/>
              </a:buClr>
              <a:buSzPts val="2400"/>
              <a:buFontTx/>
              <a:buNone/>
              <a:tabLst/>
              <a:defRPr/>
            </a:pPr>
            <a:r>
              <a:rPr kumimoji="0" lang="en-US" sz="1600" b="0" i="0" u="none" strike="noStrike" kern="1200" cap="none" spc="0" normalizeH="0" baseline="0" noProof="0" dirty="0">
                <a:ln>
                  <a:noFill/>
                </a:ln>
                <a:solidFill>
                  <a:srgbClr val="3B3838"/>
                </a:solidFill>
                <a:effectLst/>
                <a:uLnTx/>
                <a:uFillTx/>
                <a:latin typeface="Segoe UI Semilight" panose="020B0402040204020203" pitchFamily="34" charset="0"/>
                <a:ea typeface="Arial"/>
                <a:cs typeface="Segoe UI Semilight" panose="020B0402040204020203" pitchFamily="34" charset="0"/>
                <a:sym typeface="Arial"/>
              </a:rPr>
              <a:t>Efficiently return top items in a very large dataset</a:t>
            </a:r>
            <a:endParaRPr kumimoji="0" sz="16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65760270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38D16C-6298-42F1-83CB-BE474F8C7F6C}"/>
              </a:ext>
            </a:extLst>
          </p:cNvPr>
          <p:cNvSpPr txBox="1"/>
          <p:nvPr/>
        </p:nvSpPr>
        <p:spPr>
          <a:xfrm>
            <a:off x="2709746" y="3100039"/>
            <a:ext cx="2713884" cy="73866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0078D4"/>
                </a:solidFill>
                <a:effectLst/>
                <a:uLnTx/>
                <a:uFillTx/>
                <a:latin typeface="Segoe UI"/>
                <a:ea typeface="+mn-ea"/>
                <a:cs typeface="+mn-cs"/>
              </a:rPr>
              <a:t>Use Cases</a:t>
            </a:r>
          </a:p>
        </p:txBody>
      </p:sp>
      <p:sp>
        <p:nvSpPr>
          <p:cNvPr id="3" name="Title 2">
            <a:extLst>
              <a:ext uri="{FF2B5EF4-FFF2-40B4-BE49-F238E27FC236}">
                <a16:creationId xmlns:a16="http://schemas.microsoft.com/office/drawing/2014/main" id="{7DE4F24F-7837-4999-8AAF-DB50AF8702CD}"/>
              </a:ext>
            </a:extLst>
          </p:cNvPr>
          <p:cNvSpPr>
            <a:spLocks noGrp="1"/>
          </p:cNvSpPr>
          <p:nvPr>
            <p:ph type="title"/>
          </p:nvPr>
        </p:nvSpPr>
        <p:spPr>
          <a:xfrm>
            <a:off x="585216" y="2725723"/>
            <a:ext cx="9144000" cy="808683"/>
          </a:xfrm>
        </p:spPr>
        <p:txBody>
          <a:bodyPr/>
          <a:lstStyle/>
          <a:p>
            <a:pPr>
              <a:lnSpc>
                <a:spcPct val="150000"/>
              </a:lnSpc>
            </a:pPr>
            <a:r>
              <a:rPr lang="en-US" sz="4000" dirty="0">
                <a:latin typeface="Segoe UI Semibold" panose="020B0502040204020203" pitchFamily="34" charset="0"/>
                <a:ea typeface="Segoe UI Semibold" panose="020B0502040204020203" pitchFamily="34" charset="0"/>
                <a:cs typeface="Segoe UI Semibold" panose="020B0502040204020203" pitchFamily="34" charset="0"/>
              </a:rPr>
              <a:t>Security &amp; Compliance</a:t>
            </a:r>
          </a:p>
        </p:txBody>
      </p:sp>
      <p:grpSp>
        <p:nvGrpSpPr>
          <p:cNvPr id="4" name="Group 3">
            <a:extLst>
              <a:ext uri="{FF2B5EF4-FFF2-40B4-BE49-F238E27FC236}">
                <a16:creationId xmlns:a16="http://schemas.microsoft.com/office/drawing/2014/main" id="{C92869DA-8D5E-8B4C-8DBD-87BB080B1498}"/>
              </a:ext>
              <a:ext uri="{C183D7F6-B498-43B3-948B-1728B52AA6E4}">
                <adec:decorative xmlns:adec="http://schemas.microsoft.com/office/drawing/2017/decorative" val="1"/>
              </a:ext>
            </a:extLst>
          </p:cNvPr>
          <p:cNvGrpSpPr>
            <a:grpSpLocks noChangeAspect="1"/>
          </p:cNvGrpSpPr>
          <p:nvPr/>
        </p:nvGrpSpPr>
        <p:grpSpPr>
          <a:xfrm>
            <a:off x="8398827" y="1634039"/>
            <a:ext cx="2060626" cy="2543080"/>
            <a:chOff x="1980078" y="253998"/>
            <a:chExt cx="3830386" cy="4727197"/>
          </a:xfrm>
        </p:grpSpPr>
        <p:sp>
          <p:nvSpPr>
            <p:cNvPr id="5" name="Rectangle 27">
              <a:extLst>
                <a:ext uri="{FF2B5EF4-FFF2-40B4-BE49-F238E27FC236}">
                  <a16:creationId xmlns:a16="http://schemas.microsoft.com/office/drawing/2014/main" id="{5731F18B-0820-C040-8585-EC7F3ECCA913}"/>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 name="Freeform 29">
              <a:extLst>
                <a:ext uri="{FF2B5EF4-FFF2-40B4-BE49-F238E27FC236}">
                  <a16:creationId xmlns:a16="http://schemas.microsoft.com/office/drawing/2014/main" id="{FB47CC66-573A-824A-A0A2-2EDA5C8CF682}"/>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 name="Freeform 30">
              <a:extLst>
                <a:ext uri="{FF2B5EF4-FFF2-40B4-BE49-F238E27FC236}">
                  <a16:creationId xmlns:a16="http://schemas.microsoft.com/office/drawing/2014/main" id="{7410505E-98EC-BD48-9FB9-33D12A381D6E}"/>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Freeform: Shape 136">
              <a:extLst>
                <a:ext uri="{FF2B5EF4-FFF2-40B4-BE49-F238E27FC236}">
                  <a16:creationId xmlns:a16="http://schemas.microsoft.com/office/drawing/2014/main" id="{DB458DFD-CE35-6D42-B7CB-B938B05D5A51}"/>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Tree>
    <p:extLst>
      <p:ext uri="{BB962C8B-B14F-4D97-AF65-F5344CB8AC3E}">
        <p14:creationId xmlns:p14="http://schemas.microsoft.com/office/powerpoint/2010/main" val="2478531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8C1F4-B7BE-4666-BFE7-5FBC5B4EF83B}"/>
              </a:ext>
            </a:extLst>
          </p:cNvPr>
          <p:cNvSpPr>
            <a:spLocks noGrp="1"/>
          </p:cNvSpPr>
          <p:nvPr>
            <p:ph type="title"/>
          </p:nvPr>
        </p:nvSpPr>
        <p:spPr>
          <a:xfrm>
            <a:off x="588263" y="471056"/>
            <a:ext cx="3581955" cy="957694"/>
          </a:xfrm>
        </p:spPr>
        <p:txBody>
          <a:bodyPr/>
          <a:lstStyle/>
          <a:p>
            <a:r>
              <a:rPr lang="en-US" sz="3200" dirty="0"/>
              <a:t>The modern security challenge</a:t>
            </a:r>
          </a:p>
        </p:txBody>
      </p:sp>
      <p:sp>
        <p:nvSpPr>
          <p:cNvPr id="63" name="Rectangle 62">
            <a:extLst>
              <a:ext uri="{FF2B5EF4-FFF2-40B4-BE49-F238E27FC236}">
                <a16:creationId xmlns:a16="http://schemas.microsoft.com/office/drawing/2014/main" id="{59AA3F0D-E298-4BB6-A3E7-5855737A96CA}"/>
              </a:ext>
            </a:extLst>
          </p:cNvPr>
          <p:cNvSpPr/>
          <p:nvPr/>
        </p:nvSpPr>
        <p:spPr>
          <a:xfrm>
            <a:off x="484874" y="6511091"/>
            <a:ext cx="4402674" cy="215444"/>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1">
                    <a:lumMod val="50000"/>
                  </a:schemeClr>
                </a:solidFill>
                <a:effectLst/>
                <a:uLnTx/>
                <a:uFillTx/>
                <a:latin typeface="Segoe UI"/>
                <a:ea typeface="+mn-ea"/>
                <a:cs typeface="+mn-cs"/>
              </a:rPr>
              <a:t>Source: Verizon 2017 &amp; 2018 Data Breach Investigations Report</a:t>
            </a:r>
          </a:p>
        </p:txBody>
      </p:sp>
      <p:cxnSp>
        <p:nvCxnSpPr>
          <p:cNvPr id="20" name="Straight Connector 19">
            <a:extLst>
              <a:ext uri="{FF2B5EF4-FFF2-40B4-BE49-F238E27FC236}">
                <a16:creationId xmlns:a16="http://schemas.microsoft.com/office/drawing/2014/main" id="{77AD58FF-DAEE-E844-89CE-AA6E2F4DCF36}"/>
              </a:ext>
              <a:ext uri="{C183D7F6-B498-43B3-948B-1728B52AA6E4}">
                <adec:decorative xmlns:adec="http://schemas.microsoft.com/office/drawing/2017/decorative" val="1"/>
              </a:ext>
            </a:extLst>
          </p:cNvPr>
          <p:cNvCxnSpPr/>
          <p:nvPr/>
        </p:nvCxnSpPr>
        <p:spPr>
          <a:xfrm>
            <a:off x="6653048" y="3878317"/>
            <a:ext cx="740979" cy="0"/>
          </a:xfrm>
          <a:prstGeom prst="line">
            <a:avLst/>
          </a:prstGeom>
          <a:ln w="127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2BF7C15-94AB-BA4E-BCB7-FCAE847CA385}"/>
              </a:ext>
              <a:ext uri="{C183D7F6-B498-43B3-948B-1728B52AA6E4}">
                <adec:decorative xmlns:adec="http://schemas.microsoft.com/office/drawing/2017/decorative" val="1"/>
              </a:ext>
            </a:extLst>
          </p:cNvPr>
          <p:cNvCxnSpPr/>
          <p:nvPr/>
        </p:nvCxnSpPr>
        <p:spPr>
          <a:xfrm>
            <a:off x="6653048" y="4797972"/>
            <a:ext cx="740979" cy="0"/>
          </a:xfrm>
          <a:prstGeom prst="line">
            <a:avLst/>
          </a:prstGeom>
          <a:ln w="127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Freeform 23">
            <a:extLst>
              <a:ext uri="{FF2B5EF4-FFF2-40B4-BE49-F238E27FC236}">
                <a16:creationId xmlns:a16="http://schemas.microsoft.com/office/drawing/2014/main" id="{854A762F-33DE-C745-B8B6-FD339390DF6A}"/>
              </a:ext>
              <a:ext uri="{C183D7F6-B498-43B3-948B-1728B52AA6E4}">
                <adec:decorative xmlns:adec="http://schemas.microsoft.com/office/drawing/2017/decorative" val="1"/>
              </a:ext>
            </a:extLst>
          </p:cNvPr>
          <p:cNvSpPr/>
          <p:nvPr/>
        </p:nvSpPr>
        <p:spPr bwMode="auto">
          <a:xfrm>
            <a:off x="6684579" y="2569779"/>
            <a:ext cx="693683" cy="551793"/>
          </a:xfrm>
          <a:custGeom>
            <a:avLst/>
            <a:gdLst>
              <a:gd name="connsiteX0" fmla="*/ 0 w 693683"/>
              <a:gd name="connsiteY0" fmla="*/ 0 h 551793"/>
              <a:gd name="connsiteX1" fmla="*/ 0 w 693683"/>
              <a:gd name="connsiteY1" fmla="*/ 551793 h 551793"/>
              <a:gd name="connsiteX2" fmla="*/ 693683 w 693683"/>
              <a:gd name="connsiteY2" fmla="*/ 551793 h 551793"/>
            </a:gdLst>
            <a:ahLst/>
            <a:cxnLst>
              <a:cxn ang="0">
                <a:pos x="connsiteX0" y="connsiteY0"/>
              </a:cxn>
              <a:cxn ang="0">
                <a:pos x="connsiteX1" y="connsiteY1"/>
              </a:cxn>
              <a:cxn ang="0">
                <a:pos x="connsiteX2" y="connsiteY2"/>
              </a:cxn>
            </a:cxnLst>
            <a:rect l="l" t="t" r="r" b="b"/>
            <a:pathLst>
              <a:path w="693683" h="551793">
                <a:moveTo>
                  <a:pt x="0" y="0"/>
                </a:moveTo>
                <a:lnTo>
                  <a:pt x="0" y="551793"/>
                </a:lnTo>
                <a:lnTo>
                  <a:pt x="693683" y="551793"/>
                </a:lnTo>
              </a:path>
            </a:pathLst>
          </a:custGeom>
          <a:no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4B8A0503-2C19-A644-9BA7-36C1EA9E4C71}"/>
              </a:ext>
              <a:ext uri="{C183D7F6-B498-43B3-948B-1728B52AA6E4}">
                <adec:decorative xmlns:adec="http://schemas.microsoft.com/office/drawing/2017/decorative" val="1"/>
              </a:ext>
            </a:extLst>
          </p:cNvPr>
          <p:cNvCxnSpPr>
            <a:cxnSpLocks/>
          </p:cNvCxnSpPr>
          <p:nvPr/>
        </p:nvCxnSpPr>
        <p:spPr>
          <a:xfrm>
            <a:off x="8736724" y="1797269"/>
            <a:ext cx="0" cy="993227"/>
          </a:xfrm>
          <a:prstGeom prst="line">
            <a:avLst/>
          </a:prstGeom>
          <a:ln w="127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8E688F0A-12BF-B343-AE76-3778CB9A5975}"/>
              </a:ext>
              <a:ext uri="{C183D7F6-B498-43B3-948B-1728B52AA6E4}">
                <adec:decorative xmlns:adec="http://schemas.microsoft.com/office/drawing/2017/decorative" val="1"/>
              </a:ext>
            </a:extLst>
          </p:cNvPr>
          <p:cNvSpPr/>
          <p:nvPr/>
        </p:nvSpPr>
        <p:spPr bwMode="auto">
          <a:xfrm flipH="1">
            <a:off x="8923281" y="2703787"/>
            <a:ext cx="1182415" cy="480848"/>
          </a:xfrm>
          <a:custGeom>
            <a:avLst/>
            <a:gdLst>
              <a:gd name="connsiteX0" fmla="*/ 0 w 693683"/>
              <a:gd name="connsiteY0" fmla="*/ 0 h 551793"/>
              <a:gd name="connsiteX1" fmla="*/ 0 w 693683"/>
              <a:gd name="connsiteY1" fmla="*/ 551793 h 551793"/>
              <a:gd name="connsiteX2" fmla="*/ 693683 w 693683"/>
              <a:gd name="connsiteY2" fmla="*/ 551793 h 551793"/>
            </a:gdLst>
            <a:ahLst/>
            <a:cxnLst>
              <a:cxn ang="0">
                <a:pos x="connsiteX0" y="connsiteY0"/>
              </a:cxn>
              <a:cxn ang="0">
                <a:pos x="connsiteX1" y="connsiteY1"/>
              </a:cxn>
              <a:cxn ang="0">
                <a:pos x="connsiteX2" y="connsiteY2"/>
              </a:cxn>
            </a:cxnLst>
            <a:rect l="l" t="t" r="r" b="b"/>
            <a:pathLst>
              <a:path w="693683" h="551793">
                <a:moveTo>
                  <a:pt x="0" y="0"/>
                </a:moveTo>
                <a:lnTo>
                  <a:pt x="0" y="551793"/>
                </a:lnTo>
                <a:lnTo>
                  <a:pt x="693683" y="551793"/>
                </a:lnTo>
              </a:path>
            </a:pathLst>
          </a:custGeom>
          <a:no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7" name="Freeform 86">
            <a:extLst>
              <a:ext uri="{FF2B5EF4-FFF2-40B4-BE49-F238E27FC236}">
                <a16:creationId xmlns:a16="http://schemas.microsoft.com/office/drawing/2014/main" id="{178A2FD9-CB1C-BE4E-ABF3-7E794494C5F8}"/>
              </a:ext>
              <a:ext uri="{C183D7F6-B498-43B3-948B-1728B52AA6E4}">
                <adec:decorative xmlns:adec="http://schemas.microsoft.com/office/drawing/2017/decorative" val="1"/>
              </a:ext>
            </a:extLst>
          </p:cNvPr>
          <p:cNvSpPr/>
          <p:nvPr/>
        </p:nvSpPr>
        <p:spPr bwMode="auto">
          <a:xfrm flipH="1">
            <a:off x="10105696" y="3815254"/>
            <a:ext cx="993228" cy="359979"/>
          </a:xfrm>
          <a:custGeom>
            <a:avLst/>
            <a:gdLst>
              <a:gd name="connsiteX0" fmla="*/ 0 w 693683"/>
              <a:gd name="connsiteY0" fmla="*/ 0 h 551793"/>
              <a:gd name="connsiteX1" fmla="*/ 0 w 693683"/>
              <a:gd name="connsiteY1" fmla="*/ 551793 h 551793"/>
              <a:gd name="connsiteX2" fmla="*/ 693683 w 693683"/>
              <a:gd name="connsiteY2" fmla="*/ 551793 h 551793"/>
            </a:gdLst>
            <a:ahLst/>
            <a:cxnLst>
              <a:cxn ang="0">
                <a:pos x="connsiteX0" y="connsiteY0"/>
              </a:cxn>
              <a:cxn ang="0">
                <a:pos x="connsiteX1" y="connsiteY1"/>
              </a:cxn>
              <a:cxn ang="0">
                <a:pos x="connsiteX2" y="connsiteY2"/>
              </a:cxn>
            </a:cxnLst>
            <a:rect l="l" t="t" r="r" b="b"/>
            <a:pathLst>
              <a:path w="693683" h="551793">
                <a:moveTo>
                  <a:pt x="0" y="0"/>
                </a:moveTo>
                <a:lnTo>
                  <a:pt x="0" y="551793"/>
                </a:lnTo>
                <a:lnTo>
                  <a:pt x="693683" y="551793"/>
                </a:lnTo>
              </a:path>
            </a:pathLst>
          </a:custGeom>
          <a:no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88" name="Straight Connector 87">
            <a:extLst>
              <a:ext uri="{FF2B5EF4-FFF2-40B4-BE49-F238E27FC236}">
                <a16:creationId xmlns:a16="http://schemas.microsoft.com/office/drawing/2014/main" id="{5BB40613-376C-1249-B120-B9009BB5EAEF}"/>
              </a:ext>
              <a:ext uri="{C183D7F6-B498-43B3-948B-1728B52AA6E4}">
                <adec:decorative xmlns:adec="http://schemas.microsoft.com/office/drawing/2017/decorative" val="1"/>
              </a:ext>
            </a:extLst>
          </p:cNvPr>
          <p:cNvCxnSpPr/>
          <p:nvPr/>
        </p:nvCxnSpPr>
        <p:spPr>
          <a:xfrm>
            <a:off x="10105696" y="4684986"/>
            <a:ext cx="740979" cy="0"/>
          </a:xfrm>
          <a:prstGeom prst="line">
            <a:avLst/>
          </a:prstGeom>
          <a:ln w="127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F7F69D5-79EB-4809-8F94-44D035B13DCC}"/>
              </a:ext>
            </a:extLst>
          </p:cNvPr>
          <p:cNvSpPr>
            <a:spLocks noGrp="1"/>
          </p:cNvSpPr>
          <p:nvPr>
            <p:ph type="body" sz="quarter" idx="4294967295"/>
          </p:nvPr>
        </p:nvSpPr>
        <p:spPr>
          <a:xfrm>
            <a:off x="576842" y="1829813"/>
            <a:ext cx="3662650" cy="1800814"/>
          </a:xfrm>
          <a:ln>
            <a:noFill/>
          </a:ln>
        </p:spPr>
        <p:txBody>
          <a:bodyPr/>
          <a:lstStyle/>
          <a:p>
            <a:pPr marL="233363" indent="-233363">
              <a:lnSpc>
                <a:spcPct val="110000"/>
              </a:lnSpc>
              <a:buFont typeface="Arial" panose="020B0604020202020204" pitchFamily="34" charset="0"/>
              <a:buChar char="•"/>
            </a:pPr>
            <a:r>
              <a:rPr lang="en-US" sz="1600" dirty="0">
                <a:solidFill>
                  <a:schemeClr val="tx1"/>
                </a:solidFill>
              </a:rPr>
              <a:t>No organization is immune</a:t>
            </a:r>
          </a:p>
          <a:p>
            <a:pPr marL="233363" lvl="0" indent="-233363">
              <a:lnSpc>
                <a:spcPct val="110000"/>
              </a:lnSpc>
              <a:buFont typeface="Arial" panose="020B0604020202020204" pitchFamily="34" charset="0"/>
              <a:buChar char="•"/>
              <a:defRPr/>
            </a:pPr>
            <a:r>
              <a:rPr lang="en-US" sz="1600" dirty="0">
                <a:solidFill>
                  <a:schemeClr val="tx1"/>
                </a:solidFill>
              </a:rPr>
              <a:t>More frequent attacks</a:t>
            </a:r>
          </a:p>
          <a:p>
            <a:pPr marL="233363" lvl="0" indent="-233363">
              <a:lnSpc>
                <a:spcPct val="110000"/>
              </a:lnSpc>
              <a:buFont typeface="Arial" panose="020B0604020202020204" pitchFamily="34" charset="0"/>
              <a:buChar char="•"/>
              <a:defRPr/>
            </a:pPr>
            <a:r>
              <a:rPr lang="en-US" sz="1600" dirty="0">
                <a:solidFill>
                  <a:schemeClr val="tx1"/>
                </a:solidFill>
              </a:rPr>
              <a:t>More sophisticated techniques</a:t>
            </a:r>
          </a:p>
          <a:p>
            <a:pPr marL="233363" indent="-233363">
              <a:lnSpc>
                <a:spcPct val="110000"/>
              </a:lnSpc>
              <a:buFont typeface="Arial" panose="020B0604020202020204" pitchFamily="34" charset="0"/>
              <a:buChar char="•"/>
            </a:pPr>
            <a:r>
              <a:rPr lang="en-US" sz="1600" dirty="0">
                <a:solidFill>
                  <a:schemeClr val="tx1"/>
                </a:solidFill>
              </a:rPr>
              <a:t>76% of breaches were financially motivated</a:t>
            </a:r>
          </a:p>
          <a:p>
            <a:pPr marL="233363" indent="-233363">
              <a:lnSpc>
                <a:spcPct val="110000"/>
              </a:lnSpc>
              <a:buFont typeface="Arial" panose="020B0604020202020204" pitchFamily="34" charset="0"/>
              <a:buChar char="•"/>
            </a:pPr>
            <a:r>
              <a:rPr lang="en-US" sz="1600" dirty="0">
                <a:solidFill>
                  <a:schemeClr val="tx1"/>
                </a:solidFill>
              </a:rPr>
              <a:t>28% involved internal actors, while 72% were perpetrated by outsiders</a:t>
            </a:r>
          </a:p>
        </p:txBody>
      </p:sp>
      <p:grpSp>
        <p:nvGrpSpPr>
          <p:cNvPr id="11" name="Group 10" descr="building graphic">
            <a:extLst>
              <a:ext uri="{FF2B5EF4-FFF2-40B4-BE49-F238E27FC236}">
                <a16:creationId xmlns:a16="http://schemas.microsoft.com/office/drawing/2014/main" id="{D825B6C2-681F-1F48-A7E7-2083805FC34A}"/>
              </a:ext>
            </a:extLst>
          </p:cNvPr>
          <p:cNvGrpSpPr/>
          <p:nvPr/>
        </p:nvGrpSpPr>
        <p:grpSpPr>
          <a:xfrm>
            <a:off x="6891767" y="2827493"/>
            <a:ext cx="3147377" cy="2517705"/>
            <a:chOff x="3785961" y="2559479"/>
            <a:chExt cx="3147377" cy="2517705"/>
          </a:xfrm>
        </p:grpSpPr>
        <p:grpSp>
          <p:nvGrpSpPr>
            <p:cNvPr id="10" name="Group 9">
              <a:extLst>
                <a:ext uri="{FF2B5EF4-FFF2-40B4-BE49-F238E27FC236}">
                  <a16:creationId xmlns:a16="http://schemas.microsoft.com/office/drawing/2014/main" id="{A2C76D61-0D2B-1844-81E9-422185097445}"/>
                </a:ext>
              </a:extLst>
            </p:cNvPr>
            <p:cNvGrpSpPr/>
            <p:nvPr/>
          </p:nvGrpSpPr>
          <p:grpSpPr>
            <a:xfrm>
              <a:off x="5534588" y="3669345"/>
              <a:ext cx="1398750" cy="1336902"/>
              <a:chOff x="5761859" y="3691647"/>
              <a:chExt cx="1398750" cy="1336902"/>
            </a:xfrm>
          </p:grpSpPr>
          <p:sp>
            <p:nvSpPr>
              <p:cNvPr id="6" name="Rounded Rectangle 5">
                <a:extLst>
                  <a:ext uri="{FF2B5EF4-FFF2-40B4-BE49-F238E27FC236}">
                    <a16:creationId xmlns:a16="http://schemas.microsoft.com/office/drawing/2014/main" id="{46A00ECB-9317-454F-B7CA-A5731AF76CFD}"/>
                  </a:ext>
                </a:extLst>
              </p:cNvPr>
              <p:cNvSpPr/>
              <p:nvPr/>
            </p:nvSpPr>
            <p:spPr>
              <a:xfrm>
                <a:off x="5761859" y="3691647"/>
                <a:ext cx="1398750" cy="1336902"/>
              </a:xfrm>
              <a:prstGeom prst="roundRect">
                <a:avLst>
                  <a:gd name="adj" fmla="val 6235"/>
                </a:avLst>
              </a:prstGeom>
              <a:gradFill>
                <a:gsLst>
                  <a:gs pos="0">
                    <a:schemeClr val="accent2"/>
                  </a:gs>
                  <a:gs pos="99000">
                    <a:schemeClr val="accent2">
                      <a:lumMod val="50000"/>
                    </a:schemeClr>
                  </a:gs>
                </a:gsLst>
                <a:lin ang="5400000" scaled="0"/>
              </a:gradFill>
              <a:ln w="139700"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1C537566-D571-6145-8782-08DF4F04720D}"/>
                  </a:ext>
                </a:extLst>
              </p:cNvPr>
              <p:cNvSpPr/>
              <p:nvPr/>
            </p:nvSpPr>
            <p:spPr bwMode="auto">
              <a:xfrm>
                <a:off x="5926921" y="3965472"/>
                <a:ext cx="274150" cy="332931"/>
              </a:xfrm>
              <a:custGeom>
                <a:avLst/>
                <a:gdLst>
                  <a:gd name="connsiteX0" fmla="*/ 20981 w 274150"/>
                  <a:gd name="connsiteY0" fmla="*/ 34 h 332931"/>
                  <a:gd name="connsiteX1" fmla="*/ 254568 w 274150"/>
                  <a:gd name="connsiteY1" fmla="*/ 34 h 332931"/>
                  <a:gd name="connsiteX2" fmla="*/ 274150 w 274150"/>
                  <a:gd name="connsiteY2" fmla="*/ 19616 h 332931"/>
                  <a:gd name="connsiteX3" fmla="*/ 274150 w 274150"/>
                  <a:gd name="connsiteY3" fmla="*/ 313349 h 332931"/>
                  <a:gd name="connsiteX4" fmla="*/ 254568 w 274150"/>
                  <a:gd name="connsiteY4" fmla="*/ 332931 h 332931"/>
                  <a:gd name="connsiteX5" fmla="*/ 20981 w 274150"/>
                  <a:gd name="connsiteY5" fmla="*/ 332931 h 332931"/>
                  <a:gd name="connsiteX6" fmla="*/ 0 w 274150"/>
                  <a:gd name="connsiteY6" fmla="*/ 313349 h 332931"/>
                  <a:gd name="connsiteX7" fmla="*/ 0 w 274150"/>
                  <a:gd name="connsiteY7" fmla="*/ 14022 h 332931"/>
                  <a:gd name="connsiteX8" fmla="*/ 20981 w 274150"/>
                  <a:gd name="connsiteY8" fmla="*/ 34 h 332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150" h="332931">
                    <a:moveTo>
                      <a:pt x="20981" y="34"/>
                    </a:moveTo>
                    <a:lnTo>
                      <a:pt x="254568" y="34"/>
                    </a:lnTo>
                    <a:cubicBezTo>
                      <a:pt x="265383" y="34"/>
                      <a:pt x="274150" y="8801"/>
                      <a:pt x="274150" y="19616"/>
                    </a:cubicBezTo>
                    <a:lnTo>
                      <a:pt x="274150" y="313349"/>
                    </a:lnTo>
                    <a:cubicBezTo>
                      <a:pt x="274150" y="324161"/>
                      <a:pt x="265383" y="332931"/>
                      <a:pt x="254568" y="332931"/>
                    </a:cubicBezTo>
                    <a:lnTo>
                      <a:pt x="20981" y="332931"/>
                    </a:lnTo>
                    <a:cubicBezTo>
                      <a:pt x="9918" y="332959"/>
                      <a:pt x="737" y="324385"/>
                      <a:pt x="0" y="313349"/>
                    </a:cubicBezTo>
                    <a:lnTo>
                      <a:pt x="0" y="14022"/>
                    </a:lnTo>
                    <a:cubicBezTo>
                      <a:pt x="3100" y="5208"/>
                      <a:pt x="11653" y="-494"/>
                      <a:pt x="20981" y="34"/>
                    </a:cubicBezTo>
                    <a:close/>
                  </a:path>
                </a:pathLst>
              </a:cu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5" name="Freeform 64">
                <a:extLst>
                  <a:ext uri="{FF2B5EF4-FFF2-40B4-BE49-F238E27FC236}">
                    <a16:creationId xmlns:a16="http://schemas.microsoft.com/office/drawing/2014/main" id="{4186C9C0-9A95-AE49-8F3F-BF4299C4BD55}"/>
                  </a:ext>
                </a:extLst>
              </p:cNvPr>
              <p:cNvSpPr/>
              <p:nvPr/>
            </p:nvSpPr>
            <p:spPr bwMode="auto">
              <a:xfrm>
                <a:off x="6328355" y="3964035"/>
                <a:ext cx="272752" cy="328773"/>
              </a:xfrm>
              <a:custGeom>
                <a:avLst/>
                <a:gdLst>
                  <a:gd name="connsiteX0" fmla="*/ 19582 w 272752"/>
                  <a:gd name="connsiteY0" fmla="*/ 1471 h 328773"/>
                  <a:gd name="connsiteX1" fmla="*/ 246176 w 272752"/>
                  <a:gd name="connsiteY1" fmla="*/ 1471 h 328773"/>
                  <a:gd name="connsiteX2" fmla="*/ 271726 w 272752"/>
                  <a:gd name="connsiteY2" fmla="*/ 12153 h 328773"/>
                  <a:gd name="connsiteX3" fmla="*/ 272752 w 272752"/>
                  <a:gd name="connsiteY3" fmla="*/ 15459 h 328773"/>
                  <a:gd name="connsiteX4" fmla="*/ 272752 w 272752"/>
                  <a:gd name="connsiteY4" fmla="*/ 309191 h 328773"/>
                  <a:gd name="connsiteX5" fmla="*/ 253169 w 272752"/>
                  <a:gd name="connsiteY5" fmla="*/ 328773 h 328773"/>
                  <a:gd name="connsiteX6" fmla="*/ 19582 w 272752"/>
                  <a:gd name="connsiteY6" fmla="*/ 328773 h 328773"/>
                  <a:gd name="connsiteX7" fmla="*/ 0 w 272752"/>
                  <a:gd name="connsiteY7" fmla="*/ 309191 h 328773"/>
                  <a:gd name="connsiteX8" fmla="*/ 0 w 272752"/>
                  <a:gd name="connsiteY8" fmla="*/ 15459 h 328773"/>
                  <a:gd name="connsiteX9" fmla="*/ 19582 w 272752"/>
                  <a:gd name="connsiteY9" fmla="*/ 1471 h 32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752" h="328773">
                    <a:moveTo>
                      <a:pt x="19582" y="1471"/>
                    </a:moveTo>
                    <a:lnTo>
                      <a:pt x="246176" y="1471"/>
                    </a:lnTo>
                    <a:cubicBezTo>
                      <a:pt x="256181" y="-2634"/>
                      <a:pt x="267621" y="2148"/>
                      <a:pt x="271726" y="12153"/>
                    </a:cubicBezTo>
                    <a:cubicBezTo>
                      <a:pt x="272164" y="13223"/>
                      <a:pt x="272508" y="14328"/>
                      <a:pt x="272752" y="15459"/>
                    </a:cubicBezTo>
                    <a:lnTo>
                      <a:pt x="272752" y="309191"/>
                    </a:lnTo>
                    <a:cubicBezTo>
                      <a:pt x="272752" y="320003"/>
                      <a:pt x="263984" y="328773"/>
                      <a:pt x="253169" y="328773"/>
                    </a:cubicBezTo>
                    <a:lnTo>
                      <a:pt x="19582" y="328773"/>
                    </a:lnTo>
                    <a:cubicBezTo>
                      <a:pt x="8767" y="328773"/>
                      <a:pt x="0" y="320003"/>
                      <a:pt x="0" y="309191"/>
                    </a:cubicBezTo>
                    <a:lnTo>
                      <a:pt x="0" y="15459"/>
                    </a:lnTo>
                    <a:cubicBezTo>
                      <a:pt x="2554" y="6862"/>
                      <a:pt x="10622" y="1099"/>
                      <a:pt x="19582" y="1471"/>
                    </a:cubicBezTo>
                    <a:close/>
                  </a:path>
                </a:pathLst>
              </a:cu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4" name="Freeform 63">
                <a:extLst>
                  <a:ext uri="{FF2B5EF4-FFF2-40B4-BE49-F238E27FC236}">
                    <a16:creationId xmlns:a16="http://schemas.microsoft.com/office/drawing/2014/main" id="{DD45DC36-6E4A-674F-A8BB-F5C4CE16FAAC}"/>
                  </a:ext>
                </a:extLst>
              </p:cNvPr>
              <p:cNvSpPr/>
              <p:nvPr/>
            </p:nvSpPr>
            <p:spPr bwMode="auto">
              <a:xfrm>
                <a:off x="6728390" y="3965488"/>
                <a:ext cx="267157" cy="332915"/>
              </a:xfrm>
              <a:custGeom>
                <a:avLst/>
                <a:gdLst>
                  <a:gd name="connsiteX0" fmla="*/ 19583 w 267157"/>
                  <a:gd name="connsiteY0" fmla="*/ 18 h 332915"/>
                  <a:gd name="connsiteX1" fmla="*/ 246176 w 267157"/>
                  <a:gd name="connsiteY1" fmla="*/ 18 h 332915"/>
                  <a:gd name="connsiteX2" fmla="*/ 267157 w 267157"/>
                  <a:gd name="connsiteY2" fmla="*/ 19600 h 332915"/>
                  <a:gd name="connsiteX3" fmla="*/ 267157 w 267157"/>
                  <a:gd name="connsiteY3" fmla="*/ 313333 h 332915"/>
                  <a:gd name="connsiteX4" fmla="*/ 246176 w 267157"/>
                  <a:gd name="connsiteY4" fmla="*/ 332915 h 332915"/>
                  <a:gd name="connsiteX5" fmla="*/ 19583 w 267157"/>
                  <a:gd name="connsiteY5" fmla="*/ 332915 h 332915"/>
                  <a:gd name="connsiteX6" fmla="*/ 0 w 267157"/>
                  <a:gd name="connsiteY6" fmla="*/ 313333 h 332915"/>
                  <a:gd name="connsiteX7" fmla="*/ 0 w 267157"/>
                  <a:gd name="connsiteY7" fmla="*/ 14006 h 332915"/>
                  <a:gd name="connsiteX8" fmla="*/ 19583 w 267157"/>
                  <a:gd name="connsiteY8" fmla="*/ 18 h 332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157" h="332915">
                    <a:moveTo>
                      <a:pt x="19583" y="18"/>
                    </a:moveTo>
                    <a:lnTo>
                      <a:pt x="246176" y="18"/>
                    </a:lnTo>
                    <a:cubicBezTo>
                      <a:pt x="257240" y="-7"/>
                      <a:pt x="266416" y="8563"/>
                      <a:pt x="267157" y="19600"/>
                    </a:cubicBezTo>
                    <a:lnTo>
                      <a:pt x="267157" y="313333"/>
                    </a:lnTo>
                    <a:cubicBezTo>
                      <a:pt x="266416" y="324369"/>
                      <a:pt x="257240" y="332943"/>
                      <a:pt x="246176" y="332915"/>
                    </a:cubicBezTo>
                    <a:lnTo>
                      <a:pt x="19583" y="332915"/>
                    </a:lnTo>
                    <a:cubicBezTo>
                      <a:pt x="8771" y="332915"/>
                      <a:pt x="0" y="324145"/>
                      <a:pt x="0" y="313333"/>
                    </a:cubicBezTo>
                    <a:lnTo>
                      <a:pt x="0" y="14006"/>
                    </a:lnTo>
                    <a:cubicBezTo>
                      <a:pt x="2560" y="5409"/>
                      <a:pt x="10617" y="-354"/>
                      <a:pt x="19583" y="18"/>
                    </a:cubicBezTo>
                    <a:close/>
                  </a:path>
                </a:pathLst>
              </a:cu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Freeform 58">
                <a:extLst>
                  <a:ext uri="{FF2B5EF4-FFF2-40B4-BE49-F238E27FC236}">
                    <a16:creationId xmlns:a16="http://schemas.microsoft.com/office/drawing/2014/main" id="{860B78DE-8C8E-7740-9CC5-98845C8031E0}"/>
                  </a:ext>
                </a:extLst>
              </p:cNvPr>
              <p:cNvSpPr/>
              <p:nvPr/>
            </p:nvSpPr>
            <p:spPr bwMode="auto">
              <a:xfrm>
                <a:off x="6328355" y="4498420"/>
                <a:ext cx="265758" cy="479762"/>
              </a:xfrm>
              <a:custGeom>
                <a:avLst/>
                <a:gdLst>
                  <a:gd name="connsiteX0" fmla="*/ 19582 w 265758"/>
                  <a:gd name="connsiteY0" fmla="*/ 0 h 479762"/>
                  <a:gd name="connsiteX1" fmla="*/ 246176 w 265758"/>
                  <a:gd name="connsiteY1" fmla="*/ 0 h 479762"/>
                  <a:gd name="connsiteX2" fmla="*/ 265758 w 265758"/>
                  <a:gd name="connsiteY2" fmla="*/ 19582 h 479762"/>
                  <a:gd name="connsiteX3" fmla="*/ 265758 w 265758"/>
                  <a:gd name="connsiteY3" fmla="*/ 460180 h 479762"/>
                  <a:gd name="connsiteX4" fmla="*/ 246176 w 265758"/>
                  <a:gd name="connsiteY4" fmla="*/ 479762 h 479762"/>
                  <a:gd name="connsiteX5" fmla="*/ 19582 w 265758"/>
                  <a:gd name="connsiteY5" fmla="*/ 479762 h 479762"/>
                  <a:gd name="connsiteX6" fmla="*/ 0 w 265758"/>
                  <a:gd name="connsiteY6" fmla="*/ 460180 h 479762"/>
                  <a:gd name="connsiteX7" fmla="*/ 0 w 265758"/>
                  <a:gd name="connsiteY7" fmla="*/ 19582 h 479762"/>
                  <a:gd name="connsiteX8" fmla="*/ 19582 w 265758"/>
                  <a:gd name="connsiteY8" fmla="*/ 0 h 479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758" h="479762">
                    <a:moveTo>
                      <a:pt x="19582" y="0"/>
                    </a:moveTo>
                    <a:lnTo>
                      <a:pt x="246176" y="0"/>
                    </a:lnTo>
                    <a:cubicBezTo>
                      <a:pt x="256991" y="0"/>
                      <a:pt x="265758" y="8770"/>
                      <a:pt x="265758" y="19582"/>
                    </a:cubicBezTo>
                    <a:lnTo>
                      <a:pt x="265758" y="460180"/>
                    </a:lnTo>
                    <a:cubicBezTo>
                      <a:pt x="265758" y="470992"/>
                      <a:pt x="256991" y="479762"/>
                      <a:pt x="246176" y="479762"/>
                    </a:cubicBezTo>
                    <a:lnTo>
                      <a:pt x="19582" y="479762"/>
                    </a:lnTo>
                    <a:cubicBezTo>
                      <a:pt x="8767" y="479762"/>
                      <a:pt x="0" y="470992"/>
                      <a:pt x="0" y="460180"/>
                    </a:cubicBezTo>
                    <a:lnTo>
                      <a:pt x="0" y="19582"/>
                    </a:lnTo>
                    <a:cubicBezTo>
                      <a:pt x="0" y="8770"/>
                      <a:pt x="8767" y="0"/>
                      <a:pt x="19582" y="0"/>
                    </a:cubicBezTo>
                    <a:close/>
                  </a:path>
                </a:pathLst>
              </a:cu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54" name="Graphic 53">
              <a:extLst>
                <a:ext uri="{FF2B5EF4-FFF2-40B4-BE49-F238E27FC236}">
                  <a16:creationId xmlns:a16="http://schemas.microsoft.com/office/drawing/2014/main" id="{B28FAC49-5631-D24D-8F47-CE36C41D1F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85961" y="2559479"/>
              <a:ext cx="2517705" cy="2517705"/>
            </a:xfrm>
            <a:prstGeom prst="rect">
              <a:avLst/>
            </a:prstGeom>
          </p:spPr>
        </p:pic>
      </p:grpSp>
      <p:pic>
        <p:nvPicPr>
          <p:cNvPr id="82" name="Graphic 81" descr="alert icon">
            <a:extLst>
              <a:ext uri="{FF2B5EF4-FFF2-40B4-BE49-F238E27FC236}">
                <a16:creationId xmlns:a16="http://schemas.microsoft.com/office/drawing/2014/main" id="{EEF47227-310F-B34A-AC4F-B56D4EBC74B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flipH="1" flipV="1">
            <a:off x="7703056" y="2013288"/>
            <a:ext cx="856035" cy="856035"/>
          </a:xfrm>
          <a:prstGeom prst="rect">
            <a:avLst/>
          </a:prstGeom>
        </p:spPr>
      </p:pic>
      <p:pic>
        <p:nvPicPr>
          <p:cNvPr id="83" name="Graphic 82" descr="alert icon">
            <a:extLst>
              <a:ext uri="{FF2B5EF4-FFF2-40B4-BE49-F238E27FC236}">
                <a16:creationId xmlns:a16="http://schemas.microsoft.com/office/drawing/2014/main" id="{C3E88BB9-5C32-8D45-9216-2E3F78A8261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flipV="1">
            <a:off x="9167648" y="3216165"/>
            <a:ext cx="619552" cy="619552"/>
          </a:xfrm>
          <a:prstGeom prst="rect">
            <a:avLst/>
          </a:prstGeom>
        </p:spPr>
      </p:pic>
      <p:sp>
        <p:nvSpPr>
          <p:cNvPr id="102" name="Rectangle 101">
            <a:extLst>
              <a:ext uri="{FF2B5EF4-FFF2-40B4-BE49-F238E27FC236}">
                <a16:creationId xmlns:a16="http://schemas.microsoft.com/office/drawing/2014/main" id="{5643E4EF-5D3B-4451-B264-3A6E7E70814E}"/>
              </a:ext>
            </a:extLst>
          </p:cNvPr>
          <p:cNvSpPr/>
          <p:nvPr/>
        </p:nvSpPr>
        <p:spPr bwMode="auto">
          <a:xfrm>
            <a:off x="5586249" y="4800438"/>
            <a:ext cx="1271752" cy="403334"/>
          </a:xfrm>
          <a:prstGeom prst="rect">
            <a:avLst/>
          </a:prstGeom>
          <a:no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4074" tIns="0" rIns="8963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ts val="98"/>
              </a:spcAft>
              <a:buClrTx/>
              <a:buSzTx/>
              <a:buFontTx/>
              <a:buNone/>
              <a:tabLst/>
              <a:defRPr/>
            </a:pPr>
            <a:r>
              <a:rPr lang="en-US" sz="2400" b="1" kern="0" dirty="0">
                <a:solidFill>
                  <a:schemeClr val="tx1"/>
                </a:solidFill>
                <a:latin typeface="Segoe UI"/>
                <a:ea typeface="Segoe UI" pitchFamily="34" charset="0"/>
                <a:cs typeface="Segoe UI Semibold" panose="020B0702040204020203" pitchFamily="34" charset="0"/>
              </a:rPr>
              <a:t>8%</a:t>
            </a:r>
            <a:br>
              <a:rPr kumimoji="0" lang="en-US" sz="2000" b="0" i="0" u="none" strike="noStrike" kern="0" cap="none" spc="0" normalizeH="0" baseline="0" noProof="0" dirty="0">
                <a:ln>
                  <a:noFill/>
                </a:ln>
                <a:solidFill>
                  <a:schemeClr val="tx1"/>
                </a:solidFill>
                <a:effectLst/>
                <a:uLnTx/>
                <a:uFillTx/>
                <a:latin typeface="Segoe UI"/>
                <a:ea typeface="Segoe UI" pitchFamily="34" charset="0"/>
                <a:cs typeface="Segoe UI Semibold" panose="020B0702040204020203" pitchFamily="34" charset="0"/>
              </a:rPr>
            </a:br>
            <a:r>
              <a:rPr lang="en-US" sz="1400" kern="0" dirty="0">
                <a:solidFill>
                  <a:schemeClr val="tx1"/>
                </a:solidFill>
                <a:latin typeface="Segoe UI"/>
                <a:ea typeface="Segoe UI" pitchFamily="34" charset="0"/>
                <a:cs typeface="Segoe UI Semibold" panose="020B0702040204020203" pitchFamily="34" charset="0"/>
              </a:rPr>
              <a:t>Physical Actions</a:t>
            </a:r>
          </a:p>
        </p:txBody>
      </p:sp>
      <p:sp>
        <p:nvSpPr>
          <p:cNvPr id="47" name="Rectangle 46">
            <a:extLst>
              <a:ext uri="{FF2B5EF4-FFF2-40B4-BE49-F238E27FC236}">
                <a16:creationId xmlns:a16="http://schemas.microsoft.com/office/drawing/2014/main" id="{4ACA93C3-0AA7-4385-9662-CC75A73F2377}"/>
              </a:ext>
            </a:extLst>
          </p:cNvPr>
          <p:cNvSpPr/>
          <p:nvPr/>
        </p:nvSpPr>
        <p:spPr bwMode="auto">
          <a:xfrm>
            <a:off x="5223641" y="3774629"/>
            <a:ext cx="1953521" cy="403334"/>
          </a:xfrm>
          <a:prstGeom prst="rect">
            <a:avLst/>
          </a:prstGeom>
          <a:no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4074" tIns="0" rIns="8963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ts val="98"/>
              </a:spcAft>
              <a:buClrTx/>
              <a:buSzTx/>
              <a:buFontTx/>
              <a:buNone/>
              <a:tabLst/>
              <a:defRPr/>
            </a:pPr>
            <a:r>
              <a:rPr lang="en-US" sz="2400" b="1" kern="0" dirty="0">
                <a:solidFill>
                  <a:schemeClr val="tx1"/>
                </a:solidFill>
                <a:latin typeface="Segoe UI"/>
                <a:ea typeface="Segoe UI" pitchFamily="34" charset="0"/>
                <a:cs typeface="Segoe UI Semibold" panose="020B0702040204020203" pitchFamily="34" charset="0"/>
              </a:rPr>
              <a:t>62%</a:t>
            </a:r>
            <a:br>
              <a:rPr kumimoji="0" lang="en-US" sz="2000" b="0" i="0" u="none" strike="noStrike" kern="0" cap="none" spc="0" normalizeH="0" baseline="0" noProof="0" dirty="0">
                <a:ln>
                  <a:noFill/>
                </a:ln>
                <a:solidFill>
                  <a:schemeClr val="tx1"/>
                </a:solidFill>
                <a:effectLst/>
                <a:uLnTx/>
                <a:uFillTx/>
                <a:latin typeface="Segoe UI"/>
                <a:ea typeface="Segoe UI" pitchFamily="34" charset="0"/>
                <a:cs typeface="Segoe UI Semibold" panose="020B0702040204020203" pitchFamily="34" charset="0"/>
              </a:rPr>
            </a:br>
            <a:r>
              <a:rPr lang="en-US" sz="1400" kern="0" dirty="0">
                <a:solidFill>
                  <a:schemeClr val="tx1"/>
                </a:solidFill>
                <a:latin typeface="Segoe UI"/>
                <a:ea typeface="Segoe UI" pitchFamily="34" charset="0"/>
                <a:cs typeface="Segoe UI Semibold" panose="020B0702040204020203" pitchFamily="34" charset="0"/>
              </a:rPr>
              <a:t>Hacking</a:t>
            </a:r>
          </a:p>
        </p:txBody>
      </p:sp>
      <p:sp>
        <p:nvSpPr>
          <p:cNvPr id="66" name="Rectangle 65">
            <a:extLst>
              <a:ext uri="{FF2B5EF4-FFF2-40B4-BE49-F238E27FC236}">
                <a16:creationId xmlns:a16="http://schemas.microsoft.com/office/drawing/2014/main" id="{646FD877-4CEF-4340-8088-34DCE503F7D0}"/>
              </a:ext>
            </a:extLst>
          </p:cNvPr>
          <p:cNvSpPr/>
          <p:nvPr/>
        </p:nvSpPr>
        <p:spPr bwMode="auto">
          <a:xfrm>
            <a:off x="6122275" y="2012971"/>
            <a:ext cx="1051034" cy="403335"/>
          </a:xfrm>
          <a:prstGeom prst="rect">
            <a:avLst/>
          </a:prstGeom>
          <a:no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4074" tIns="0" rIns="8963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ts val="98"/>
              </a:spcAft>
              <a:buClrTx/>
              <a:buSzTx/>
              <a:buFontTx/>
              <a:buNone/>
              <a:tabLst/>
              <a:defRPr/>
            </a:pPr>
            <a:r>
              <a:rPr lang="en-US" sz="2400" b="1" kern="0" dirty="0">
                <a:solidFill>
                  <a:schemeClr val="tx1"/>
                </a:solidFill>
                <a:latin typeface="Segoe UI"/>
                <a:ea typeface="Segoe UI" pitchFamily="34" charset="0"/>
                <a:cs typeface="Segoe UI Semibold" panose="020B0702040204020203" pitchFamily="34" charset="0"/>
              </a:rPr>
              <a:t>51%</a:t>
            </a:r>
            <a:br>
              <a:rPr kumimoji="0" lang="en-US" sz="2000" b="0" i="0" u="none" strike="noStrike" kern="0" cap="none" spc="0" normalizeH="0" baseline="0" noProof="0" dirty="0">
                <a:ln>
                  <a:noFill/>
                </a:ln>
                <a:solidFill>
                  <a:schemeClr val="tx1"/>
                </a:solidFill>
                <a:effectLst/>
                <a:uLnTx/>
                <a:uFillTx/>
                <a:latin typeface="Segoe UI"/>
                <a:ea typeface="Segoe UI" pitchFamily="34" charset="0"/>
                <a:cs typeface="Segoe UI Semibold" panose="020B0702040204020203" pitchFamily="34" charset="0"/>
              </a:rPr>
            </a:br>
            <a:r>
              <a:rPr lang="en-US" sz="1400" kern="0" dirty="0">
                <a:solidFill>
                  <a:schemeClr val="tx1"/>
                </a:solidFill>
                <a:latin typeface="Segoe UI"/>
                <a:ea typeface="Segoe UI" pitchFamily="34" charset="0"/>
                <a:cs typeface="Segoe UI Semibold" panose="020B0702040204020203" pitchFamily="34" charset="0"/>
              </a:rPr>
              <a:t>Malware</a:t>
            </a:r>
          </a:p>
        </p:txBody>
      </p:sp>
      <p:sp>
        <p:nvSpPr>
          <p:cNvPr id="72" name="Rectangle 71">
            <a:extLst>
              <a:ext uri="{FF2B5EF4-FFF2-40B4-BE49-F238E27FC236}">
                <a16:creationId xmlns:a16="http://schemas.microsoft.com/office/drawing/2014/main" id="{817A9554-107A-49B1-A3B4-96753ECFE2B5}"/>
              </a:ext>
            </a:extLst>
          </p:cNvPr>
          <p:cNvSpPr/>
          <p:nvPr/>
        </p:nvSpPr>
        <p:spPr bwMode="auto">
          <a:xfrm>
            <a:off x="8014139" y="1246134"/>
            <a:ext cx="1343411" cy="403334"/>
          </a:xfrm>
          <a:prstGeom prst="rect">
            <a:avLst/>
          </a:prstGeom>
          <a:no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4074" tIns="0" rIns="8963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ts val="98"/>
              </a:spcAft>
              <a:buClrTx/>
              <a:buSzTx/>
              <a:buFontTx/>
              <a:buNone/>
              <a:tabLst/>
              <a:defRPr/>
            </a:pPr>
            <a:r>
              <a:rPr kumimoji="0" lang="en-US" sz="2400" b="1" i="0" u="none" strike="noStrike" kern="0" cap="none" spc="0" normalizeH="0" baseline="0" noProof="0" dirty="0">
                <a:ln>
                  <a:noFill/>
                </a:ln>
                <a:solidFill>
                  <a:schemeClr val="tx1"/>
                </a:solidFill>
                <a:effectLst/>
                <a:uLnTx/>
                <a:uFillTx/>
                <a:latin typeface="Segoe UI"/>
                <a:ea typeface="Segoe UI" pitchFamily="34" charset="0"/>
                <a:cs typeface="Segoe UI Semibold" panose="020B0702040204020203" pitchFamily="34" charset="0"/>
              </a:rPr>
              <a:t>43%</a:t>
            </a:r>
          </a:p>
          <a:p>
            <a:pPr marL="0" marR="0" lvl="0" indent="0" algn="ctr" defTabSz="913927" rtl="0" eaLnBrk="1" fontAlgn="base" latinLnBrk="0" hangingPunct="1">
              <a:lnSpc>
                <a:spcPct val="90000"/>
              </a:lnSpc>
              <a:spcBef>
                <a:spcPct val="0"/>
              </a:spcBef>
              <a:spcAft>
                <a:spcPts val="98"/>
              </a:spcAft>
              <a:buClrTx/>
              <a:buSzTx/>
              <a:buFontTx/>
              <a:buNone/>
              <a:tabLst/>
              <a:defRPr/>
            </a:pPr>
            <a:r>
              <a:rPr kumimoji="0" lang="en-US" sz="1400" b="0" i="0" u="none" strike="noStrike" kern="0" cap="none" spc="0" normalizeH="0" baseline="0" noProof="0" dirty="0">
                <a:ln>
                  <a:noFill/>
                </a:ln>
                <a:solidFill>
                  <a:schemeClr val="tx1"/>
                </a:solidFill>
                <a:effectLst/>
                <a:uLnTx/>
                <a:uFillTx/>
                <a:latin typeface="Segoe UI"/>
                <a:ea typeface="Segoe UI" pitchFamily="34" charset="0"/>
                <a:cs typeface="Segoe UI Semibold" panose="020B0702040204020203" pitchFamily="34" charset="0"/>
              </a:rPr>
              <a:t>Social</a:t>
            </a:r>
          </a:p>
        </p:txBody>
      </p:sp>
      <p:sp>
        <p:nvSpPr>
          <p:cNvPr id="60" name="Rectangle 59">
            <a:extLst>
              <a:ext uri="{FF2B5EF4-FFF2-40B4-BE49-F238E27FC236}">
                <a16:creationId xmlns:a16="http://schemas.microsoft.com/office/drawing/2014/main" id="{6E6D50F3-5703-4D0A-9571-D7174AA0300E}"/>
              </a:ext>
            </a:extLst>
          </p:cNvPr>
          <p:cNvSpPr/>
          <p:nvPr/>
        </p:nvSpPr>
        <p:spPr bwMode="auto">
          <a:xfrm>
            <a:off x="9343326" y="2095882"/>
            <a:ext cx="1471819" cy="403334"/>
          </a:xfrm>
          <a:prstGeom prst="rect">
            <a:avLst/>
          </a:prstGeom>
          <a:no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4074" tIns="0" rIns="8963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ts val="98"/>
              </a:spcAft>
              <a:buClrTx/>
              <a:buSzTx/>
              <a:buFontTx/>
              <a:buNone/>
              <a:tabLst/>
              <a:defRPr/>
            </a:pPr>
            <a:r>
              <a:rPr kumimoji="0" lang="en-US" sz="2400" b="1" i="0" u="none" strike="noStrike" kern="0" cap="none" spc="0" normalizeH="0" baseline="0" noProof="0" dirty="0">
                <a:ln>
                  <a:noFill/>
                </a:ln>
                <a:solidFill>
                  <a:schemeClr val="tx1"/>
                </a:solidFill>
                <a:effectLst/>
                <a:uLnTx/>
                <a:uFillTx/>
                <a:latin typeface="Segoe UI"/>
                <a:ea typeface="Segoe UI" pitchFamily="34" charset="0"/>
                <a:cs typeface="Segoe UI Semibold" panose="020B0702040204020203" pitchFamily="34" charset="0"/>
              </a:rPr>
              <a:t>81%</a:t>
            </a:r>
            <a:r>
              <a:rPr kumimoji="0" lang="en-US" sz="2000" b="0" i="0" u="none" strike="noStrike" kern="0" cap="none" spc="0" normalizeH="0" baseline="0" noProof="0" dirty="0">
                <a:ln>
                  <a:noFill/>
                </a:ln>
                <a:solidFill>
                  <a:schemeClr val="tx1"/>
                </a:solidFill>
                <a:effectLst/>
                <a:uLnTx/>
                <a:uFillTx/>
                <a:latin typeface="Segoe UI"/>
                <a:ea typeface="Segoe UI" pitchFamily="34" charset="0"/>
                <a:cs typeface="Segoe UI Semibold" panose="020B0702040204020203" pitchFamily="34" charset="0"/>
              </a:rPr>
              <a:t> </a:t>
            </a:r>
            <a:br>
              <a:rPr kumimoji="0" lang="en-US" sz="2000" b="0" i="0" u="none" strike="noStrike" kern="0" cap="none" spc="0" normalizeH="0" baseline="0" noProof="0" dirty="0">
                <a:ln>
                  <a:noFill/>
                </a:ln>
                <a:solidFill>
                  <a:schemeClr val="tx1"/>
                </a:solidFill>
                <a:effectLst/>
                <a:uLnTx/>
                <a:uFillTx/>
                <a:latin typeface="Segoe UI"/>
                <a:ea typeface="Segoe UI" pitchFamily="34" charset="0"/>
                <a:cs typeface="Segoe UI Semibold" panose="020B0702040204020203" pitchFamily="34" charset="0"/>
              </a:rPr>
            </a:br>
            <a:r>
              <a:rPr kumimoji="0" lang="en-US" sz="1400" b="0" i="0" u="none" strike="noStrike" kern="0" cap="none" spc="0" normalizeH="0" baseline="0" noProof="0" dirty="0">
                <a:ln>
                  <a:noFill/>
                </a:ln>
                <a:solidFill>
                  <a:schemeClr val="tx1"/>
                </a:solidFill>
                <a:effectLst/>
                <a:uLnTx/>
                <a:uFillTx/>
                <a:latin typeface="Segoe UI"/>
                <a:ea typeface="Segoe UI" pitchFamily="34" charset="0"/>
                <a:cs typeface="Segoe UI Semibold" panose="020B0702040204020203" pitchFamily="34" charset="0"/>
              </a:rPr>
              <a:t>Stolen/Weak Passwords</a:t>
            </a:r>
          </a:p>
        </p:txBody>
      </p:sp>
      <p:sp>
        <p:nvSpPr>
          <p:cNvPr id="56" name="Rectangle 55">
            <a:extLst>
              <a:ext uri="{FF2B5EF4-FFF2-40B4-BE49-F238E27FC236}">
                <a16:creationId xmlns:a16="http://schemas.microsoft.com/office/drawing/2014/main" id="{12C23ACC-7025-4821-A8C9-34950B0A0276}"/>
              </a:ext>
            </a:extLst>
          </p:cNvPr>
          <p:cNvSpPr/>
          <p:nvPr/>
        </p:nvSpPr>
        <p:spPr>
          <a:xfrm>
            <a:off x="10681981" y="3171457"/>
            <a:ext cx="805029" cy="618631"/>
          </a:xfrm>
          <a:prstGeom prst="rect">
            <a:avLst/>
          </a:prstGeom>
          <a:ln>
            <a:noFill/>
          </a:ln>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2400" b="1" kern="0" dirty="0">
                <a:latin typeface="Segoe UI"/>
                <a:ea typeface="Segoe UI" pitchFamily="34" charset="0"/>
                <a:cs typeface="Segoe UI Semibold" panose="020B0702040204020203" pitchFamily="34" charset="0"/>
              </a:rPr>
              <a:t>14%</a:t>
            </a:r>
            <a:br>
              <a:rPr kumimoji="0" lang="en-US" sz="2000" b="0"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lang="en-US" sz="1400" kern="0" dirty="0">
                <a:latin typeface="Segoe UI"/>
                <a:ea typeface="Segoe UI" pitchFamily="34" charset="0"/>
                <a:cs typeface="Segoe UI Semibold" panose="020B0702040204020203" pitchFamily="34" charset="0"/>
              </a:rPr>
              <a:t>Errors</a:t>
            </a:r>
          </a:p>
        </p:txBody>
      </p:sp>
      <p:sp>
        <p:nvSpPr>
          <p:cNvPr id="69" name="Rectangle 68">
            <a:extLst>
              <a:ext uri="{FF2B5EF4-FFF2-40B4-BE49-F238E27FC236}">
                <a16:creationId xmlns:a16="http://schemas.microsoft.com/office/drawing/2014/main" id="{4265A2BC-1E95-481D-9D03-C77E05878291}"/>
              </a:ext>
            </a:extLst>
          </p:cNvPr>
          <p:cNvSpPr/>
          <p:nvPr/>
        </p:nvSpPr>
        <p:spPr bwMode="auto">
          <a:xfrm>
            <a:off x="10450691" y="4662629"/>
            <a:ext cx="1404978" cy="403334"/>
          </a:xfrm>
          <a:prstGeom prst="rect">
            <a:avLst/>
          </a:prstGeom>
          <a:no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4074" tIns="0" rIns="8963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ts val="98"/>
              </a:spcAft>
              <a:buClrTx/>
              <a:buSzTx/>
              <a:buFontTx/>
              <a:buNone/>
              <a:tabLst/>
              <a:defRPr/>
            </a:pPr>
            <a:r>
              <a:rPr lang="en-US" sz="2400" b="1" kern="0" dirty="0">
                <a:solidFill>
                  <a:schemeClr val="tx1"/>
                </a:solidFill>
                <a:latin typeface="Segoe UI"/>
                <a:ea typeface="Segoe UI" pitchFamily="34" charset="0"/>
                <a:cs typeface="Segoe UI Semibold" panose="020B0702040204020203" pitchFamily="34" charset="0"/>
              </a:rPr>
              <a:t>14%</a:t>
            </a:r>
            <a:br>
              <a:rPr lang="en-US" sz="2000" kern="0" dirty="0">
                <a:solidFill>
                  <a:schemeClr val="tx1"/>
                </a:solidFill>
                <a:latin typeface="Segoe UI"/>
                <a:ea typeface="Segoe UI" pitchFamily="34" charset="0"/>
                <a:cs typeface="Segoe UI Semibold" panose="020B0702040204020203" pitchFamily="34" charset="0"/>
              </a:rPr>
            </a:br>
            <a:r>
              <a:rPr lang="en-US" sz="1400" kern="0" dirty="0">
                <a:solidFill>
                  <a:schemeClr val="tx1"/>
                </a:solidFill>
                <a:latin typeface="Segoe UI"/>
                <a:ea typeface="Segoe UI" pitchFamily="34" charset="0"/>
                <a:cs typeface="Segoe UI Semibold" panose="020B0702040204020203" pitchFamily="34" charset="0"/>
              </a:rPr>
              <a:t>Privilege Misuse</a:t>
            </a:r>
          </a:p>
        </p:txBody>
      </p:sp>
    </p:spTree>
    <p:extLst>
      <p:ext uri="{BB962C8B-B14F-4D97-AF65-F5344CB8AC3E}">
        <p14:creationId xmlns:p14="http://schemas.microsoft.com/office/powerpoint/2010/main" val="109155155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492443"/>
          </a:xfrm>
        </p:spPr>
        <p:txBody>
          <a:bodyPr/>
          <a:lstStyle/>
          <a:p>
            <a:r>
              <a:rPr lang="en-US" sz="3200" dirty="0"/>
              <a:t>Data Security Lifecycle</a:t>
            </a:r>
          </a:p>
        </p:txBody>
      </p:sp>
      <p:sp>
        <p:nvSpPr>
          <p:cNvPr id="3" name="Rectangle 2">
            <a:extLst>
              <a:ext uri="{FF2B5EF4-FFF2-40B4-BE49-F238E27FC236}">
                <a16:creationId xmlns:a16="http://schemas.microsoft.com/office/drawing/2014/main" id="{A4C36034-D0B6-46A5-842D-0D582410CFCE}"/>
              </a:ext>
              <a:ext uri="{C183D7F6-B498-43B3-948B-1728B52AA6E4}">
                <adec:decorative xmlns:adec="http://schemas.microsoft.com/office/drawing/2017/decorative" val="1"/>
              </a:ext>
            </a:extLst>
          </p:cNvPr>
          <p:cNvSpPr/>
          <p:nvPr/>
        </p:nvSpPr>
        <p:spPr bwMode="auto">
          <a:xfrm>
            <a:off x="1016607" y="2869188"/>
            <a:ext cx="2826523" cy="363254"/>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 name="Rectangle 34">
            <a:extLst>
              <a:ext uri="{FF2B5EF4-FFF2-40B4-BE49-F238E27FC236}">
                <a16:creationId xmlns:a16="http://schemas.microsoft.com/office/drawing/2014/main" id="{5925ED00-D834-471D-AA00-D507FFF3436C}"/>
              </a:ext>
              <a:ext uri="{C183D7F6-B498-43B3-948B-1728B52AA6E4}">
                <adec:decorative xmlns:adec="http://schemas.microsoft.com/office/drawing/2017/decorative" val="1"/>
              </a:ext>
            </a:extLst>
          </p:cNvPr>
          <p:cNvSpPr/>
          <p:nvPr/>
        </p:nvSpPr>
        <p:spPr bwMode="auto">
          <a:xfrm>
            <a:off x="6506816" y="5152102"/>
            <a:ext cx="2886161" cy="101251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118" name="Group 117" descr="circular arrow">
            <a:extLst>
              <a:ext uri="{FF2B5EF4-FFF2-40B4-BE49-F238E27FC236}">
                <a16:creationId xmlns:a16="http://schemas.microsoft.com/office/drawing/2014/main" id="{1BB47466-5305-4804-94AA-696F841958E3}"/>
              </a:ext>
            </a:extLst>
          </p:cNvPr>
          <p:cNvGrpSpPr/>
          <p:nvPr/>
        </p:nvGrpSpPr>
        <p:grpSpPr>
          <a:xfrm rot="16200000">
            <a:off x="4039699" y="1165825"/>
            <a:ext cx="3883942" cy="3835701"/>
            <a:chOff x="3845967" y="1200150"/>
            <a:chExt cx="4472534" cy="4472534"/>
          </a:xfrm>
        </p:grpSpPr>
        <p:sp>
          <p:nvSpPr>
            <p:cNvPr id="119" name="Oval 118">
              <a:extLst>
                <a:ext uri="{FF2B5EF4-FFF2-40B4-BE49-F238E27FC236}">
                  <a16:creationId xmlns:a16="http://schemas.microsoft.com/office/drawing/2014/main" id="{7996C8E0-34F6-4C48-923D-6884E98AC986}"/>
                </a:ext>
              </a:extLst>
            </p:cNvPr>
            <p:cNvSpPr/>
            <p:nvPr/>
          </p:nvSpPr>
          <p:spPr bwMode="auto">
            <a:xfrm>
              <a:off x="3845967" y="1200150"/>
              <a:ext cx="4472534" cy="4472534"/>
            </a:xfrm>
            <a:prstGeom prst="ellipse">
              <a:avLst/>
            </a:prstGeom>
            <a:noFill/>
            <a:ln w="1905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773"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Light (Headings)"/>
                <a:ea typeface="Segoe UI" pitchFamily="34" charset="0"/>
                <a:cs typeface="Segoe UI" pitchFamily="34" charset="0"/>
              </a:endParaRPr>
            </a:p>
          </p:txBody>
        </p:sp>
        <p:sp>
          <p:nvSpPr>
            <p:cNvPr id="120" name="Oval 119">
              <a:extLst>
                <a:ext uri="{FF2B5EF4-FFF2-40B4-BE49-F238E27FC236}">
                  <a16:creationId xmlns:a16="http://schemas.microsoft.com/office/drawing/2014/main" id="{E1167D83-1CAA-49BC-8318-E321DC5C7A76}"/>
                </a:ext>
              </a:extLst>
            </p:cNvPr>
            <p:cNvSpPr/>
            <p:nvPr/>
          </p:nvSpPr>
          <p:spPr bwMode="auto">
            <a:xfrm>
              <a:off x="4095090" y="1449273"/>
              <a:ext cx="3974287" cy="3974288"/>
            </a:xfrm>
            <a:prstGeom prst="ellipse">
              <a:avLst/>
            </a:prstGeom>
            <a:noFill/>
            <a:ln w="1905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773"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Light (Headings)"/>
                <a:ea typeface="Segoe UI" pitchFamily="34" charset="0"/>
                <a:cs typeface="Segoe UI" pitchFamily="34" charset="0"/>
              </a:endParaRPr>
            </a:p>
          </p:txBody>
        </p:sp>
        <p:grpSp>
          <p:nvGrpSpPr>
            <p:cNvPr id="121" name="Group 120">
              <a:extLst>
                <a:ext uri="{FF2B5EF4-FFF2-40B4-BE49-F238E27FC236}">
                  <a16:creationId xmlns:a16="http://schemas.microsoft.com/office/drawing/2014/main" id="{584DE260-E533-42A4-946E-6EB6A291FB25}"/>
                </a:ext>
              </a:extLst>
            </p:cNvPr>
            <p:cNvGrpSpPr/>
            <p:nvPr/>
          </p:nvGrpSpPr>
          <p:grpSpPr>
            <a:xfrm rot="9000000">
              <a:off x="4266991" y="4361938"/>
              <a:ext cx="199560" cy="155000"/>
              <a:chOff x="7757350" y="3430894"/>
              <a:chExt cx="183659" cy="142649"/>
            </a:xfrm>
          </p:grpSpPr>
          <p:sp useBgFill="1">
            <p:nvSpPr>
              <p:cNvPr id="128" name="Rectangle 127">
                <a:extLst>
                  <a:ext uri="{FF2B5EF4-FFF2-40B4-BE49-F238E27FC236}">
                    <a16:creationId xmlns:a16="http://schemas.microsoft.com/office/drawing/2014/main" id="{6DD7C9D9-80D5-459F-96B0-CD0FFCDFB657}"/>
                  </a:ext>
                </a:extLst>
              </p:cNvPr>
              <p:cNvSpPr/>
              <p:nvPr/>
            </p:nvSpPr>
            <p:spPr bwMode="auto">
              <a:xfrm>
                <a:off x="7757350" y="3517432"/>
                <a:ext cx="183659" cy="5611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74" fontAlgn="base">
                  <a:spcBef>
                    <a:spcPct val="0"/>
                  </a:spcBef>
                  <a:spcAft>
                    <a:spcPct val="0"/>
                  </a:spcAft>
                  <a:defRPr/>
                </a:pPr>
                <a:endParaRPr lang="en-US" sz="1961" kern="0" dirty="0">
                  <a:gradFill>
                    <a:gsLst>
                      <a:gs pos="0">
                        <a:srgbClr val="FFFFFF"/>
                      </a:gs>
                      <a:gs pos="100000">
                        <a:srgbClr val="FFFFFF"/>
                      </a:gs>
                    </a:gsLst>
                    <a:lin ang="5400000" scaled="0"/>
                  </a:gradFill>
                  <a:latin typeface="Segoe UI Light (Headings)"/>
                </a:endParaRPr>
              </a:p>
            </p:txBody>
          </p:sp>
          <p:sp>
            <p:nvSpPr>
              <p:cNvPr id="129" name="Freeform 9">
                <a:extLst>
                  <a:ext uri="{FF2B5EF4-FFF2-40B4-BE49-F238E27FC236}">
                    <a16:creationId xmlns:a16="http://schemas.microsoft.com/office/drawing/2014/main" id="{A5B2F71E-FA7E-44FE-BBAE-C432EFF86BDE}"/>
                  </a:ext>
                </a:extLst>
              </p:cNvPr>
              <p:cNvSpPr>
                <a:spLocks/>
              </p:cNvSpPr>
              <p:nvPr/>
            </p:nvSpPr>
            <p:spPr bwMode="auto">
              <a:xfrm rot="5400000">
                <a:off x="7804728" y="3390147"/>
                <a:ext cx="88902" cy="170396"/>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773"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Light (Headings)"/>
                  <a:ea typeface="Segoe UI" pitchFamily="34" charset="0"/>
                  <a:cs typeface="Segoe UI" pitchFamily="34" charset="0"/>
                </a:endParaRPr>
              </a:p>
            </p:txBody>
          </p:sp>
        </p:grpSp>
        <p:grpSp>
          <p:nvGrpSpPr>
            <p:cNvPr id="122" name="Group 121">
              <a:extLst>
                <a:ext uri="{FF2B5EF4-FFF2-40B4-BE49-F238E27FC236}">
                  <a16:creationId xmlns:a16="http://schemas.microsoft.com/office/drawing/2014/main" id="{6DAAD58D-02A9-4197-B1B9-1B8AE1BBCADC}"/>
                </a:ext>
              </a:extLst>
            </p:cNvPr>
            <p:cNvGrpSpPr/>
            <p:nvPr/>
          </p:nvGrpSpPr>
          <p:grpSpPr>
            <a:xfrm rot="16200000" flipH="1">
              <a:off x="5952484" y="1373252"/>
              <a:ext cx="199560" cy="155000"/>
              <a:chOff x="7757350" y="3430894"/>
              <a:chExt cx="183659" cy="142649"/>
            </a:xfrm>
          </p:grpSpPr>
          <p:sp useBgFill="1">
            <p:nvSpPr>
              <p:cNvPr id="126" name="Rectangle 125">
                <a:extLst>
                  <a:ext uri="{FF2B5EF4-FFF2-40B4-BE49-F238E27FC236}">
                    <a16:creationId xmlns:a16="http://schemas.microsoft.com/office/drawing/2014/main" id="{A8B35128-A6C0-47FB-BBB0-C405D8E5BE77}"/>
                  </a:ext>
                </a:extLst>
              </p:cNvPr>
              <p:cNvSpPr/>
              <p:nvPr/>
            </p:nvSpPr>
            <p:spPr bwMode="auto">
              <a:xfrm>
                <a:off x="7757350" y="3517432"/>
                <a:ext cx="183659" cy="5611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74" fontAlgn="base">
                  <a:spcBef>
                    <a:spcPct val="0"/>
                  </a:spcBef>
                  <a:spcAft>
                    <a:spcPct val="0"/>
                  </a:spcAft>
                  <a:defRPr/>
                </a:pPr>
                <a:endParaRPr lang="en-US" sz="1961" kern="0" dirty="0">
                  <a:gradFill>
                    <a:gsLst>
                      <a:gs pos="0">
                        <a:srgbClr val="FFFFFF"/>
                      </a:gs>
                      <a:gs pos="100000">
                        <a:srgbClr val="FFFFFF"/>
                      </a:gs>
                    </a:gsLst>
                    <a:lin ang="5400000" scaled="0"/>
                  </a:gradFill>
                  <a:latin typeface="Segoe UI Light (Headings)"/>
                </a:endParaRPr>
              </a:p>
            </p:txBody>
          </p:sp>
          <p:sp>
            <p:nvSpPr>
              <p:cNvPr id="127" name="Freeform 9">
                <a:extLst>
                  <a:ext uri="{FF2B5EF4-FFF2-40B4-BE49-F238E27FC236}">
                    <a16:creationId xmlns:a16="http://schemas.microsoft.com/office/drawing/2014/main" id="{BA7B7EE3-8810-485D-82A0-B3A42461E330}"/>
                  </a:ext>
                </a:extLst>
              </p:cNvPr>
              <p:cNvSpPr>
                <a:spLocks/>
              </p:cNvSpPr>
              <p:nvPr/>
            </p:nvSpPr>
            <p:spPr bwMode="auto">
              <a:xfrm rot="5400000">
                <a:off x="7804728" y="3390147"/>
                <a:ext cx="88902" cy="170396"/>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773"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Light (Headings)"/>
                  <a:ea typeface="Segoe UI" pitchFamily="34" charset="0"/>
                  <a:cs typeface="Segoe UI" pitchFamily="34" charset="0"/>
                </a:endParaRPr>
              </a:p>
            </p:txBody>
          </p:sp>
        </p:grpSp>
        <p:grpSp>
          <p:nvGrpSpPr>
            <p:cNvPr id="123" name="Group 122">
              <a:extLst>
                <a:ext uri="{FF2B5EF4-FFF2-40B4-BE49-F238E27FC236}">
                  <a16:creationId xmlns:a16="http://schemas.microsoft.com/office/drawing/2014/main" id="{174D70DB-AC04-4982-A680-C7F8E562FDD9}"/>
                </a:ext>
              </a:extLst>
            </p:cNvPr>
            <p:cNvGrpSpPr/>
            <p:nvPr/>
          </p:nvGrpSpPr>
          <p:grpSpPr>
            <a:xfrm rot="12600000" flipV="1">
              <a:off x="7684274" y="4372803"/>
              <a:ext cx="199560" cy="155000"/>
              <a:chOff x="7757350" y="3430894"/>
              <a:chExt cx="183659" cy="142649"/>
            </a:xfrm>
          </p:grpSpPr>
          <p:sp useBgFill="1">
            <p:nvSpPr>
              <p:cNvPr id="124" name="Rectangle 123">
                <a:extLst>
                  <a:ext uri="{FF2B5EF4-FFF2-40B4-BE49-F238E27FC236}">
                    <a16:creationId xmlns:a16="http://schemas.microsoft.com/office/drawing/2014/main" id="{E71559F2-E18F-4571-8EDC-FC68D97AE2E9}"/>
                  </a:ext>
                </a:extLst>
              </p:cNvPr>
              <p:cNvSpPr/>
              <p:nvPr/>
            </p:nvSpPr>
            <p:spPr bwMode="auto">
              <a:xfrm>
                <a:off x="7757350" y="3517432"/>
                <a:ext cx="183659" cy="5611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74" fontAlgn="base">
                  <a:spcBef>
                    <a:spcPct val="0"/>
                  </a:spcBef>
                  <a:spcAft>
                    <a:spcPct val="0"/>
                  </a:spcAft>
                  <a:defRPr/>
                </a:pPr>
                <a:endParaRPr lang="en-US" sz="1961" kern="0" dirty="0">
                  <a:gradFill>
                    <a:gsLst>
                      <a:gs pos="0">
                        <a:srgbClr val="FFFFFF"/>
                      </a:gs>
                      <a:gs pos="100000">
                        <a:srgbClr val="FFFFFF"/>
                      </a:gs>
                    </a:gsLst>
                    <a:lin ang="5400000" scaled="0"/>
                  </a:gradFill>
                  <a:latin typeface="Segoe UI Light (Headings)"/>
                </a:endParaRPr>
              </a:p>
            </p:txBody>
          </p:sp>
          <p:sp>
            <p:nvSpPr>
              <p:cNvPr id="125" name="Freeform 11">
                <a:extLst>
                  <a:ext uri="{FF2B5EF4-FFF2-40B4-BE49-F238E27FC236}">
                    <a16:creationId xmlns:a16="http://schemas.microsoft.com/office/drawing/2014/main" id="{1FE5D7C9-E2C4-4B68-BA99-3E6F81B7D523}"/>
                  </a:ext>
                </a:extLst>
              </p:cNvPr>
              <p:cNvSpPr>
                <a:spLocks/>
              </p:cNvSpPr>
              <p:nvPr/>
            </p:nvSpPr>
            <p:spPr bwMode="auto">
              <a:xfrm rot="5400000">
                <a:off x="7804728" y="3390147"/>
                <a:ext cx="88902" cy="170396"/>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773"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Light (Headings)"/>
                  <a:ea typeface="Segoe UI" pitchFamily="34" charset="0"/>
                  <a:cs typeface="Segoe UI" pitchFamily="34" charset="0"/>
                </a:endParaRPr>
              </a:p>
            </p:txBody>
          </p:sp>
        </p:grpSp>
      </p:grpSp>
      <p:sp>
        <p:nvSpPr>
          <p:cNvPr id="135" name="Oval 134">
            <a:extLst>
              <a:ext uri="{FF2B5EF4-FFF2-40B4-BE49-F238E27FC236}">
                <a16:creationId xmlns:a16="http://schemas.microsoft.com/office/drawing/2014/main" id="{62390CC5-0C41-465D-B7E6-20D642FF009D}"/>
              </a:ext>
              <a:ext uri="{C183D7F6-B498-43B3-948B-1728B52AA6E4}">
                <adec:decorative xmlns:adec="http://schemas.microsoft.com/office/drawing/2017/decorative" val="1"/>
              </a:ext>
            </a:extLst>
          </p:cNvPr>
          <p:cNvSpPr/>
          <p:nvPr/>
        </p:nvSpPr>
        <p:spPr bwMode="auto">
          <a:xfrm>
            <a:off x="5580542" y="4293340"/>
            <a:ext cx="895985" cy="895985"/>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49"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Light (Headings)"/>
              <a:ea typeface="Segoe UI" pitchFamily="34" charset="0"/>
              <a:cs typeface="Segoe UI" pitchFamily="34" charset="0"/>
            </a:endParaRPr>
          </a:p>
        </p:txBody>
      </p:sp>
      <p:sp>
        <p:nvSpPr>
          <p:cNvPr id="136" name="shield_3">
            <a:extLst>
              <a:ext uri="{FF2B5EF4-FFF2-40B4-BE49-F238E27FC236}">
                <a16:creationId xmlns:a16="http://schemas.microsoft.com/office/drawing/2014/main" id="{522A39E4-A7EF-4B1D-B967-3868C9890FFA}"/>
              </a:ext>
              <a:ext uri="{C183D7F6-B498-43B3-948B-1728B52AA6E4}">
                <adec:decorative xmlns:adec="http://schemas.microsoft.com/office/drawing/2017/decorative" val="1"/>
              </a:ext>
            </a:extLst>
          </p:cNvPr>
          <p:cNvSpPr>
            <a:spLocks noChangeAspect="1" noEditPoints="1"/>
          </p:cNvSpPr>
          <p:nvPr/>
        </p:nvSpPr>
        <p:spPr bwMode="auto">
          <a:xfrm>
            <a:off x="5852160" y="4545004"/>
            <a:ext cx="345381" cy="392756"/>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solidFill>
            <a:schemeClr val="accent1"/>
          </a:solidFill>
          <a:ln w="28575" cap="sq">
            <a:noFill/>
            <a:prstDash val="solid"/>
            <a:miter lim="800000"/>
            <a:headEnd/>
            <a:tailEnd/>
          </a:ln>
        </p:spPr>
        <p:txBody>
          <a:bodyPr vert="horz" wrap="square" lIns="89630" tIns="44815" rIns="89630" bIns="44815" numCol="1" anchor="t" anchorCtr="0" compatLnSpc="1">
            <a:prstTxWarp prst="textNoShape">
              <a:avLst/>
            </a:prstTxWarp>
          </a:bodyPr>
          <a:lstStyle/>
          <a:p>
            <a:pPr defTabSz="914213"/>
            <a:endParaRPr lang="en-US" sz="1766" dirty="0">
              <a:solidFill>
                <a:srgbClr val="000000"/>
              </a:solidFill>
              <a:latin typeface="Segoe UI Light (Headings)"/>
            </a:endParaRPr>
          </a:p>
        </p:txBody>
      </p:sp>
      <p:sp>
        <p:nvSpPr>
          <p:cNvPr id="138" name="Oval 137">
            <a:extLst>
              <a:ext uri="{FF2B5EF4-FFF2-40B4-BE49-F238E27FC236}">
                <a16:creationId xmlns:a16="http://schemas.microsoft.com/office/drawing/2014/main" id="{EC2BD9C4-633D-47A6-8EB2-CD33B477FD48}"/>
              </a:ext>
              <a:ext uri="{C183D7F6-B498-43B3-948B-1728B52AA6E4}">
                <adec:decorative xmlns:adec="http://schemas.microsoft.com/office/drawing/2017/decorative" val="1"/>
              </a:ext>
            </a:extLst>
          </p:cNvPr>
          <p:cNvSpPr/>
          <p:nvPr/>
        </p:nvSpPr>
        <p:spPr bwMode="auto">
          <a:xfrm>
            <a:off x="6952076" y="1781471"/>
            <a:ext cx="895985" cy="895985"/>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49"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Light (Headings)"/>
              <a:ea typeface="Segoe UI" pitchFamily="34" charset="0"/>
              <a:cs typeface="Segoe UI" pitchFamily="34" charset="0"/>
            </a:endParaRPr>
          </a:p>
        </p:txBody>
      </p:sp>
      <p:sp>
        <p:nvSpPr>
          <p:cNvPr id="149" name="Oval 148">
            <a:extLst>
              <a:ext uri="{FF2B5EF4-FFF2-40B4-BE49-F238E27FC236}">
                <a16:creationId xmlns:a16="http://schemas.microsoft.com/office/drawing/2014/main" id="{C6AA5B25-6087-463B-AEFA-C876939F6464}"/>
              </a:ext>
              <a:ext uri="{C183D7F6-B498-43B3-948B-1728B52AA6E4}">
                <adec:decorative xmlns:adec="http://schemas.microsoft.com/office/drawing/2017/decorative" val="1"/>
              </a:ext>
            </a:extLst>
          </p:cNvPr>
          <p:cNvSpPr/>
          <p:nvPr/>
        </p:nvSpPr>
        <p:spPr bwMode="auto">
          <a:xfrm>
            <a:off x="4098397" y="1781157"/>
            <a:ext cx="896299" cy="896299"/>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49" fontAlgn="base">
              <a:lnSpc>
                <a:spcPct val="90000"/>
              </a:lnSpc>
              <a:spcBef>
                <a:spcPct val="0"/>
              </a:spcBef>
              <a:spcAft>
                <a:spcPct val="0"/>
              </a:spcAft>
            </a:pPr>
            <a:endParaRPr lang="en-US" sz="2353" dirty="0">
              <a:solidFill>
                <a:schemeClr val="tx1">
                  <a:lumMod val="95000"/>
                </a:schemeClr>
              </a:solidFill>
              <a:latin typeface="Segoe UI Light (Headings)"/>
              <a:ea typeface="Segoe UI" pitchFamily="34" charset="0"/>
              <a:cs typeface="Segoe UI" pitchFamily="34" charset="0"/>
            </a:endParaRPr>
          </a:p>
        </p:txBody>
      </p:sp>
      <p:grpSp>
        <p:nvGrpSpPr>
          <p:cNvPr id="36" name="Group 17">
            <a:extLst>
              <a:ext uri="{FF2B5EF4-FFF2-40B4-BE49-F238E27FC236}">
                <a16:creationId xmlns:a16="http://schemas.microsoft.com/office/drawing/2014/main" id="{747CE463-6F35-1747-AD52-36E6908259A4}"/>
              </a:ext>
              <a:ext uri="{C183D7F6-B498-43B3-948B-1728B52AA6E4}">
                <adec:decorative xmlns:adec="http://schemas.microsoft.com/office/drawing/2017/decorative" val="1"/>
              </a:ext>
            </a:extLst>
          </p:cNvPr>
          <p:cNvGrpSpPr>
            <a:grpSpLocks noChangeAspect="1"/>
          </p:cNvGrpSpPr>
          <p:nvPr/>
        </p:nvGrpSpPr>
        <p:grpSpPr bwMode="auto">
          <a:xfrm>
            <a:off x="7117230" y="2166191"/>
            <a:ext cx="569913" cy="119062"/>
            <a:chOff x="1592" y="1613"/>
            <a:chExt cx="359" cy="75"/>
          </a:xfrm>
        </p:grpSpPr>
        <p:sp>
          <p:nvSpPr>
            <p:cNvPr id="37" name="AutoShape 16">
              <a:extLst>
                <a:ext uri="{FF2B5EF4-FFF2-40B4-BE49-F238E27FC236}">
                  <a16:creationId xmlns:a16="http://schemas.microsoft.com/office/drawing/2014/main" id="{4524AAF9-848D-DD41-BBC4-354912BF594A}"/>
                </a:ext>
              </a:extLst>
            </p:cNvPr>
            <p:cNvSpPr>
              <a:spLocks noChangeAspect="1" noChangeArrowheads="1" noTextEdit="1"/>
            </p:cNvSpPr>
            <p:nvPr/>
          </p:nvSpPr>
          <p:spPr bwMode="auto">
            <a:xfrm>
              <a:off x="1592" y="1613"/>
              <a:ext cx="359" cy="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8">
              <a:extLst>
                <a:ext uri="{FF2B5EF4-FFF2-40B4-BE49-F238E27FC236}">
                  <a16:creationId xmlns:a16="http://schemas.microsoft.com/office/drawing/2014/main" id="{7321B4AD-72D6-1642-8FB3-B816CDD27C93}"/>
                </a:ext>
              </a:extLst>
            </p:cNvPr>
            <p:cNvSpPr>
              <a:spLocks/>
            </p:cNvSpPr>
            <p:nvPr/>
          </p:nvSpPr>
          <p:spPr bwMode="auto">
            <a:xfrm>
              <a:off x="1592" y="1613"/>
              <a:ext cx="76" cy="75"/>
            </a:xfrm>
            <a:custGeom>
              <a:avLst/>
              <a:gdLst>
                <a:gd name="T0" fmla="*/ 48 w 76"/>
                <a:gd name="T1" fmla="*/ 41 h 75"/>
                <a:gd name="T2" fmla="*/ 67 w 76"/>
                <a:gd name="T3" fmla="*/ 65 h 75"/>
                <a:gd name="T4" fmla="*/ 53 w 76"/>
                <a:gd name="T5" fmla="*/ 75 h 75"/>
                <a:gd name="T6" fmla="*/ 38 w 76"/>
                <a:gd name="T7" fmla="*/ 48 h 75"/>
                <a:gd name="T8" fmla="*/ 23 w 76"/>
                <a:gd name="T9" fmla="*/ 75 h 75"/>
                <a:gd name="T10" fmla="*/ 8 w 76"/>
                <a:gd name="T11" fmla="*/ 65 h 75"/>
                <a:gd name="T12" fmla="*/ 28 w 76"/>
                <a:gd name="T13" fmla="*/ 41 h 75"/>
                <a:gd name="T14" fmla="*/ 0 w 76"/>
                <a:gd name="T15" fmla="*/ 37 h 75"/>
                <a:gd name="T16" fmla="*/ 6 w 76"/>
                <a:gd name="T17" fmla="*/ 20 h 75"/>
                <a:gd name="T18" fmla="*/ 32 w 76"/>
                <a:gd name="T19" fmla="*/ 30 h 75"/>
                <a:gd name="T20" fmla="*/ 29 w 76"/>
                <a:gd name="T21" fmla="*/ 0 h 75"/>
                <a:gd name="T22" fmla="*/ 47 w 76"/>
                <a:gd name="T23" fmla="*/ 0 h 75"/>
                <a:gd name="T24" fmla="*/ 44 w 76"/>
                <a:gd name="T25" fmla="*/ 30 h 75"/>
                <a:gd name="T26" fmla="*/ 70 w 76"/>
                <a:gd name="T27" fmla="*/ 20 h 75"/>
                <a:gd name="T28" fmla="*/ 76 w 76"/>
                <a:gd name="T29" fmla="*/ 37 h 75"/>
                <a:gd name="T30" fmla="*/ 48 w 76"/>
                <a:gd name="T31" fmla="*/ 41 h 75"/>
                <a:gd name="T32" fmla="*/ 48 w 76"/>
                <a:gd name="T33" fmla="*/ 4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75">
                  <a:moveTo>
                    <a:pt x="48" y="41"/>
                  </a:moveTo>
                  <a:lnTo>
                    <a:pt x="67" y="65"/>
                  </a:lnTo>
                  <a:lnTo>
                    <a:pt x="53" y="75"/>
                  </a:lnTo>
                  <a:lnTo>
                    <a:pt x="38" y="48"/>
                  </a:lnTo>
                  <a:lnTo>
                    <a:pt x="23" y="75"/>
                  </a:lnTo>
                  <a:lnTo>
                    <a:pt x="8" y="65"/>
                  </a:lnTo>
                  <a:lnTo>
                    <a:pt x="28" y="41"/>
                  </a:lnTo>
                  <a:lnTo>
                    <a:pt x="0" y="37"/>
                  </a:lnTo>
                  <a:lnTo>
                    <a:pt x="6" y="20"/>
                  </a:lnTo>
                  <a:lnTo>
                    <a:pt x="32" y="30"/>
                  </a:lnTo>
                  <a:lnTo>
                    <a:pt x="29" y="0"/>
                  </a:lnTo>
                  <a:lnTo>
                    <a:pt x="47" y="0"/>
                  </a:lnTo>
                  <a:lnTo>
                    <a:pt x="44" y="30"/>
                  </a:lnTo>
                  <a:lnTo>
                    <a:pt x="70" y="20"/>
                  </a:lnTo>
                  <a:lnTo>
                    <a:pt x="76" y="37"/>
                  </a:lnTo>
                  <a:lnTo>
                    <a:pt x="48" y="41"/>
                  </a:lnTo>
                  <a:lnTo>
                    <a:pt x="48" y="4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9">
              <a:extLst>
                <a:ext uri="{FF2B5EF4-FFF2-40B4-BE49-F238E27FC236}">
                  <a16:creationId xmlns:a16="http://schemas.microsoft.com/office/drawing/2014/main" id="{8DB0302A-1001-2342-AA2A-DB265B54F9A8}"/>
                </a:ext>
              </a:extLst>
            </p:cNvPr>
            <p:cNvSpPr>
              <a:spLocks/>
            </p:cNvSpPr>
            <p:nvPr/>
          </p:nvSpPr>
          <p:spPr bwMode="auto">
            <a:xfrm>
              <a:off x="1686" y="1613"/>
              <a:ext cx="76" cy="75"/>
            </a:xfrm>
            <a:custGeom>
              <a:avLst/>
              <a:gdLst>
                <a:gd name="T0" fmla="*/ 49 w 76"/>
                <a:gd name="T1" fmla="*/ 41 h 75"/>
                <a:gd name="T2" fmla="*/ 68 w 76"/>
                <a:gd name="T3" fmla="*/ 65 h 75"/>
                <a:gd name="T4" fmla="*/ 53 w 76"/>
                <a:gd name="T5" fmla="*/ 75 h 75"/>
                <a:gd name="T6" fmla="*/ 38 w 76"/>
                <a:gd name="T7" fmla="*/ 48 h 75"/>
                <a:gd name="T8" fmla="*/ 24 w 76"/>
                <a:gd name="T9" fmla="*/ 75 h 75"/>
                <a:gd name="T10" fmla="*/ 9 w 76"/>
                <a:gd name="T11" fmla="*/ 65 h 75"/>
                <a:gd name="T12" fmla="*/ 28 w 76"/>
                <a:gd name="T13" fmla="*/ 41 h 75"/>
                <a:gd name="T14" fmla="*/ 0 w 76"/>
                <a:gd name="T15" fmla="*/ 37 h 75"/>
                <a:gd name="T16" fmla="*/ 7 w 76"/>
                <a:gd name="T17" fmla="*/ 20 h 75"/>
                <a:gd name="T18" fmla="*/ 32 w 76"/>
                <a:gd name="T19" fmla="*/ 30 h 75"/>
                <a:gd name="T20" fmla="*/ 29 w 76"/>
                <a:gd name="T21" fmla="*/ 0 h 75"/>
                <a:gd name="T22" fmla="*/ 48 w 76"/>
                <a:gd name="T23" fmla="*/ 0 h 75"/>
                <a:gd name="T24" fmla="*/ 44 w 76"/>
                <a:gd name="T25" fmla="*/ 30 h 75"/>
                <a:gd name="T26" fmla="*/ 70 w 76"/>
                <a:gd name="T27" fmla="*/ 20 h 75"/>
                <a:gd name="T28" fmla="*/ 76 w 76"/>
                <a:gd name="T29" fmla="*/ 37 h 75"/>
                <a:gd name="T30" fmla="*/ 49 w 76"/>
                <a:gd name="T31" fmla="*/ 41 h 75"/>
                <a:gd name="T32" fmla="*/ 49 w 76"/>
                <a:gd name="T33" fmla="*/ 4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75">
                  <a:moveTo>
                    <a:pt x="49" y="41"/>
                  </a:moveTo>
                  <a:lnTo>
                    <a:pt x="68" y="65"/>
                  </a:lnTo>
                  <a:lnTo>
                    <a:pt x="53" y="75"/>
                  </a:lnTo>
                  <a:lnTo>
                    <a:pt x="38" y="48"/>
                  </a:lnTo>
                  <a:lnTo>
                    <a:pt x="24" y="75"/>
                  </a:lnTo>
                  <a:lnTo>
                    <a:pt x="9" y="65"/>
                  </a:lnTo>
                  <a:lnTo>
                    <a:pt x="28" y="41"/>
                  </a:lnTo>
                  <a:lnTo>
                    <a:pt x="0" y="37"/>
                  </a:lnTo>
                  <a:lnTo>
                    <a:pt x="7" y="20"/>
                  </a:lnTo>
                  <a:lnTo>
                    <a:pt x="32" y="30"/>
                  </a:lnTo>
                  <a:lnTo>
                    <a:pt x="29" y="0"/>
                  </a:lnTo>
                  <a:lnTo>
                    <a:pt x="48" y="0"/>
                  </a:lnTo>
                  <a:lnTo>
                    <a:pt x="44" y="30"/>
                  </a:lnTo>
                  <a:lnTo>
                    <a:pt x="70" y="20"/>
                  </a:lnTo>
                  <a:lnTo>
                    <a:pt x="76" y="37"/>
                  </a:lnTo>
                  <a:lnTo>
                    <a:pt x="49" y="41"/>
                  </a:lnTo>
                  <a:lnTo>
                    <a:pt x="49" y="4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0">
              <a:extLst>
                <a:ext uri="{FF2B5EF4-FFF2-40B4-BE49-F238E27FC236}">
                  <a16:creationId xmlns:a16="http://schemas.microsoft.com/office/drawing/2014/main" id="{42EA58F1-2658-9E4F-AB0D-878ED98B7D76}"/>
                </a:ext>
              </a:extLst>
            </p:cNvPr>
            <p:cNvSpPr>
              <a:spLocks/>
            </p:cNvSpPr>
            <p:nvPr/>
          </p:nvSpPr>
          <p:spPr bwMode="auto">
            <a:xfrm>
              <a:off x="1781" y="1613"/>
              <a:ext cx="76" cy="75"/>
            </a:xfrm>
            <a:custGeom>
              <a:avLst/>
              <a:gdLst>
                <a:gd name="T0" fmla="*/ 48 w 76"/>
                <a:gd name="T1" fmla="*/ 41 h 75"/>
                <a:gd name="T2" fmla="*/ 67 w 76"/>
                <a:gd name="T3" fmla="*/ 65 h 75"/>
                <a:gd name="T4" fmla="*/ 53 w 76"/>
                <a:gd name="T5" fmla="*/ 75 h 75"/>
                <a:gd name="T6" fmla="*/ 38 w 76"/>
                <a:gd name="T7" fmla="*/ 48 h 75"/>
                <a:gd name="T8" fmla="*/ 23 w 76"/>
                <a:gd name="T9" fmla="*/ 75 h 75"/>
                <a:gd name="T10" fmla="*/ 8 w 76"/>
                <a:gd name="T11" fmla="*/ 65 h 75"/>
                <a:gd name="T12" fmla="*/ 28 w 76"/>
                <a:gd name="T13" fmla="*/ 41 h 75"/>
                <a:gd name="T14" fmla="*/ 0 w 76"/>
                <a:gd name="T15" fmla="*/ 37 h 75"/>
                <a:gd name="T16" fmla="*/ 6 w 76"/>
                <a:gd name="T17" fmla="*/ 20 h 75"/>
                <a:gd name="T18" fmla="*/ 32 w 76"/>
                <a:gd name="T19" fmla="*/ 30 h 75"/>
                <a:gd name="T20" fmla="*/ 28 w 76"/>
                <a:gd name="T21" fmla="*/ 0 h 75"/>
                <a:gd name="T22" fmla="*/ 47 w 76"/>
                <a:gd name="T23" fmla="*/ 0 h 75"/>
                <a:gd name="T24" fmla="*/ 44 w 76"/>
                <a:gd name="T25" fmla="*/ 30 h 75"/>
                <a:gd name="T26" fmla="*/ 70 w 76"/>
                <a:gd name="T27" fmla="*/ 20 h 75"/>
                <a:gd name="T28" fmla="*/ 76 w 76"/>
                <a:gd name="T29" fmla="*/ 37 h 75"/>
                <a:gd name="T30" fmla="*/ 48 w 76"/>
                <a:gd name="T31" fmla="*/ 41 h 75"/>
                <a:gd name="T32" fmla="*/ 48 w 76"/>
                <a:gd name="T33" fmla="*/ 4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75">
                  <a:moveTo>
                    <a:pt x="48" y="41"/>
                  </a:moveTo>
                  <a:lnTo>
                    <a:pt x="67" y="65"/>
                  </a:lnTo>
                  <a:lnTo>
                    <a:pt x="53" y="75"/>
                  </a:lnTo>
                  <a:lnTo>
                    <a:pt x="38" y="48"/>
                  </a:lnTo>
                  <a:lnTo>
                    <a:pt x="23" y="75"/>
                  </a:lnTo>
                  <a:lnTo>
                    <a:pt x="8" y="65"/>
                  </a:lnTo>
                  <a:lnTo>
                    <a:pt x="28" y="41"/>
                  </a:lnTo>
                  <a:lnTo>
                    <a:pt x="0" y="37"/>
                  </a:lnTo>
                  <a:lnTo>
                    <a:pt x="6" y="20"/>
                  </a:lnTo>
                  <a:lnTo>
                    <a:pt x="32" y="30"/>
                  </a:lnTo>
                  <a:lnTo>
                    <a:pt x="28" y="0"/>
                  </a:lnTo>
                  <a:lnTo>
                    <a:pt x="47" y="0"/>
                  </a:lnTo>
                  <a:lnTo>
                    <a:pt x="44" y="30"/>
                  </a:lnTo>
                  <a:lnTo>
                    <a:pt x="70" y="20"/>
                  </a:lnTo>
                  <a:lnTo>
                    <a:pt x="76" y="37"/>
                  </a:lnTo>
                  <a:lnTo>
                    <a:pt x="48" y="41"/>
                  </a:lnTo>
                  <a:lnTo>
                    <a:pt x="48" y="4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1">
              <a:extLst>
                <a:ext uri="{FF2B5EF4-FFF2-40B4-BE49-F238E27FC236}">
                  <a16:creationId xmlns:a16="http://schemas.microsoft.com/office/drawing/2014/main" id="{984DA7DE-FC45-F94E-978D-B00B5F72FEF8}"/>
                </a:ext>
              </a:extLst>
            </p:cNvPr>
            <p:cNvSpPr>
              <a:spLocks/>
            </p:cNvSpPr>
            <p:nvPr/>
          </p:nvSpPr>
          <p:spPr bwMode="auto">
            <a:xfrm>
              <a:off x="1875" y="1613"/>
              <a:ext cx="76" cy="75"/>
            </a:xfrm>
            <a:custGeom>
              <a:avLst/>
              <a:gdLst>
                <a:gd name="T0" fmla="*/ 49 w 76"/>
                <a:gd name="T1" fmla="*/ 41 h 75"/>
                <a:gd name="T2" fmla="*/ 68 w 76"/>
                <a:gd name="T3" fmla="*/ 65 h 75"/>
                <a:gd name="T4" fmla="*/ 53 w 76"/>
                <a:gd name="T5" fmla="*/ 75 h 75"/>
                <a:gd name="T6" fmla="*/ 38 w 76"/>
                <a:gd name="T7" fmla="*/ 48 h 75"/>
                <a:gd name="T8" fmla="*/ 24 w 76"/>
                <a:gd name="T9" fmla="*/ 75 h 75"/>
                <a:gd name="T10" fmla="*/ 9 w 76"/>
                <a:gd name="T11" fmla="*/ 65 h 75"/>
                <a:gd name="T12" fmla="*/ 28 w 76"/>
                <a:gd name="T13" fmla="*/ 41 h 75"/>
                <a:gd name="T14" fmla="*/ 0 w 76"/>
                <a:gd name="T15" fmla="*/ 37 h 75"/>
                <a:gd name="T16" fmla="*/ 6 w 76"/>
                <a:gd name="T17" fmla="*/ 20 h 75"/>
                <a:gd name="T18" fmla="*/ 32 w 76"/>
                <a:gd name="T19" fmla="*/ 30 h 75"/>
                <a:gd name="T20" fmla="*/ 29 w 76"/>
                <a:gd name="T21" fmla="*/ 0 h 75"/>
                <a:gd name="T22" fmla="*/ 47 w 76"/>
                <a:gd name="T23" fmla="*/ 0 h 75"/>
                <a:gd name="T24" fmla="*/ 44 w 76"/>
                <a:gd name="T25" fmla="*/ 30 h 75"/>
                <a:gd name="T26" fmla="*/ 70 w 76"/>
                <a:gd name="T27" fmla="*/ 20 h 75"/>
                <a:gd name="T28" fmla="*/ 76 w 76"/>
                <a:gd name="T29" fmla="*/ 37 h 75"/>
                <a:gd name="T30" fmla="*/ 49 w 76"/>
                <a:gd name="T31" fmla="*/ 41 h 75"/>
                <a:gd name="T32" fmla="*/ 49 w 76"/>
                <a:gd name="T33" fmla="*/ 4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75">
                  <a:moveTo>
                    <a:pt x="49" y="41"/>
                  </a:moveTo>
                  <a:lnTo>
                    <a:pt x="68" y="65"/>
                  </a:lnTo>
                  <a:lnTo>
                    <a:pt x="53" y="75"/>
                  </a:lnTo>
                  <a:lnTo>
                    <a:pt x="38" y="48"/>
                  </a:lnTo>
                  <a:lnTo>
                    <a:pt x="24" y="75"/>
                  </a:lnTo>
                  <a:lnTo>
                    <a:pt x="9" y="65"/>
                  </a:lnTo>
                  <a:lnTo>
                    <a:pt x="28" y="41"/>
                  </a:lnTo>
                  <a:lnTo>
                    <a:pt x="0" y="37"/>
                  </a:lnTo>
                  <a:lnTo>
                    <a:pt x="6" y="20"/>
                  </a:lnTo>
                  <a:lnTo>
                    <a:pt x="32" y="30"/>
                  </a:lnTo>
                  <a:lnTo>
                    <a:pt x="29" y="0"/>
                  </a:lnTo>
                  <a:lnTo>
                    <a:pt x="47" y="0"/>
                  </a:lnTo>
                  <a:lnTo>
                    <a:pt x="44" y="30"/>
                  </a:lnTo>
                  <a:lnTo>
                    <a:pt x="70" y="20"/>
                  </a:lnTo>
                  <a:lnTo>
                    <a:pt x="76" y="37"/>
                  </a:lnTo>
                  <a:lnTo>
                    <a:pt x="49" y="41"/>
                  </a:lnTo>
                  <a:lnTo>
                    <a:pt x="49" y="4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2F6F424A-24BA-7145-B302-B9CB33F4EE64}"/>
              </a:ext>
              <a:ext uri="{C183D7F6-B498-43B3-948B-1728B52AA6E4}">
                <adec:decorative xmlns:adec="http://schemas.microsoft.com/office/drawing/2017/decorative" val="1"/>
              </a:ext>
            </a:extLst>
          </p:cNvPr>
          <p:cNvGrpSpPr/>
          <p:nvPr/>
        </p:nvGrpSpPr>
        <p:grpSpPr>
          <a:xfrm>
            <a:off x="4379913" y="1977391"/>
            <a:ext cx="419100" cy="419100"/>
            <a:chOff x="5446713" y="1631951"/>
            <a:chExt cx="419100" cy="419100"/>
          </a:xfrm>
        </p:grpSpPr>
        <p:sp>
          <p:nvSpPr>
            <p:cNvPr id="42" name="Rectangle 86">
              <a:extLst>
                <a:ext uri="{FF2B5EF4-FFF2-40B4-BE49-F238E27FC236}">
                  <a16:creationId xmlns:a16="http://schemas.microsoft.com/office/drawing/2014/main" id="{FBF9B505-B6DF-FA48-AB2C-C057528D3F01}"/>
                </a:ext>
              </a:extLst>
            </p:cNvPr>
            <p:cNvSpPr>
              <a:spLocks noChangeArrowheads="1"/>
            </p:cNvSpPr>
            <p:nvPr/>
          </p:nvSpPr>
          <p:spPr bwMode="auto">
            <a:xfrm>
              <a:off x="5446713" y="1925638"/>
              <a:ext cx="1857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87">
              <a:extLst>
                <a:ext uri="{FF2B5EF4-FFF2-40B4-BE49-F238E27FC236}">
                  <a16:creationId xmlns:a16="http://schemas.microsoft.com/office/drawing/2014/main" id="{1294F085-67EF-3C4B-BBA7-FD8D92E1CFC5}"/>
                </a:ext>
              </a:extLst>
            </p:cNvPr>
            <p:cNvSpPr>
              <a:spLocks noChangeArrowheads="1"/>
            </p:cNvSpPr>
            <p:nvPr/>
          </p:nvSpPr>
          <p:spPr bwMode="auto">
            <a:xfrm>
              <a:off x="5446713" y="2003426"/>
              <a:ext cx="92075"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88">
              <a:extLst>
                <a:ext uri="{FF2B5EF4-FFF2-40B4-BE49-F238E27FC236}">
                  <a16:creationId xmlns:a16="http://schemas.microsoft.com/office/drawing/2014/main" id="{9FE1FB41-6570-EE4F-9C6A-F02C3971ED8D}"/>
                </a:ext>
              </a:extLst>
            </p:cNvPr>
            <p:cNvSpPr>
              <a:spLocks noEditPoints="1"/>
            </p:cNvSpPr>
            <p:nvPr/>
          </p:nvSpPr>
          <p:spPr bwMode="auto">
            <a:xfrm>
              <a:off x="5522913" y="1631951"/>
              <a:ext cx="247650" cy="247650"/>
            </a:xfrm>
            <a:custGeom>
              <a:avLst/>
              <a:gdLst>
                <a:gd name="T0" fmla="*/ 341 w 683"/>
                <a:gd name="T1" fmla="*/ 128 h 682"/>
                <a:gd name="T2" fmla="*/ 492 w 683"/>
                <a:gd name="T3" fmla="*/ 190 h 682"/>
                <a:gd name="T4" fmla="*/ 555 w 683"/>
                <a:gd name="T5" fmla="*/ 341 h 682"/>
                <a:gd name="T6" fmla="*/ 492 w 683"/>
                <a:gd name="T7" fmla="*/ 492 h 682"/>
                <a:gd name="T8" fmla="*/ 341 w 683"/>
                <a:gd name="T9" fmla="*/ 554 h 682"/>
                <a:gd name="T10" fmla="*/ 190 w 683"/>
                <a:gd name="T11" fmla="*/ 492 h 682"/>
                <a:gd name="T12" fmla="*/ 128 w 683"/>
                <a:gd name="T13" fmla="*/ 341 h 682"/>
                <a:gd name="T14" fmla="*/ 190 w 683"/>
                <a:gd name="T15" fmla="*/ 190 h 682"/>
                <a:gd name="T16" fmla="*/ 341 w 683"/>
                <a:gd name="T17" fmla="*/ 128 h 682"/>
                <a:gd name="T18" fmla="*/ 341 w 683"/>
                <a:gd name="T19" fmla="*/ 0 h 682"/>
                <a:gd name="T20" fmla="*/ 0 w 683"/>
                <a:gd name="T21" fmla="*/ 341 h 682"/>
                <a:gd name="T22" fmla="*/ 341 w 683"/>
                <a:gd name="T23" fmla="*/ 682 h 682"/>
                <a:gd name="T24" fmla="*/ 683 w 683"/>
                <a:gd name="T25" fmla="*/ 341 h 682"/>
                <a:gd name="T26" fmla="*/ 341 w 683"/>
                <a:gd name="T27" fmla="*/ 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3" h="682">
                  <a:moveTo>
                    <a:pt x="341" y="128"/>
                  </a:moveTo>
                  <a:cubicBezTo>
                    <a:pt x="398" y="128"/>
                    <a:pt x="452" y="150"/>
                    <a:pt x="492" y="190"/>
                  </a:cubicBezTo>
                  <a:cubicBezTo>
                    <a:pt x="532" y="230"/>
                    <a:pt x="555" y="284"/>
                    <a:pt x="555" y="341"/>
                  </a:cubicBezTo>
                  <a:cubicBezTo>
                    <a:pt x="555" y="398"/>
                    <a:pt x="532" y="452"/>
                    <a:pt x="492" y="492"/>
                  </a:cubicBezTo>
                  <a:cubicBezTo>
                    <a:pt x="452" y="532"/>
                    <a:pt x="398" y="554"/>
                    <a:pt x="341" y="554"/>
                  </a:cubicBezTo>
                  <a:cubicBezTo>
                    <a:pt x="284" y="554"/>
                    <a:pt x="231" y="532"/>
                    <a:pt x="190" y="492"/>
                  </a:cubicBezTo>
                  <a:cubicBezTo>
                    <a:pt x="150" y="452"/>
                    <a:pt x="128" y="398"/>
                    <a:pt x="128" y="341"/>
                  </a:cubicBezTo>
                  <a:cubicBezTo>
                    <a:pt x="128" y="284"/>
                    <a:pt x="150" y="230"/>
                    <a:pt x="190" y="190"/>
                  </a:cubicBezTo>
                  <a:cubicBezTo>
                    <a:pt x="231" y="150"/>
                    <a:pt x="284" y="128"/>
                    <a:pt x="341" y="128"/>
                  </a:cubicBezTo>
                  <a:moveTo>
                    <a:pt x="341" y="0"/>
                  </a:moveTo>
                  <a:cubicBezTo>
                    <a:pt x="153" y="0"/>
                    <a:pt x="0" y="152"/>
                    <a:pt x="0" y="341"/>
                  </a:cubicBezTo>
                  <a:cubicBezTo>
                    <a:pt x="0" y="530"/>
                    <a:pt x="153" y="682"/>
                    <a:pt x="341" y="682"/>
                  </a:cubicBezTo>
                  <a:cubicBezTo>
                    <a:pt x="530" y="682"/>
                    <a:pt x="683" y="530"/>
                    <a:pt x="683" y="341"/>
                  </a:cubicBezTo>
                  <a:cubicBezTo>
                    <a:pt x="683" y="152"/>
                    <a:pt x="530" y="0"/>
                    <a:pt x="341"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89">
              <a:extLst>
                <a:ext uri="{FF2B5EF4-FFF2-40B4-BE49-F238E27FC236}">
                  <a16:creationId xmlns:a16="http://schemas.microsoft.com/office/drawing/2014/main" id="{91878618-34E5-3345-B880-1BDD011C83A2}"/>
                </a:ext>
              </a:extLst>
            </p:cNvPr>
            <p:cNvSpPr>
              <a:spLocks/>
            </p:cNvSpPr>
            <p:nvPr/>
          </p:nvSpPr>
          <p:spPr bwMode="auto">
            <a:xfrm>
              <a:off x="5700713" y="1808163"/>
              <a:ext cx="165100" cy="165100"/>
            </a:xfrm>
            <a:custGeom>
              <a:avLst/>
              <a:gdLst>
                <a:gd name="T0" fmla="*/ 104 w 104"/>
                <a:gd name="T1" fmla="*/ 83 h 104"/>
                <a:gd name="T2" fmla="*/ 83 w 104"/>
                <a:gd name="T3" fmla="*/ 104 h 104"/>
                <a:gd name="T4" fmla="*/ 0 w 104"/>
                <a:gd name="T5" fmla="*/ 21 h 104"/>
                <a:gd name="T6" fmla="*/ 21 w 104"/>
                <a:gd name="T7" fmla="*/ 0 h 104"/>
                <a:gd name="T8" fmla="*/ 104 w 104"/>
                <a:gd name="T9" fmla="*/ 83 h 104"/>
              </a:gdLst>
              <a:ahLst/>
              <a:cxnLst>
                <a:cxn ang="0">
                  <a:pos x="T0" y="T1"/>
                </a:cxn>
                <a:cxn ang="0">
                  <a:pos x="T2" y="T3"/>
                </a:cxn>
                <a:cxn ang="0">
                  <a:pos x="T4" y="T5"/>
                </a:cxn>
                <a:cxn ang="0">
                  <a:pos x="T6" y="T7"/>
                </a:cxn>
                <a:cxn ang="0">
                  <a:pos x="T8" y="T9"/>
                </a:cxn>
              </a:cxnLst>
              <a:rect l="0" t="0" r="r" b="b"/>
              <a:pathLst>
                <a:path w="104" h="104">
                  <a:moveTo>
                    <a:pt x="104" y="83"/>
                  </a:moveTo>
                  <a:lnTo>
                    <a:pt x="83" y="104"/>
                  </a:lnTo>
                  <a:lnTo>
                    <a:pt x="0" y="21"/>
                  </a:lnTo>
                  <a:lnTo>
                    <a:pt x="21" y="0"/>
                  </a:lnTo>
                  <a:lnTo>
                    <a:pt x="104" y="8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TextBox 142">
            <a:extLst>
              <a:ext uri="{FF2B5EF4-FFF2-40B4-BE49-F238E27FC236}">
                <a16:creationId xmlns:a16="http://schemas.microsoft.com/office/drawing/2014/main" id="{35A53C50-B00B-4FE3-A81D-7E461BEF319A}"/>
              </a:ext>
            </a:extLst>
          </p:cNvPr>
          <p:cNvSpPr txBox="1"/>
          <p:nvPr/>
        </p:nvSpPr>
        <p:spPr>
          <a:xfrm>
            <a:off x="1027899" y="1772985"/>
            <a:ext cx="1833115" cy="369332"/>
          </a:xfrm>
          <a:prstGeom prst="rect">
            <a:avLst/>
          </a:prstGeom>
          <a:noFill/>
        </p:spPr>
        <p:txBody>
          <a:bodyPr wrap="square" rtlCol="0">
            <a:spAutoFit/>
          </a:bodyPr>
          <a:lstStyle/>
          <a:p>
            <a:pPr defTabSz="914039">
              <a:spcAft>
                <a:spcPts val="574"/>
              </a:spcAft>
              <a:defRPr/>
            </a:pPr>
            <a:r>
              <a:rPr lang="en-US" b="1" kern="0" dirty="0">
                <a:solidFill>
                  <a:schemeClr val="accent1"/>
                </a:solidFill>
                <a:cs typeface="Segoe UI Semibold" panose="020B0702040204020203" pitchFamily="34" charset="0"/>
              </a:rPr>
              <a:t>Discover</a:t>
            </a:r>
          </a:p>
        </p:txBody>
      </p:sp>
      <p:sp>
        <p:nvSpPr>
          <p:cNvPr id="155" name="Rectangle 154">
            <a:extLst>
              <a:ext uri="{FF2B5EF4-FFF2-40B4-BE49-F238E27FC236}">
                <a16:creationId xmlns:a16="http://schemas.microsoft.com/office/drawing/2014/main" id="{87EA2390-9F79-4DFA-9AEB-B24BAD9E499E}"/>
              </a:ext>
            </a:extLst>
          </p:cNvPr>
          <p:cNvSpPr/>
          <p:nvPr/>
        </p:nvSpPr>
        <p:spPr>
          <a:xfrm>
            <a:off x="1041076" y="2048306"/>
            <a:ext cx="3595126" cy="1435265"/>
          </a:xfrm>
          <a:prstGeom prst="rect">
            <a:avLst/>
          </a:prstGeom>
        </p:spPr>
        <p:txBody>
          <a:bodyPr wrap="square">
            <a:spAutoFit/>
          </a:bodyPr>
          <a:lstStyle/>
          <a:p>
            <a:pPr defTabSz="896205">
              <a:lnSpc>
                <a:spcPct val="150000"/>
              </a:lnSpc>
              <a:defRPr/>
            </a:pPr>
            <a:r>
              <a:rPr lang="en-US" sz="1400" b="1" spc="-86" dirty="0">
                <a:latin typeface="Segoe UI Semilight" panose="020B0402040204020203" pitchFamily="34" charset="0"/>
                <a:cs typeface="Segoe UI Semilight" panose="020B0402040204020203" pitchFamily="34" charset="0"/>
              </a:rPr>
              <a:t>Vulnerability Assessment</a:t>
            </a:r>
          </a:p>
          <a:p>
            <a:pPr marL="171450" indent="-171450" defTabSz="1194939">
              <a:lnSpc>
                <a:spcPct val="114000"/>
              </a:lnSpc>
              <a:buFont typeface="Arial" panose="020B0604020202020204" pitchFamily="34" charset="0"/>
              <a:buChar char="•"/>
              <a:defRPr/>
            </a:pPr>
            <a:r>
              <a:rPr lang="en-US" sz="1400" spc="-86" dirty="0">
                <a:latin typeface="Segoe UI Semilight" panose="020B0402040204020203" pitchFamily="34" charset="0"/>
                <a:cs typeface="Segoe UI Semilight" panose="020B0402040204020203" pitchFamily="34" charset="0"/>
              </a:rPr>
              <a:t>Manage security baseline</a:t>
            </a:r>
          </a:p>
          <a:p>
            <a:pPr marL="171450" indent="-171450" defTabSz="1194939">
              <a:lnSpc>
                <a:spcPct val="114000"/>
              </a:lnSpc>
              <a:buFont typeface="Arial" panose="020B0604020202020204" pitchFamily="34" charset="0"/>
              <a:buChar char="•"/>
              <a:defRPr/>
            </a:pPr>
            <a:r>
              <a:rPr lang="en-US" sz="1400" spc="-86" dirty="0">
                <a:latin typeface="Segoe UI Semilight" panose="020B0402040204020203" pitchFamily="34" charset="0"/>
                <a:cs typeface="Segoe UI Semilight" panose="020B0402040204020203" pitchFamily="34" charset="0"/>
              </a:rPr>
              <a:t>Security recommendations</a:t>
            </a:r>
          </a:p>
          <a:p>
            <a:pPr marL="171450" indent="-171450" defTabSz="1194939">
              <a:lnSpc>
                <a:spcPct val="114000"/>
              </a:lnSpc>
              <a:buFont typeface="Arial" panose="020B0604020202020204" pitchFamily="34" charset="0"/>
              <a:buChar char="•"/>
              <a:defRPr/>
            </a:pPr>
            <a:r>
              <a:rPr lang="en-US" sz="1400" spc="-86" dirty="0">
                <a:latin typeface="Segoe UI Semilight" panose="020B0402040204020203" pitchFamily="34" charset="0"/>
                <a:cs typeface="Segoe UI Semilight" panose="020B0402040204020203" pitchFamily="34" charset="0"/>
              </a:rPr>
              <a:t>Discover security misconfigurations</a:t>
            </a:r>
          </a:p>
          <a:p>
            <a:pPr marL="285750" indent="-285750" defTabSz="1194939">
              <a:lnSpc>
                <a:spcPct val="150000"/>
              </a:lnSpc>
              <a:buFont typeface="Arial" panose="020B0604020202020204" pitchFamily="34" charset="0"/>
              <a:buChar char="•"/>
              <a:defRPr/>
            </a:pPr>
            <a:endParaRPr lang="en-US" sz="1400" spc="-86" dirty="0">
              <a:latin typeface="Segoe UI Semilight" panose="020B0402040204020203" pitchFamily="34" charset="0"/>
              <a:cs typeface="Segoe UI Semilight" panose="020B0402040204020203" pitchFamily="34" charset="0"/>
            </a:endParaRPr>
          </a:p>
        </p:txBody>
      </p:sp>
      <p:sp>
        <p:nvSpPr>
          <p:cNvPr id="131" name="TextBox 130">
            <a:extLst>
              <a:ext uri="{FF2B5EF4-FFF2-40B4-BE49-F238E27FC236}">
                <a16:creationId xmlns:a16="http://schemas.microsoft.com/office/drawing/2014/main" id="{484D52AC-1D9E-4EEC-B1C4-AE013EAC3AD5}"/>
              </a:ext>
            </a:extLst>
          </p:cNvPr>
          <p:cNvSpPr txBox="1"/>
          <p:nvPr/>
        </p:nvSpPr>
        <p:spPr>
          <a:xfrm>
            <a:off x="8073348" y="1905821"/>
            <a:ext cx="1761152" cy="369332"/>
          </a:xfrm>
          <a:prstGeom prst="rect">
            <a:avLst/>
          </a:prstGeom>
          <a:noFill/>
        </p:spPr>
        <p:txBody>
          <a:bodyPr wrap="square" rtlCol="0">
            <a:spAutoFit/>
          </a:bodyPr>
          <a:lstStyle/>
          <a:p>
            <a:pPr defTabSz="914039">
              <a:spcAft>
                <a:spcPts val="574"/>
              </a:spcAft>
              <a:defRPr/>
            </a:pPr>
            <a:r>
              <a:rPr lang="en-US" b="1" kern="0" dirty="0">
                <a:solidFill>
                  <a:schemeClr val="accent1"/>
                </a:solidFill>
                <a:cs typeface="Segoe UI Semibold" panose="020B0702040204020203" pitchFamily="34" charset="0"/>
              </a:rPr>
              <a:t>Protect</a:t>
            </a:r>
          </a:p>
        </p:txBody>
      </p:sp>
      <p:sp>
        <p:nvSpPr>
          <p:cNvPr id="153" name="Text Placeholder 2">
            <a:extLst>
              <a:ext uri="{FF2B5EF4-FFF2-40B4-BE49-F238E27FC236}">
                <a16:creationId xmlns:a16="http://schemas.microsoft.com/office/drawing/2014/main" id="{5BA53C40-56C1-4984-8121-E3DB6DAC1A8D}"/>
              </a:ext>
            </a:extLst>
          </p:cNvPr>
          <p:cNvSpPr txBox="1">
            <a:spLocks/>
          </p:cNvSpPr>
          <p:nvPr/>
        </p:nvSpPr>
        <p:spPr>
          <a:xfrm>
            <a:off x="7991108" y="2130947"/>
            <a:ext cx="3432954" cy="2335036"/>
          </a:xfrm>
          <a:prstGeom prst="rect">
            <a:avLst/>
          </a:prstGeom>
        </p:spPr>
        <p:txBody>
          <a:bodyPr vert="horz" wrap="square" lIns="179259" tIns="143407" rIns="179259" bIns="143407" rtlCol="0">
            <a:noAutofit/>
          </a:bodyPr>
          <a:lstStyle>
            <a:lvl1pPr marL="0" marR="0" indent="0" algn="l" defTabSz="914367" rtl="0" eaLnBrk="1" fontAlgn="auto" latinLnBrk="0" hangingPunct="1">
              <a:lnSpc>
                <a:spcPct val="90000"/>
              </a:lnSpc>
              <a:spcBef>
                <a:spcPts val="0"/>
              </a:spcBef>
              <a:spcAft>
                <a:spcPts val="796"/>
              </a:spcAft>
              <a:buClrTx/>
              <a:buSzPct val="90000"/>
              <a:buFont typeface="Arial" pitchFamily="34" charset="0"/>
              <a:buNone/>
              <a:tabLst/>
              <a:defRPr sz="3536" kern="1200" spc="-88" baseline="0">
                <a:solidFill>
                  <a:schemeClr val="tx2"/>
                </a:solidFill>
                <a:latin typeface="Segoe UI Light" pitchFamily="34" charset="0"/>
                <a:ea typeface="+mn-ea"/>
                <a:cs typeface="+mn-cs"/>
              </a:defRPr>
            </a:lvl1pPr>
            <a:lvl2pPr marL="0" marR="0" indent="0" algn="l" defTabSz="914367" rtl="0" eaLnBrk="1" fontAlgn="auto" latinLnBrk="0" hangingPunct="1">
              <a:lnSpc>
                <a:spcPct val="90000"/>
              </a:lnSpc>
              <a:spcBef>
                <a:spcPts val="0"/>
              </a:spcBef>
              <a:spcAft>
                <a:spcPts val="354"/>
              </a:spcAft>
              <a:buClrTx/>
              <a:buSzPct val="90000"/>
              <a:buFont typeface="Arial" pitchFamily="34" charset="0"/>
              <a:buNone/>
              <a:tabLst/>
              <a:defRPr sz="1768" kern="1200" spc="-44" baseline="0">
                <a:solidFill>
                  <a:schemeClr val="tx2"/>
                </a:solidFill>
                <a:latin typeface="+mn-lt"/>
                <a:ea typeface="+mn-ea"/>
                <a:cs typeface="+mn-cs"/>
              </a:defRPr>
            </a:lvl2pPr>
            <a:lvl3pPr marL="0" marR="0" indent="0" algn="l" defTabSz="914367" rtl="0" eaLnBrk="1" fontAlgn="auto" latinLnBrk="0" hangingPunct="1">
              <a:lnSpc>
                <a:spcPct val="90000"/>
              </a:lnSpc>
              <a:spcBef>
                <a:spcPts val="0"/>
              </a:spcBef>
              <a:spcAft>
                <a:spcPts val="354"/>
              </a:spcAft>
              <a:buClrTx/>
              <a:buSzPct val="90000"/>
              <a:buFont typeface="Arial" pitchFamily="34" charset="0"/>
              <a:buNone/>
              <a:tabLst/>
              <a:defRPr sz="1768" kern="1200" spc="0" baseline="0">
                <a:solidFill>
                  <a:schemeClr val="tx2"/>
                </a:solidFill>
                <a:latin typeface="+mn-lt"/>
                <a:ea typeface="+mn-ea"/>
                <a:cs typeface="+mn-cs"/>
              </a:defRPr>
            </a:lvl3pPr>
            <a:lvl4pPr marL="0" marR="0" indent="0" algn="l" defTabSz="914367" rtl="0" eaLnBrk="1" fontAlgn="auto" latinLnBrk="0" hangingPunct="1">
              <a:lnSpc>
                <a:spcPct val="90000"/>
              </a:lnSpc>
              <a:spcBef>
                <a:spcPts val="0"/>
              </a:spcBef>
              <a:spcAft>
                <a:spcPts val="354"/>
              </a:spcAft>
              <a:buClrTx/>
              <a:buSzPct val="90000"/>
              <a:buFont typeface="Arial" pitchFamily="34" charset="0"/>
              <a:buNone/>
              <a:tabLst/>
              <a:defRPr sz="1765" kern="1200" spc="0" baseline="0">
                <a:solidFill>
                  <a:schemeClr val="tx2"/>
                </a:solidFill>
                <a:latin typeface="+mn-lt"/>
                <a:ea typeface="+mn-ea"/>
                <a:cs typeface="+mn-cs"/>
              </a:defRPr>
            </a:lvl4pPr>
            <a:lvl5pPr marL="0" marR="0" indent="0" algn="l" defTabSz="914367" rtl="0" eaLnBrk="1" fontAlgn="auto" latinLnBrk="0" hangingPunct="1">
              <a:lnSpc>
                <a:spcPct val="90000"/>
              </a:lnSpc>
              <a:spcBef>
                <a:spcPts val="0"/>
              </a:spcBef>
              <a:spcAft>
                <a:spcPts val="354"/>
              </a:spcAft>
              <a:buClrTx/>
              <a:buSzPct val="90000"/>
              <a:buFont typeface="Arial" pitchFamily="34" charset="0"/>
              <a:buNone/>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896205">
              <a:lnSpc>
                <a:spcPct val="100000"/>
              </a:lnSpc>
              <a:spcAft>
                <a:spcPts val="600"/>
              </a:spcAft>
              <a:defRPr/>
            </a:pPr>
            <a:r>
              <a:rPr lang="en-US" sz="1400" b="1" spc="-86" dirty="0">
                <a:solidFill>
                  <a:schemeClr val="tx1"/>
                </a:solidFill>
                <a:latin typeface="Segoe UI Semilight" panose="020B0402040204020203" pitchFamily="34" charset="0"/>
                <a:cs typeface="Segoe UI Semilight" panose="020B0402040204020203" pitchFamily="34" charset="0"/>
              </a:rPr>
              <a:t>Data Encryption</a:t>
            </a:r>
          </a:p>
          <a:p>
            <a:pPr marL="171450" indent="-171450" defTabSz="1194939">
              <a:lnSpc>
                <a:spcPct val="100000"/>
              </a:lnSpc>
              <a:spcAft>
                <a:spcPts val="600"/>
              </a:spcAft>
              <a:buFont typeface="Arial" panose="020B0604020202020204" pitchFamily="34" charset="0"/>
              <a:buChar char="•"/>
              <a:defRPr/>
            </a:pPr>
            <a:r>
              <a:rPr lang="en-US" sz="1400" spc="-86" dirty="0">
                <a:solidFill>
                  <a:schemeClr val="tx1"/>
                </a:solidFill>
                <a:latin typeface="Segoe UI Semilight" panose="020B0402040204020203" pitchFamily="34" charset="0"/>
                <a:cs typeface="Segoe UI Semilight" panose="020B0402040204020203" pitchFamily="34" charset="0"/>
              </a:rPr>
              <a:t>Encrypt data at transit (TLS)</a:t>
            </a:r>
          </a:p>
          <a:p>
            <a:pPr marL="171450" indent="-171450" defTabSz="1194939">
              <a:lnSpc>
                <a:spcPct val="100000"/>
              </a:lnSpc>
              <a:spcAft>
                <a:spcPts val="600"/>
              </a:spcAft>
              <a:buFont typeface="Arial" panose="020B0604020202020204" pitchFamily="34" charset="0"/>
              <a:buChar char="•"/>
              <a:defRPr/>
            </a:pPr>
            <a:r>
              <a:rPr lang="en-US" sz="1400" spc="-86" dirty="0">
                <a:solidFill>
                  <a:schemeClr val="tx1"/>
                </a:solidFill>
                <a:latin typeface="Segoe UI Semilight" panose="020B0402040204020203" pitchFamily="34" charset="0"/>
                <a:cs typeface="Segoe UI Semilight" panose="020B0402040204020203" pitchFamily="34" charset="0"/>
              </a:rPr>
              <a:t>Encrypt data at rest (AES 256)</a:t>
            </a:r>
          </a:p>
          <a:p>
            <a:pPr defTabSz="896205">
              <a:lnSpc>
                <a:spcPct val="100000"/>
              </a:lnSpc>
              <a:spcAft>
                <a:spcPts val="600"/>
              </a:spcAft>
              <a:defRPr/>
            </a:pPr>
            <a:br>
              <a:rPr lang="en-US" sz="1400" b="1" spc="-86" dirty="0">
                <a:solidFill>
                  <a:schemeClr val="tx1"/>
                </a:solidFill>
                <a:latin typeface="Segoe UI Semilight" panose="020B0402040204020203" pitchFamily="34" charset="0"/>
                <a:cs typeface="Segoe UI Semilight" panose="020B0402040204020203" pitchFamily="34" charset="0"/>
              </a:rPr>
            </a:br>
            <a:r>
              <a:rPr lang="en-US" sz="1400" b="1" spc="-86" dirty="0">
                <a:solidFill>
                  <a:schemeClr val="tx1"/>
                </a:solidFill>
                <a:latin typeface="Segoe UI Semilight" panose="020B0402040204020203" pitchFamily="34" charset="0"/>
                <a:cs typeface="Segoe UI Semilight" panose="020B0402040204020203" pitchFamily="34" charset="0"/>
              </a:rPr>
              <a:t>Access Control </a:t>
            </a:r>
          </a:p>
          <a:p>
            <a:pPr marL="171450" indent="-171450" defTabSz="1194939">
              <a:lnSpc>
                <a:spcPct val="100000"/>
              </a:lnSpc>
              <a:spcAft>
                <a:spcPts val="600"/>
              </a:spcAft>
              <a:buFont typeface="Arial" panose="020B0604020202020204" pitchFamily="34" charset="0"/>
              <a:buChar char="•"/>
              <a:defRPr/>
            </a:pPr>
            <a:r>
              <a:rPr lang="en-US" sz="1400" spc="-86" dirty="0">
                <a:solidFill>
                  <a:schemeClr val="tx1"/>
                </a:solidFill>
                <a:latin typeface="Segoe UI Semilight" panose="020B0402040204020203" pitchFamily="34" charset="0"/>
                <a:cs typeface="Segoe UI Semilight" panose="020B0402040204020203" pitchFamily="34" charset="0"/>
              </a:rPr>
              <a:t>Configure firewall rules/VNET</a:t>
            </a:r>
          </a:p>
          <a:p>
            <a:pPr marL="171450" indent="-171450" defTabSz="1194939">
              <a:lnSpc>
                <a:spcPct val="100000"/>
              </a:lnSpc>
              <a:spcAft>
                <a:spcPts val="600"/>
              </a:spcAft>
              <a:buFont typeface="Arial" panose="020B0604020202020204" pitchFamily="34" charset="0"/>
              <a:buChar char="•"/>
              <a:defRPr/>
            </a:pPr>
            <a:r>
              <a:rPr lang="en-US" sz="1400" spc="-86" dirty="0">
                <a:solidFill>
                  <a:schemeClr val="tx1"/>
                </a:solidFill>
                <a:latin typeface="Segoe UI Semilight" panose="020B0402040204020203" pitchFamily="34" charset="0"/>
                <a:cs typeface="Segoe UI Semilight" panose="020B0402040204020203" pitchFamily="34" charset="0"/>
              </a:rPr>
              <a:t>Authenticate access</a:t>
            </a:r>
          </a:p>
        </p:txBody>
      </p:sp>
      <p:sp>
        <p:nvSpPr>
          <p:cNvPr id="146" name="TextBox 145">
            <a:extLst>
              <a:ext uri="{FF2B5EF4-FFF2-40B4-BE49-F238E27FC236}">
                <a16:creationId xmlns:a16="http://schemas.microsoft.com/office/drawing/2014/main" id="{AB50328F-1EF9-4ECF-ABA6-0C0C9C470A0E}"/>
              </a:ext>
            </a:extLst>
          </p:cNvPr>
          <p:cNvSpPr txBox="1"/>
          <p:nvPr/>
        </p:nvSpPr>
        <p:spPr>
          <a:xfrm>
            <a:off x="6556844" y="4800546"/>
            <a:ext cx="1444413" cy="369332"/>
          </a:xfrm>
          <a:prstGeom prst="rect">
            <a:avLst/>
          </a:prstGeom>
          <a:noFill/>
        </p:spPr>
        <p:txBody>
          <a:bodyPr wrap="square" rtlCol="0">
            <a:spAutoFit/>
          </a:bodyPr>
          <a:lstStyle/>
          <a:p>
            <a:pPr defTabSz="914039">
              <a:spcAft>
                <a:spcPts val="574"/>
              </a:spcAft>
              <a:defRPr/>
            </a:pPr>
            <a:r>
              <a:rPr lang="en-US" b="1" kern="0" dirty="0">
                <a:solidFill>
                  <a:schemeClr val="accent1"/>
                </a:solidFill>
                <a:cs typeface="Segoe UI Semibold" panose="020B0702040204020203" pitchFamily="34" charset="0"/>
              </a:rPr>
              <a:t>Detect</a:t>
            </a:r>
          </a:p>
        </p:txBody>
      </p:sp>
      <p:sp>
        <p:nvSpPr>
          <p:cNvPr id="33" name="Text Placeholder 2">
            <a:extLst>
              <a:ext uri="{FF2B5EF4-FFF2-40B4-BE49-F238E27FC236}">
                <a16:creationId xmlns:a16="http://schemas.microsoft.com/office/drawing/2014/main" id="{096AEABB-7C30-463D-8AA6-A65603F7F735}"/>
              </a:ext>
            </a:extLst>
          </p:cNvPr>
          <p:cNvSpPr txBox="1">
            <a:spLocks/>
          </p:cNvSpPr>
          <p:nvPr/>
        </p:nvSpPr>
        <p:spPr>
          <a:xfrm>
            <a:off x="6479616" y="5071498"/>
            <a:ext cx="2941426" cy="1015328"/>
          </a:xfrm>
          <a:prstGeom prst="rect">
            <a:avLst/>
          </a:prstGeom>
        </p:spPr>
        <p:txBody>
          <a:bodyPr vert="horz" wrap="square" lIns="179259" tIns="143407" rIns="179259" bIns="143407" rtlCol="0">
            <a:noAutofit/>
          </a:bodyPr>
          <a:lstStyle>
            <a:lvl1pPr marL="0" marR="0" indent="0" algn="l" defTabSz="914367" rtl="0" eaLnBrk="1" fontAlgn="auto" latinLnBrk="0" hangingPunct="1">
              <a:lnSpc>
                <a:spcPct val="90000"/>
              </a:lnSpc>
              <a:spcBef>
                <a:spcPts val="0"/>
              </a:spcBef>
              <a:spcAft>
                <a:spcPts val="796"/>
              </a:spcAft>
              <a:buClrTx/>
              <a:buSzPct val="90000"/>
              <a:buFont typeface="Arial" pitchFamily="34" charset="0"/>
              <a:buNone/>
              <a:tabLst/>
              <a:defRPr sz="3536" kern="1200" spc="-88" baseline="0">
                <a:solidFill>
                  <a:schemeClr val="tx2"/>
                </a:solidFill>
                <a:latin typeface="Segoe UI Light" pitchFamily="34" charset="0"/>
                <a:ea typeface="+mn-ea"/>
                <a:cs typeface="+mn-cs"/>
              </a:defRPr>
            </a:lvl1pPr>
            <a:lvl2pPr marL="0" marR="0" indent="0" algn="l" defTabSz="914367" rtl="0" eaLnBrk="1" fontAlgn="auto" latinLnBrk="0" hangingPunct="1">
              <a:lnSpc>
                <a:spcPct val="90000"/>
              </a:lnSpc>
              <a:spcBef>
                <a:spcPts val="0"/>
              </a:spcBef>
              <a:spcAft>
                <a:spcPts val="354"/>
              </a:spcAft>
              <a:buClrTx/>
              <a:buSzPct val="90000"/>
              <a:buFont typeface="Arial" pitchFamily="34" charset="0"/>
              <a:buNone/>
              <a:tabLst/>
              <a:defRPr sz="1768" kern="1200" spc="-44" baseline="0">
                <a:solidFill>
                  <a:schemeClr val="tx2"/>
                </a:solidFill>
                <a:latin typeface="+mn-lt"/>
                <a:ea typeface="+mn-ea"/>
                <a:cs typeface="+mn-cs"/>
              </a:defRPr>
            </a:lvl2pPr>
            <a:lvl3pPr marL="0" marR="0" indent="0" algn="l" defTabSz="914367" rtl="0" eaLnBrk="1" fontAlgn="auto" latinLnBrk="0" hangingPunct="1">
              <a:lnSpc>
                <a:spcPct val="90000"/>
              </a:lnSpc>
              <a:spcBef>
                <a:spcPts val="0"/>
              </a:spcBef>
              <a:spcAft>
                <a:spcPts val="354"/>
              </a:spcAft>
              <a:buClrTx/>
              <a:buSzPct val="90000"/>
              <a:buFont typeface="Arial" pitchFamily="34" charset="0"/>
              <a:buNone/>
              <a:tabLst/>
              <a:defRPr sz="1768" kern="1200" spc="0" baseline="0">
                <a:solidFill>
                  <a:schemeClr val="tx2"/>
                </a:solidFill>
                <a:latin typeface="+mn-lt"/>
                <a:ea typeface="+mn-ea"/>
                <a:cs typeface="+mn-cs"/>
              </a:defRPr>
            </a:lvl3pPr>
            <a:lvl4pPr marL="0" marR="0" indent="0" algn="l" defTabSz="914367" rtl="0" eaLnBrk="1" fontAlgn="auto" latinLnBrk="0" hangingPunct="1">
              <a:lnSpc>
                <a:spcPct val="90000"/>
              </a:lnSpc>
              <a:spcBef>
                <a:spcPts val="0"/>
              </a:spcBef>
              <a:spcAft>
                <a:spcPts val="354"/>
              </a:spcAft>
              <a:buClrTx/>
              <a:buSzPct val="90000"/>
              <a:buFont typeface="Arial" pitchFamily="34" charset="0"/>
              <a:buNone/>
              <a:tabLst/>
              <a:defRPr sz="1765" kern="1200" spc="0" baseline="0">
                <a:solidFill>
                  <a:schemeClr val="tx2"/>
                </a:solidFill>
                <a:latin typeface="+mn-lt"/>
                <a:ea typeface="+mn-ea"/>
                <a:cs typeface="+mn-cs"/>
              </a:defRPr>
            </a:lvl4pPr>
            <a:lvl5pPr marL="0" marR="0" indent="0" algn="l" defTabSz="914367" rtl="0" eaLnBrk="1" fontAlgn="auto" latinLnBrk="0" hangingPunct="1">
              <a:lnSpc>
                <a:spcPct val="90000"/>
              </a:lnSpc>
              <a:spcBef>
                <a:spcPts val="0"/>
              </a:spcBef>
              <a:spcAft>
                <a:spcPts val="354"/>
              </a:spcAft>
              <a:buClrTx/>
              <a:buSzPct val="90000"/>
              <a:buFont typeface="Arial" pitchFamily="34" charset="0"/>
              <a:buNone/>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896205">
              <a:lnSpc>
                <a:spcPct val="100000"/>
              </a:lnSpc>
              <a:spcAft>
                <a:spcPts val="0"/>
              </a:spcAft>
              <a:buSzTx/>
              <a:defRPr/>
            </a:pPr>
            <a:r>
              <a:rPr lang="en-US" sz="1400" b="1" dirty="0">
                <a:solidFill>
                  <a:schemeClr val="tx1"/>
                </a:solidFill>
                <a:latin typeface="Segoe UI Semilight" panose="020B0402040204020203" pitchFamily="34" charset="0"/>
                <a:cs typeface="Segoe UI Semilight" panose="020B0402040204020203" pitchFamily="34" charset="0"/>
              </a:rPr>
              <a:t>Azure Defender*</a:t>
            </a:r>
            <a:endParaRPr lang="en-US" sz="1400" dirty="0">
              <a:solidFill>
                <a:schemeClr val="tx1"/>
              </a:solidFill>
              <a:latin typeface="Segoe UI Semilight" panose="020B0402040204020203" pitchFamily="34" charset="0"/>
              <a:cs typeface="Segoe UI Semilight" panose="020B0402040204020203" pitchFamily="34" charset="0"/>
            </a:endParaRPr>
          </a:p>
          <a:p>
            <a:pPr marL="171450" indent="-171450" defTabSz="896205">
              <a:lnSpc>
                <a:spcPct val="114000"/>
              </a:lnSpc>
              <a:spcAft>
                <a:spcPts val="0"/>
              </a:spcAft>
              <a:buSzTx/>
              <a:buFont typeface="Arial" panose="020B0604020202020204" pitchFamily="34" charset="0"/>
              <a:buChar char="•"/>
              <a:defRPr/>
            </a:pPr>
            <a:r>
              <a:rPr lang="en-US" sz="1400" spc="-86" dirty="0">
                <a:solidFill>
                  <a:schemeClr val="tx1"/>
                </a:solidFill>
                <a:latin typeface="Segoe UI Semilight" panose="020B0402040204020203" pitchFamily="34" charset="0"/>
                <a:cs typeface="Segoe UI Semilight" panose="020B0402040204020203" pitchFamily="34" charset="0"/>
              </a:rPr>
              <a:t>Detect  suspicious activity</a:t>
            </a:r>
          </a:p>
          <a:p>
            <a:pPr marL="171450" indent="-171450" defTabSz="896205">
              <a:lnSpc>
                <a:spcPct val="114000"/>
              </a:lnSpc>
              <a:spcAft>
                <a:spcPts val="0"/>
              </a:spcAft>
              <a:buSzTx/>
              <a:buFont typeface="Arial" panose="020B0604020202020204" pitchFamily="34" charset="0"/>
              <a:buChar char="•"/>
              <a:defRPr/>
            </a:pPr>
            <a:r>
              <a:rPr lang="en-US" sz="1400" spc="-86" dirty="0">
                <a:solidFill>
                  <a:schemeClr val="tx1"/>
                </a:solidFill>
                <a:latin typeface="Segoe UI Semilight" panose="020B0402040204020203" pitchFamily="34" charset="0"/>
                <a:cs typeface="Segoe UI Semilight" panose="020B0402040204020203" pitchFamily="34" charset="0"/>
              </a:rPr>
              <a:t>Remediation actions</a:t>
            </a:r>
          </a:p>
        </p:txBody>
      </p:sp>
      <p:grpSp>
        <p:nvGrpSpPr>
          <p:cNvPr id="61" name="Group 60" descr="Announcement graphic: Supported on single server, Coming to flexible server in 2022">
            <a:extLst>
              <a:ext uri="{FF2B5EF4-FFF2-40B4-BE49-F238E27FC236}">
                <a16:creationId xmlns:a16="http://schemas.microsoft.com/office/drawing/2014/main" id="{8346B1E4-9BAB-0F4F-BF3C-2F83232A599E}"/>
              </a:ext>
            </a:extLst>
          </p:cNvPr>
          <p:cNvGrpSpPr/>
          <p:nvPr/>
        </p:nvGrpSpPr>
        <p:grpSpPr>
          <a:xfrm>
            <a:off x="8915401" y="585182"/>
            <a:ext cx="3276598" cy="850848"/>
            <a:chOff x="8915401" y="585182"/>
            <a:chExt cx="3276598" cy="850848"/>
          </a:xfrm>
        </p:grpSpPr>
        <p:sp>
          <p:nvSpPr>
            <p:cNvPr id="62" name="Rectangle 61">
              <a:extLst>
                <a:ext uri="{FF2B5EF4-FFF2-40B4-BE49-F238E27FC236}">
                  <a16:creationId xmlns:a16="http://schemas.microsoft.com/office/drawing/2014/main" id="{AED38079-5D3B-474D-A967-FE4E844C9845}"/>
                </a:ext>
              </a:extLst>
            </p:cNvPr>
            <p:cNvSpPr/>
            <p:nvPr/>
          </p:nvSpPr>
          <p:spPr bwMode="auto">
            <a:xfrm>
              <a:off x="8996044" y="585182"/>
              <a:ext cx="3195955" cy="85084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3" name="TextBox 62">
              <a:extLst>
                <a:ext uri="{FF2B5EF4-FFF2-40B4-BE49-F238E27FC236}">
                  <a16:creationId xmlns:a16="http://schemas.microsoft.com/office/drawing/2014/main" id="{C85D1CE9-17E5-0F48-A26A-3AB10B54E1F3}"/>
                </a:ext>
              </a:extLst>
            </p:cNvPr>
            <p:cNvSpPr txBox="1"/>
            <p:nvPr/>
          </p:nvSpPr>
          <p:spPr>
            <a:xfrm>
              <a:off x="9412600" y="686522"/>
              <a:ext cx="2468083" cy="276999"/>
            </a:xfrm>
            <a:prstGeom prst="rect">
              <a:avLst/>
            </a:prstGeom>
            <a:noFill/>
          </p:spPr>
          <p:txBody>
            <a:bodyPr wrap="square">
              <a:spAutoFit/>
            </a:bodyPr>
            <a:lstStyle/>
            <a:p>
              <a:r>
                <a:rPr lang="en-US" sz="1200" dirty="0">
                  <a:solidFill>
                    <a:schemeClr val="bg1"/>
                  </a:solidFill>
                </a:rPr>
                <a:t>Supported on </a:t>
              </a:r>
              <a:r>
                <a:rPr lang="en-US" sz="1200" dirty="0">
                  <a:solidFill>
                    <a:schemeClr val="bg1"/>
                  </a:solidFill>
                  <a:latin typeface="+mj-lt"/>
                </a:rPr>
                <a:t>Single Server</a:t>
              </a:r>
              <a:endParaRPr lang="en-AU" sz="1200" dirty="0">
                <a:solidFill>
                  <a:schemeClr val="bg1"/>
                </a:solidFill>
                <a:latin typeface="+mj-lt"/>
              </a:endParaRPr>
            </a:p>
          </p:txBody>
        </p:sp>
        <p:sp>
          <p:nvSpPr>
            <p:cNvPr id="64" name="TextBox 63">
              <a:extLst>
                <a:ext uri="{FF2B5EF4-FFF2-40B4-BE49-F238E27FC236}">
                  <a16:creationId xmlns:a16="http://schemas.microsoft.com/office/drawing/2014/main" id="{C830CABF-8882-A04B-99CA-DBE6002F1A6F}"/>
                </a:ext>
              </a:extLst>
            </p:cNvPr>
            <p:cNvSpPr txBox="1"/>
            <p:nvPr/>
          </p:nvSpPr>
          <p:spPr>
            <a:xfrm>
              <a:off x="9400883" y="1055177"/>
              <a:ext cx="2646717" cy="276999"/>
            </a:xfrm>
            <a:prstGeom prst="rect">
              <a:avLst/>
            </a:prstGeom>
            <a:noFill/>
          </p:spPr>
          <p:txBody>
            <a:bodyPr wrap="square">
              <a:spAutoFit/>
            </a:bodyPr>
            <a:lstStyle/>
            <a:p>
              <a:r>
                <a:rPr lang="en-US" sz="1200" dirty="0">
                  <a:solidFill>
                    <a:schemeClr val="bg1"/>
                  </a:solidFill>
                </a:rPr>
                <a:t>Coming to </a:t>
              </a:r>
              <a:r>
                <a:rPr lang="en-US" sz="1200" dirty="0">
                  <a:solidFill>
                    <a:schemeClr val="bg1"/>
                  </a:solidFill>
                  <a:latin typeface="+mj-lt"/>
                </a:rPr>
                <a:t>Flexible Server </a:t>
              </a:r>
              <a:r>
                <a:rPr lang="en-US" sz="1200" dirty="0">
                  <a:solidFill>
                    <a:schemeClr val="bg1"/>
                  </a:solidFill>
                </a:rPr>
                <a:t>in 2022</a:t>
              </a:r>
              <a:endParaRPr lang="en-AU" sz="1200" dirty="0">
                <a:solidFill>
                  <a:schemeClr val="bg1"/>
                </a:solidFill>
              </a:endParaRPr>
            </a:p>
          </p:txBody>
        </p:sp>
        <p:grpSp>
          <p:nvGrpSpPr>
            <p:cNvPr id="65" name="Group 46">
              <a:extLst>
                <a:ext uri="{FF2B5EF4-FFF2-40B4-BE49-F238E27FC236}">
                  <a16:creationId xmlns:a16="http://schemas.microsoft.com/office/drawing/2014/main" id="{4BB8CD11-37CF-E249-B96F-E84F34D26451}"/>
                </a:ext>
              </a:extLst>
            </p:cNvPr>
            <p:cNvGrpSpPr>
              <a:grpSpLocks noChangeAspect="1"/>
            </p:cNvGrpSpPr>
            <p:nvPr/>
          </p:nvGrpSpPr>
          <p:grpSpPr bwMode="auto">
            <a:xfrm>
              <a:off x="9211008" y="744721"/>
              <a:ext cx="184666" cy="184666"/>
              <a:chOff x="2812" y="999"/>
              <a:chExt cx="312" cy="312"/>
            </a:xfrm>
          </p:grpSpPr>
          <p:sp>
            <p:nvSpPr>
              <p:cNvPr id="73" name="AutoShape 45">
                <a:extLst>
                  <a:ext uri="{FF2B5EF4-FFF2-40B4-BE49-F238E27FC236}">
                    <a16:creationId xmlns:a16="http://schemas.microsoft.com/office/drawing/2014/main" id="{D789B5B6-1BE6-1B4E-A3EF-25C8C90B3C58}"/>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47">
                <a:extLst>
                  <a:ext uri="{FF2B5EF4-FFF2-40B4-BE49-F238E27FC236}">
                    <a16:creationId xmlns:a16="http://schemas.microsoft.com/office/drawing/2014/main" id="{50858504-4E22-6C4A-90B6-4E264CBEE347}"/>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48">
                <a:extLst>
                  <a:ext uri="{FF2B5EF4-FFF2-40B4-BE49-F238E27FC236}">
                    <a16:creationId xmlns:a16="http://schemas.microsoft.com/office/drawing/2014/main" id="{F257216D-E94B-BA40-B6D4-9BEAE7DB0F3A}"/>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49">
                <a:extLst>
                  <a:ext uri="{FF2B5EF4-FFF2-40B4-BE49-F238E27FC236}">
                    <a16:creationId xmlns:a16="http://schemas.microsoft.com/office/drawing/2014/main" id="{ACBDF9F4-2293-F140-8D2F-5D5AC9A99F8D}"/>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6" name="Group 52">
              <a:extLst>
                <a:ext uri="{FF2B5EF4-FFF2-40B4-BE49-F238E27FC236}">
                  <a16:creationId xmlns:a16="http://schemas.microsoft.com/office/drawing/2014/main" id="{20A45123-992B-2B49-94A9-AE86225EDA27}"/>
                </a:ext>
              </a:extLst>
            </p:cNvPr>
            <p:cNvGrpSpPr>
              <a:grpSpLocks noChangeAspect="1"/>
            </p:cNvGrpSpPr>
            <p:nvPr/>
          </p:nvGrpSpPr>
          <p:grpSpPr bwMode="auto">
            <a:xfrm>
              <a:off x="9211007" y="1100849"/>
              <a:ext cx="184667" cy="184667"/>
              <a:chOff x="3411" y="999"/>
              <a:chExt cx="312" cy="312"/>
            </a:xfrm>
          </p:grpSpPr>
          <p:sp>
            <p:nvSpPr>
              <p:cNvPr id="68" name="AutoShape 51">
                <a:extLst>
                  <a:ext uri="{FF2B5EF4-FFF2-40B4-BE49-F238E27FC236}">
                    <a16:creationId xmlns:a16="http://schemas.microsoft.com/office/drawing/2014/main" id="{FBBB8CDF-06D7-B448-AF02-00F32F95A751}"/>
                  </a:ext>
                </a:extLst>
              </p:cNvPr>
              <p:cNvSpPr>
                <a:spLocks noChangeAspect="1" noChangeArrowheads="1" noTextEdit="1"/>
              </p:cNvSpPr>
              <p:nvPr/>
            </p:nvSpPr>
            <p:spPr bwMode="auto">
              <a:xfrm>
                <a:off x="3411"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53">
                <a:extLst>
                  <a:ext uri="{FF2B5EF4-FFF2-40B4-BE49-F238E27FC236}">
                    <a16:creationId xmlns:a16="http://schemas.microsoft.com/office/drawing/2014/main" id="{219063E9-454A-6344-8589-AB880FABB82A}"/>
                  </a:ext>
                </a:extLst>
              </p:cNvPr>
              <p:cNvSpPr>
                <a:spLocks noChangeArrowheads="1"/>
              </p:cNvSpPr>
              <p:nvPr/>
            </p:nvSpPr>
            <p:spPr bwMode="auto">
              <a:xfrm>
                <a:off x="3548" y="1067"/>
                <a:ext cx="29" cy="1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54">
                <a:extLst>
                  <a:ext uri="{FF2B5EF4-FFF2-40B4-BE49-F238E27FC236}">
                    <a16:creationId xmlns:a16="http://schemas.microsoft.com/office/drawing/2014/main" id="{ED14E417-028D-8C41-892B-56E7D5629A64}"/>
                  </a:ext>
                </a:extLst>
              </p:cNvPr>
              <p:cNvSpPr>
                <a:spLocks/>
              </p:cNvSpPr>
              <p:nvPr/>
            </p:nvSpPr>
            <p:spPr bwMode="auto">
              <a:xfrm>
                <a:off x="3548" y="1147"/>
                <a:ext cx="79" cy="79"/>
              </a:xfrm>
              <a:custGeom>
                <a:avLst/>
                <a:gdLst>
                  <a:gd name="T0" fmla="*/ 79 w 79"/>
                  <a:gd name="T1" fmla="*/ 58 h 79"/>
                  <a:gd name="T2" fmla="*/ 58 w 79"/>
                  <a:gd name="T3" fmla="*/ 79 h 79"/>
                  <a:gd name="T4" fmla="*/ 0 w 79"/>
                  <a:gd name="T5" fmla="*/ 20 h 79"/>
                  <a:gd name="T6" fmla="*/ 20 w 79"/>
                  <a:gd name="T7" fmla="*/ 0 h 79"/>
                  <a:gd name="T8" fmla="*/ 79 w 79"/>
                  <a:gd name="T9" fmla="*/ 58 h 79"/>
                </a:gdLst>
                <a:ahLst/>
                <a:cxnLst>
                  <a:cxn ang="0">
                    <a:pos x="T0" y="T1"/>
                  </a:cxn>
                  <a:cxn ang="0">
                    <a:pos x="T2" y="T3"/>
                  </a:cxn>
                  <a:cxn ang="0">
                    <a:pos x="T4" y="T5"/>
                  </a:cxn>
                  <a:cxn ang="0">
                    <a:pos x="T6" y="T7"/>
                  </a:cxn>
                  <a:cxn ang="0">
                    <a:pos x="T8" y="T9"/>
                  </a:cxn>
                </a:cxnLst>
                <a:rect l="0" t="0" r="r" b="b"/>
                <a:pathLst>
                  <a:path w="79" h="79">
                    <a:moveTo>
                      <a:pt x="79" y="58"/>
                    </a:moveTo>
                    <a:lnTo>
                      <a:pt x="58" y="79"/>
                    </a:lnTo>
                    <a:lnTo>
                      <a:pt x="0" y="20"/>
                    </a:lnTo>
                    <a:lnTo>
                      <a:pt x="20" y="0"/>
                    </a:lnTo>
                    <a:lnTo>
                      <a:pt x="79" y="5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55">
                <a:extLst>
                  <a:ext uri="{FF2B5EF4-FFF2-40B4-BE49-F238E27FC236}">
                    <a16:creationId xmlns:a16="http://schemas.microsoft.com/office/drawing/2014/main" id="{4E77EC9C-14A3-C840-89DC-A44BBBFE5CB2}"/>
                  </a:ext>
                </a:extLst>
              </p:cNvPr>
              <p:cNvSpPr>
                <a:spLocks/>
              </p:cNvSpPr>
              <p:nvPr/>
            </p:nvSpPr>
            <p:spPr bwMode="auto">
              <a:xfrm>
                <a:off x="3411" y="999"/>
                <a:ext cx="312" cy="312"/>
              </a:xfrm>
              <a:custGeom>
                <a:avLst/>
                <a:gdLst>
                  <a:gd name="T0" fmla="*/ 683 w 1365"/>
                  <a:gd name="T1" fmla="*/ 1365 h 1365"/>
                  <a:gd name="T2" fmla="*/ 0 w 1365"/>
                  <a:gd name="T3" fmla="*/ 683 h 1365"/>
                  <a:gd name="T4" fmla="*/ 683 w 1365"/>
                  <a:gd name="T5" fmla="*/ 0 h 1365"/>
                  <a:gd name="T6" fmla="*/ 1281 w 1365"/>
                  <a:gd name="T7" fmla="*/ 353 h 1365"/>
                  <a:gd name="T8" fmla="*/ 1312 w 1365"/>
                  <a:gd name="T9" fmla="*/ 409 h 1365"/>
                  <a:gd name="T10" fmla="*/ 1200 w 1365"/>
                  <a:gd name="T11" fmla="*/ 471 h 1365"/>
                  <a:gd name="T12" fmla="*/ 1169 w 1365"/>
                  <a:gd name="T13" fmla="*/ 415 h 1365"/>
                  <a:gd name="T14" fmla="*/ 683 w 1365"/>
                  <a:gd name="T15" fmla="*/ 128 h 1365"/>
                  <a:gd name="T16" fmla="*/ 128 w 1365"/>
                  <a:gd name="T17" fmla="*/ 683 h 1365"/>
                  <a:gd name="T18" fmla="*/ 683 w 1365"/>
                  <a:gd name="T19" fmla="*/ 1237 h 1365"/>
                  <a:gd name="T20" fmla="*/ 1237 w 1365"/>
                  <a:gd name="T21" fmla="*/ 683 h 1365"/>
                  <a:gd name="T22" fmla="*/ 1237 w 1365"/>
                  <a:gd name="T23" fmla="*/ 683 h 1365"/>
                  <a:gd name="T24" fmla="*/ 1365 w 1365"/>
                  <a:gd name="T25" fmla="*/ 683 h 1365"/>
                  <a:gd name="T26" fmla="*/ 1365 w 1365"/>
                  <a:gd name="T27" fmla="*/ 683 h 1365"/>
                  <a:gd name="T28" fmla="*/ 683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3" y="1365"/>
                    </a:moveTo>
                    <a:cubicBezTo>
                      <a:pt x="307" y="1365"/>
                      <a:pt x="0" y="1059"/>
                      <a:pt x="0" y="683"/>
                    </a:cubicBezTo>
                    <a:cubicBezTo>
                      <a:pt x="0" y="306"/>
                      <a:pt x="307" y="0"/>
                      <a:pt x="683" y="0"/>
                    </a:cubicBezTo>
                    <a:cubicBezTo>
                      <a:pt x="931" y="0"/>
                      <a:pt x="1160" y="135"/>
                      <a:pt x="1281" y="353"/>
                    </a:cubicBezTo>
                    <a:cubicBezTo>
                      <a:pt x="1312" y="409"/>
                      <a:pt x="1312" y="409"/>
                      <a:pt x="1312" y="409"/>
                    </a:cubicBezTo>
                    <a:cubicBezTo>
                      <a:pt x="1200" y="471"/>
                      <a:pt x="1200" y="471"/>
                      <a:pt x="1200" y="471"/>
                    </a:cubicBezTo>
                    <a:cubicBezTo>
                      <a:pt x="1169" y="415"/>
                      <a:pt x="1169" y="415"/>
                      <a:pt x="1169" y="415"/>
                    </a:cubicBezTo>
                    <a:cubicBezTo>
                      <a:pt x="1071" y="238"/>
                      <a:pt x="885" y="128"/>
                      <a:pt x="683" y="128"/>
                    </a:cubicBezTo>
                    <a:cubicBezTo>
                      <a:pt x="377" y="128"/>
                      <a:pt x="128" y="377"/>
                      <a:pt x="128" y="683"/>
                    </a:cubicBezTo>
                    <a:cubicBezTo>
                      <a:pt x="128" y="988"/>
                      <a:pt x="377" y="1237"/>
                      <a:pt x="683" y="1237"/>
                    </a:cubicBezTo>
                    <a:cubicBezTo>
                      <a:pt x="989" y="1237"/>
                      <a:pt x="1237" y="988"/>
                      <a:pt x="1237" y="683"/>
                    </a:cubicBezTo>
                    <a:cubicBezTo>
                      <a:pt x="1237" y="683"/>
                      <a:pt x="1237" y="683"/>
                      <a:pt x="1237" y="683"/>
                    </a:cubicBezTo>
                    <a:cubicBezTo>
                      <a:pt x="1365" y="683"/>
                      <a:pt x="1365" y="683"/>
                      <a:pt x="1365" y="683"/>
                    </a:cubicBezTo>
                    <a:cubicBezTo>
                      <a:pt x="1365" y="683"/>
                      <a:pt x="1365" y="683"/>
                      <a:pt x="1365" y="683"/>
                    </a:cubicBezTo>
                    <a:cubicBezTo>
                      <a:pt x="1365" y="1059"/>
                      <a:pt x="1059" y="1365"/>
                      <a:pt x="683"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56">
                <a:extLst>
                  <a:ext uri="{FF2B5EF4-FFF2-40B4-BE49-F238E27FC236}">
                    <a16:creationId xmlns:a16="http://schemas.microsoft.com/office/drawing/2014/main" id="{E5277298-CA45-FE46-8D8F-51C890B6671B}"/>
                  </a:ext>
                </a:extLst>
              </p:cNvPr>
              <p:cNvSpPr>
                <a:spLocks/>
              </p:cNvSpPr>
              <p:nvPr/>
            </p:nvSpPr>
            <p:spPr bwMode="auto">
              <a:xfrm>
                <a:off x="3635" y="1028"/>
                <a:ext cx="88" cy="88"/>
              </a:xfrm>
              <a:custGeom>
                <a:avLst/>
                <a:gdLst>
                  <a:gd name="T0" fmla="*/ 0 w 88"/>
                  <a:gd name="T1" fmla="*/ 88 h 88"/>
                  <a:gd name="T2" fmla="*/ 0 w 88"/>
                  <a:gd name="T3" fmla="*/ 59 h 88"/>
                  <a:gd name="T4" fmla="*/ 59 w 88"/>
                  <a:gd name="T5" fmla="*/ 59 h 88"/>
                  <a:gd name="T6" fmla="*/ 59 w 88"/>
                  <a:gd name="T7" fmla="*/ 0 h 88"/>
                  <a:gd name="T8" fmla="*/ 88 w 88"/>
                  <a:gd name="T9" fmla="*/ 0 h 88"/>
                  <a:gd name="T10" fmla="*/ 88 w 88"/>
                  <a:gd name="T11" fmla="*/ 88 h 88"/>
                  <a:gd name="T12" fmla="*/ 0 w 8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8" h="88">
                    <a:moveTo>
                      <a:pt x="0" y="88"/>
                    </a:moveTo>
                    <a:lnTo>
                      <a:pt x="0" y="59"/>
                    </a:lnTo>
                    <a:lnTo>
                      <a:pt x="59" y="59"/>
                    </a:lnTo>
                    <a:lnTo>
                      <a:pt x="59" y="0"/>
                    </a:lnTo>
                    <a:lnTo>
                      <a:pt x="88" y="0"/>
                    </a:lnTo>
                    <a:lnTo>
                      <a:pt x="88"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7" name="Rectangle 66">
              <a:extLst>
                <a:ext uri="{FF2B5EF4-FFF2-40B4-BE49-F238E27FC236}">
                  <a16:creationId xmlns:a16="http://schemas.microsoft.com/office/drawing/2014/main" id="{3D8196C8-4F7D-A84D-91AD-D68D6FF29A45}"/>
                </a:ext>
              </a:extLst>
            </p:cNvPr>
            <p:cNvSpPr/>
            <p:nvPr/>
          </p:nvSpPr>
          <p:spPr bwMode="auto">
            <a:xfrm>
              <a:off x="8915401" y="585182"/>
              <a:ext cx="82550" cy="85084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181801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250"/>
                                  </p:stCondLst>
                                  <p:childTnLst>
                                    <p:set>
                                      <p:cBhvr>
                                        <p:cTn id="6" dur="1" fill="hold">
                                          <p:stCondLst>
                                            <p:cond delay="0"/>
                                          </p:stCondLst>
                                        </p:cTn>
                                        <p:tgtEl>
                                          <p:spTgt spid="118"/>
                                        </p:tgtEl>
                                        <p:attrNameLst>
                                          <p:attrName>style.visibility</p:attrName>
                                        </p:attrNameLst>
                                      </p:cBhvr>
                                      <p:to>
                                        <p:strVal val="visible"/>
                                      </p:to>
                                    </p:set>
                                    <p:animEffect transition="in" filter="wheel(1)">
                                      <p:cBhvr>
                                        <p:cTn id="7" dur="1500"/>
                                        <p:tgtEl>
                                          <p:spTgt spid="118"/>
                                        </p:tgtEl>
                                      </p:cBhvr>
                                    </p:animEffect>
                                  </p:childTnLst>
                                </p:cTn>
                              </p:par>
                            </p:childTnLst>
                          </p:cTn>
                        </p:par>
                        <p:par>
                          <p:cTn id="8" fill="hold">
                            <p:stCondLst>
                              <p:cond delay="175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2250"/>
                            </p:stCondLst>
                            <p:childTnLst>
                              <p:par>
                                <p:cTn id="13" presetID="10" presetClass="entr" presetSubtype="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par>
                          <p:cTn id="16" fill="hold">
                            <p:stCondLst>
                              <p:cond delay="2750"/>
                            </p:stCondLst>
                            <p:childTnLst>
                              <p:par>
                                <p:cTn id="17" presetID="12" presetClass="entr" presetSubtype="2"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 calcmode="lin" valueType="num">
                                      <p:cBhvr additive="base">
                                        <p:cTn id="19" dur="500"/>
                                        <p:tgtEl>
                                          <p:spTgt spid="61"/>
                                        </p:tgtEl>
                                        <p:attrNameLst>
                                          <p:attrName>ppt_x</p:attrName>
                                        </p:attrNameLst>
                                      </p:cBhvr>
                                      <p:tavLst>
                                        <p:tav tm="0">
                                          <p:val>
                                            <p:strVal val="#ppt_x+#ppt_w*1.125000"/>
                                          </p:val>
                                        </p:tav>
                                        <p:tav tm="100000">
                                          <p:val>
                                            <p:strVal val="#ppt_x"/>
                                          </p:val>
                                        </p:tav>
                                      </p:tavLst>
                                    </p:anim>
                                    <p:animEffect transition="in" filter="wipe(left)">
                                      <p:cBhvr>
                                        <p:cTn id="20"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D4689D-419F-CD4E-803B-6A05FDA2D6C4}"/>
              </a:ext>
            </a:extLst>
          </p:cNvPr>
          <p:cNvSpPr>
            <a:spLocks noGrp="1"/>
          </p:cNvSpPr>
          <p:nvPr>
            <p:ph type="title"/>
          </p:nvPr>
        </p:nvSpPr>
        <p:spPr/>
        <p:txBody>
          <a:bodyPr vert="horz" wrap="square" lIns="91380" tIns="45690" rIns="91380" bIns="45690" rtlCol="0" anchor="t">
            <a:noAutofit/>
          </a:bodyPr>
          <a:lstStyle/>
          <a:p>
            <a:pPr>
              <a:lnSpc>
                <a:spcPct val="90000"/>
              </a:lnSpc>
            </a:pPr>
            <a:r>
              <a:rPr lang="en-US" sz="3200" dirty="0"/>
              <a:t>Control Network</a:t>
            </a:r>
            <a:br>
              <a:rPr lang="en-US" sz="3200" dirty="0"/>
            </a:br>
            <a:r>
              <a:rPr lang="en-US" sz="3200" dirty="0"/>
              <a:t>Isolation &amp; Security</a:t>
            </a:r>
          </a:p>
        </p:txBody>
      </p:sp>
      <p:grpSp>
        <p:nvGrpSpPr>
          <p:cNvPr id="16" name="Group 15" descr="screenshot">
            <a:extLst>
              <a:ext uri="{FF2B5EF4-FFF2-40B4-BE49-F238E27FC236}">
                <a16:creationId xmlns:a16="http://schemas.microsoft.com/office/drawing/2014/main" id="{A472C43A-DE8A-124F-B2B1-B68395CB41DD}"/>
              </a:ext>
            </a:extLst>
          </p:cNvPr>
          <p:cNvGrpSpPr/>
          <p:nvPr/>
        </p:nvGrpSpPr>
        <p:grpSpPr>
          <a:xfrm>
            <a:off x="5919004" y="459994"/>
            <a:ext cx="5690384" cy="1097873"/>
            <a:chOff x="4776545" y="459994"/>
            <a:chExt cx="7010400" cy="1352550"/>
          </a:xfrm>
        </p:grpSpPr>
        <p:pic>
          <p:nvPicPr>
            <p:cNvPr id="4" name="Picture 3">
              <a:extLst>
                <a:ext uri="{FF2B5EF4-FFF2-40B4-BE49-F238E27FC236}">
                  <a16:creationId xmlns:a16="http://schemas.microsoft.com/office/drawing/2014/main" id="{C7A276C3-1222-4516-8DCE-833D506AACB1}"/>
                </a:ext>
              </a:extLst>
            </p:cNvPr>
            <p:cNvPicPr>
              <a:picLocks noChangeAspect="1"/>
            </p:cNvPicPr>
            <p:nvPr/>
          </p:nvPicPr>
          <p:blipFill>
            <a:blip r:embed="rId3"/>
            <a:stretch>
              <a:fillRect/>
            </a:stretch>
          </p:blipFill>
          <p:spPr>
            <a:xfrm>
              <a:off x="4776545" y="459994"/>
              <a:ext cx="7010400" cy="1352550"/>
            </a:xfrm>
            <a:prstGeom prst="rect">
              <a:avLst/>
            </a:prstGeom>
            <a:effectLst>
              <a:outerShdw blurRad="139700" dist="38100" dir="5400000" algn="t" rotWithShape="0">
                <a:prstClr val="black">
                  <a:alpha val="30000"/>
                </a:prstClr>
              </a:outerShdw>
            </a:effectLst>
          </p:spPr>
        </p:pic>
        <p:sp>
          <p:nvSpPr>
            <p:cNvPr id="11" name="Rectangle 10">
              <a:extLst>
                <a:ext uri="{FF2B5EF4-FFF2-40B4-BE49-F238E27FC236}">
                  <a16:creationId xmlns:a16="http://schemas.microsoft.com/office/drawing/2014/main" id="{5232490C-A1A7-47D3-8BA2-B9FCA377F658}"/>
                </a:ext>
              </a:extLst>
            </p:cNvPr>
            <p:cNvSpPr/>
            <p:nvPr/>
          </p:nvSpPr>
          <p:spPr bwMode="auto">
            <a:xfrm>
              <a:off x="4851359" y="1116658"/>
              <a:ext cx="4813719" cy="585179"/>
            </a:xfrm>
            <a:prstGeom prst="rect">
              <a:avLst/>
            </a:prstGeom>
            <a:noFill/>
            <a:ln w="28575">
              <a:solidFill>
                <a:srgbClr val="FF009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 name="Group 9" descr="Public access">
            <a:extLst>
              <a:ext uri="{FF2B5EF4-FFF2-40B4-BE49-F238E27FC236}">
                <a16:creationId xmlns:a16="http://schemas.microsoft.com/office/drawing/2014/main" id="{D0C5A346-BFEE-4494-B11E-629178A82B41}"/>
              </a:ext>
            </a:extLst>
          </p:cNvPr>
          <p:cNvGrpSpPr/>
          <p:nvPr/>
        </p:nvGrpSpPr>
        <p:grpSpPr>
          <a:xfrm>
            <a:off x="584200" y="2279598"/>
            <a:ext cx="10368127" cy="1370883"/>
            <a:chOff x="584200" y="2279598"/>
            <a:chExt cx="10368127" cy="1370883"/>
          </a:xfrm>
        </p:grpSpPr>
        <p:grpSp>
          <p:nvGrpSpPr>
            <p:cNvPr id="5" name="Group 4">
              <a:extLst>
                <a:ext uri="{FF2B5EF4-FFF2-40B4-BE49-F238E27FC236}">
                  <a16:creationId xmlns:a16="http://schemas.microsoft.com/office/drawing/2014/main" id="{CBDBDDFD-9F88-4C98-9175-2E27B35FC0AF}"/>
                </a:ext>
              </a:extLst>
            </p:cNvPr>
            <p:cNvGrpSpPr/>
            <p:nvPr/>
          </p:nvGrpSpPr>
          <p:grpSpPr>
            <a:xfrm>
              <a:off x="584200" y="2279598"/>
              <a:ext cx="7885561" cy="1237181"/>
              <a:chOff x="694732" y="1873812"/>
              <a:chExt cx="7885561" cy="1237181"/>
            </a:xfrm>
          </p:grpSpPr>
          <p:pic>
            <p:nvPicPr>
              <p:cNvPr id="7" name="Picture 6" descr="A picture containing holding, hand, piece, display&#10;&#10;Description automatically generated">
                <a:extLst>
                  <a:ext uri="{FF2B5EF4-FFF2-40B4-BE49-F238E27FC236}">
                    <a16:creationId xmlns:a16="http://schemas.microsoft.com/office/drawing/2014/main" id="{567B7D99-5518-4FD8-90D3-F2969FC501E4}"/>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5293" t="15293" r="15293" b="15293"/>
              <a:stretch/>
            </p:blipFill>
            <p:spPr>
              <a:xfrm>
                <a:off x="694732" y="1964881"/>
                <a:ext cx="1206434" cy="1146112"/>
              </a:xfrm>
              <a:prstGeom prst="rect">
                <a:avLst/>
              </a:prstGeom>
            </p:spPr>
          </p:pic>
          <p:sp>
            <p:nvSpPr>
              <p:cNvPr id="9" name="Content Placeholder 3">
                <a:extLst>
                  <a:ext uri="{FF2B5EF4-FFF2-40B4-BE49-F238E27FC236}">
                    <a16:creationId xmlns:a16="http://schemas.microsoft.com/office/drawing/2014/main" id="{0076DC29-AEC2-4DAF-A037-CDED150455A1}"/>
                  </a:ext>
                </a:extLst>
              </p:cNvPr>
              <p:cNvSpPr txBox="1">
                <a:spLocks/>
              </p:cNvSpPr>
              <p:nvPr/>
            </p:nvSpPr>
            <p:spPr>
              <a:xfrm>
                <a:off x="2005373" y="1873812"/>
                <a:ext cx="6574920" cy="1218758"/>
              </a:xfrm>
              <a:prstGeom prst="rect">
                <a:avLst/>
              </a:prstGeom>
            </p:spPr>
            <p:txBody>
              <a:bodyPr lIns="91440" tIns="45720" rIns="91440" bIns="45720" anchor="t"/>
              <a:lstStyle>
                <a:lvl1pPr marL="0" marR="0" indent="0" algn="l" defTabSz="932089" rtl="0" eaLnBrk="1" fontAlgn="auto" latinLnBrk="0" hangingPunct="1">
                  <a:lnSpc>
                    <a:spcPct val="100000"/>
                  </a:lnSpc>
                  <a:spcBef>
                    <a:spcPct val="20000"/>
                  </a:spcBef>
                  <a:spcAft>
                    <a:spcPts val="0"/>
                  </a:spcAft>
                  <a:buClrTx/>
                  <a:buSzPct val="90000"/>
                  <a:buFont typeface="Wingdings" panose="05000000000000000000" pitchFamily="2" charset="2"/>
                  <a:buNone/>
                  <a:tabLst/>
                  <a:defRPr sz="1799"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228440" marR="0" indent="0" algn="l" defTabSz="932089" rtl="0" eaLnBrk="1" fontAlgn="auto" latinLnBrk="0" hangingPunct="1">
                  <a:lnSpc>
                    <a:spcPct val="100000"/>
                  </a:lnSpc>
                  <a:spcBef>
                    <a:spcPct val="20000"/>
                  </a:spcBef>
                  <a:spcAft>
                    <a:spcPts val="0"/>
                  </a:spcAft>
                  <a:buClrTx/>
                  <a:buSzPct val="90000"/>
                  <a:buFont typeface="Wingdings" panose="05000000000000000000" pitchFamily="2" charset="2"/>
                  <a:buNone/>
                  <a:tabLst/>
                  <a:defRPr sz="1599"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456880" marR="0" indent="0" algn="l" defTabSz="932089" rtl="0" eaLnBrk="1" fontAlgn="auto" latinLnBrk="0" hangingPunct="1">
                  <a:lnSpc>
                    <a:spcPct val="100000"/>
                  </a:lnSpc>
                  <a:spcBef>
                    <a:spcPct val="20000"/>
                  </a:spcBef>
                  <a:spcAft>
                    <a:spcPts val="0"/>
                  </a:spcAft>
                  <a:buClrTx/>
                  <a:buSzPct val="90000"/>
                  <a:buFont typeface="Wingdings" panose="05000000000000000000" pitchFamily="2" charset="2"/>
                  <a:buNone/>
                  <a:tabLst/>
                  <a:defRPr sz="1399"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661525" marR="0" indent="0" algn="l" defTabSz="932089" rtl="0" eaLnBrk="1" fontAlgn="auto" latinLnBrk="0" hangingPunct="1">
                  <a:lnSpc>
                    <a:spcPct val="100000"/>
                  </a:lnSpc>
                  <a:spcBef>
                    <a:spcPct val="20000"/>
                  </a:spcBef>
                  <a:spcAft>
                    <a:spcPts val="0"/>
                  </a:spcAft>
                  <a:buClrTx/>
                  <a:buSzPct val="90000"/>
                  <a:buFont typeface="Wingdings" panose="05000000000000000000" pitchFamily="2" charset="2"/>
                  <a:buNone/>
                  <a:tabLst/>
                  <a:defRPr sz="1199"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855064" marR="0" indent="0" algn="l" defTabSz="932089" rtl="0" eaLnBrk="1" fontAlgn="auto" latinLnBrk="0" hangingPunct="1">
                  <a:lnSpc>
                    <a:spcPct val="100000"/>
                  </a:lnSpc>
                  <a:spcBef>
                    <a:spcPct val="20000"/>
                  </a:spcBef>
                  <a:spcAft>
                    <a:spcPts val="0"/>
                  </a:spcAft>
                  <a:buClrTx/>
                  <a:buSzPct val="90000"/>
                  <a:buFont typeface="Wingdings" panose="05000000000000000000" pitchFamily="2" charset="2"/>
                  <a:buNone/>
                  <a:tabLst/>
                  <a:defRPr sz="999"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63244" indent="-233023" algn="l" defTabSz="932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290" indent="-233023" algn="l" defTabSz="932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335" indent="-233023" algn="l" defTabSz="932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380" indent="-233023" algn="l" defTabSz="932089"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R="0" lvl="0" algn="l" defTabSz="932089" rtl="0" eaLnBrk="1" fontAlgn="auto" latinLnBrk="0" hangingPunct="1">
                  <a:lnSpc>
                    <a:spcPct val="100000"/>
                  </a:lnSpc>
                  <a:spcBef>
                    <a:spcPct val="20000"/>
                  </a:spcBef>
                  <a:spcAft>
                    <a:spcPts val="0"/>
                  </a:spcAft>
                  <a:buClrTx/>
                  <a:buSzPct val="90000"/>
                  <a:tabLst/>
                  <a:defRPr/>
                </a:pPr>
                <a:r>
                  <a:rPr kumimoji="0" lang="en-US" sz="1600" b="1" i="0" u="none" strike="noStrike" kern="1200" cap="none" spc="0" normalizeH="0" baseline="0" noProof="0" dirty="0">
                    <a:ln>
                      <a:noFill/>
                    </a:ln>
                    <a:solidFill>
                      <a:schemeClr val="tx1"/>
                    </a:solidFill>
                    <a:effectLst/>
                    <a:uLnTx/>
                    <a:uFillTx/>
                    <a:latin typeface="Segoe UI"/>
                    <a:ea typeface="+mn-ea"/>
                    <a:cs typeface="Segoe UI"/>
                  </a:rPr>
                  <a:t>Public access </a:t>
                </a:r>
              </a:p>
              <a:p>
                <a:pPr marL="185738" marR="0" lvl="0" indent="-185738" algn="l" defTabSz="932089" rtl="0" eaLnBrk="1" fontAlgn="auto" latinLnBrk="0" hangingPunct="1">
                  <a:lnSpc>
                    <a:spcPct val="100000"/>
                  </a:lnSpc>
                  <a:spcBef>
                    <a:spcPct val="20000"/>
                  </a:spcBef>
                  <a:spcAft>
                    <a:spcPts val="0"/>
                  </a:spcAft>
                  <a:buClrTx/>
                  <a:buSzPct val="90000"/>
                  <a:buFont typeface="Arial" panose="020B0604020202020204" pitchFamily="34" charset="0"/>
                  <a:buChar char="•"/>
                  <a:defRPr/>
                </a:pPr>
                <a:r>
                  <a:rPr kumimoji="0" lang="en-US" sz="1600" b="0" i="0" u="none" strike="noStrike" kern="1200" cap="none" spc="0" normalizeH="0" baseline="0" noProof="0" dirty="0">
                    <a:ln>
                      <a:noFill/>
                    </a:ln>
                    <a:solidFill>
                      <a:schemeClr val="tx1"/>
                    </a:solidFill>
                    <a:effectLst/>
                    <a:uLnTx/>
                    <a:uFillTx/>
                    <a:latin typeface="Segoe UI"/>
                    <a:ea typeface="+mn-ea"/>
                    <a:cs typeface="Segoe UI"/>
                  </a:rPr>
                  <a:t>Restricted by firewall rules</a:t>
                </a:r>
              </a:p>
              <a:p>
                <a:pPr marL="185738" marR="0" lvl="0" indent="-185738" algn="l" defTabSz="932089" rtl="0" eaLnBrk="1" fontAlgn="auto" latinLnBrk="0" hangingPunct="1">
                  <a:lnSpc>
                    <a:spcPct val="100000"/>
                  </a:lnSpc>
                  <a:spcBef>
                    <a:spcPct val="20000"/>
                  </a:spcBef>
                  <a:spcAft>
                    <a:spcPts val="0"/>
                  </a:spcAft>
                  <a:buClrTx/>
                  <a:buSzPct val="90000"/>
                  <a:buFont typeface="Arial" panose="020B0604020202020204" pitchFamily="34" charset="0"/>
                  <a:buChar char="•"/>
                  <a:defRPr/>
                </a:pPr>
                <a:r>
                  <a:rPr kumimoji="0" lang="en-US" sz="1600" b="0" i="0" u="none" strike="noStrike" kern="1200" cap="none" spc="0" normalizeH="0" baseline="0" noProof="0" dirty="0">
                    <a:ln>
                      <a:noFill/>
                    </a:ln>
                    <a:solidFill>
                      <a:schemeClr val="tx1"/>
                    </a:solidFill>
                    <a:effectLst/>
                    <a:uLnTx/>
                    <a:uFillTx/>
                    <a:latin typeface="Segoe UI"/>
                    <a:ea typeface="+mn-ea"/>
                    <a:cs typeface="Segoe UI"/>
                  </a:rPr>
                  <a:t>Add client access list</a:t>
                </a:r>
              </a:p>
              <a:p>
                <a:pPr marL="0" marR="0" lvl="0" indent="0" algn="l" defTabSz="93208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endParaRPr>
              </a:p>
            </p:txBody>
          </p:sp>
        </p:grpSp>
        <p:pic>
          <p:nvPicPr>
            <p:cNvPr id="8" name="Picture 7">
              <a:extLst>
                <a:ext uri="{FF2B5EF4-FFF2-40B4-BE49-F238E27FC236}">
                  <a16:creationId xmlns:a16="http://schemas.microsoft.com/office/drawing/2014/main" id="{A5D8F314-47C5-44BA-A8EA-0F4A200DFF37}"/>
                </a:ext>
              </a:extLst>
            </p:cNvPr>
            <p:cNvPicPr>
              <a:picLocks noChangeAspect="1"/>
            </p:cNvPicPr>
            <p:nvPr/>
          </p:nvPicPr>
          <p:blipFill>
            <a:blip r:embed="rId6"/>
            <a:stretch>
              <a:fillRect/>
            </a:stretch>
          </p:blipFill>
          <p:spPr>
            <a:xfrm>
              <a:off x="6866312" y="2280393"/>
              <a:ext cx="4086015" cy="1370088"/>
            </a:xfrm>
            <a:prstGeom prst="rect">
              <a:avLst/>
            </a:prstGeom>
            <a:effectLst>
              <a:outerShdw blurRad="127000" dist="38100" dir="5400000" algn="t" rotWithShape="0">
                <a:prstClr val="black">
                  <a:alpha val="30000"/>
                </a:prstClr>
              </a:outerShdw>
            </a:effectLst>
          </p:spPr>
        </p:pic>
      </p:grpSp>
      <p:grpSp>
        <p:nvGrpSpPr>
          <p:cNvPr id="19" name="Group 18" descr="private access">
            <a:extLst>
              <a:ext uri="{FF2B5EF4-FFF2-40B4-BE49-F238E27FC236}">
                <a16:creationId xmlns:a16="http://schemas.microsoft.com/office/drawing/2014/main" id="{2BBFAB49-1459-42F1-B3DC-63D0561A9605}"/>
              </a:ext>
            </a:extLst>
          </p:cNvPr>
          <p:cNvGrpSpPr/>
          <p:nvPr/>
        </p:nvGrpSpPr>
        <p:grpSpPr>
          <a:xfrm>
            <a:off x="584200" y="3987036"/>
            <a:ext cx="10385061" cy="2739210"/>
            <a:chOff x="584200" y="3987036"/>
            <a:chExt cx="10385061" cy="2739210"/>
          </a:xfrm>
        </p:grpSpPr>
        <p:grpSp>
          <p:nvGrpSpPr>
            <p:cNvPr id="14" name="Group 13">
              <a:extLst>
                <a:ext uri="{FF2B5EF4-FFF2-40B4-BE49-F238E27FC236}">
                  <a16:creationId xmlns:a16="http://schemas.microsoft.com/office/drawing/2014/main" id="{2F2461C9-3778-4304-87C1-09E2A56E4BA9}"/>
                </a:ext>
              </a:extLst>
            </p:cNvPr>
            <p:cNvGrpSpPr/>
            <p:nvPr/>
          </p:nvGrpSpPr>
          <p:grpSpPr>
            <a:xfrm>
              <a:off x="584200" y="3987036"/>
              <a:ext cx="10385061" cy="2739210"/>
              <a:chOff x="584200" y="3987036"/>
              <a:chExt cx="10385061" cy="2739210"/>
            </a:xfrm>
          </p:grpSpPr>
          <p:grpSp>
            <p:nvGrpSpPr>
              <p:cNvPr id="6" name="Group 5">
                <a:extLst>
                  <a:ext uri="{FF2B5EF4-FFF2-40B4-BE49-F238E27FC236}">
                    <a16:creationId xmlns:a16="http://schemas.microsoft.com/office/drawing/2014/main" id="{28D78D39-F9D8-4771-B963-63B9F1DC7C9F}"/>
                  </a:ext>
                </a:extLst>
              </p:cNvPr>
              <p:cNvGrpSpPr/>
              <p:nvPr/>
            </p:nvGrpSpPr>
            <p:grpSpPr>
              <a:xfrm>
                <a:off x="584200" y="4020078"/>
                <a:ext cx="6155267" cy="1258491"/>
                <a:chOff x="554799" y="4020078"/>
                <a:chExt cx="6155267" cy="1258491"/>
              </a:xfrm>
            </p:grpSpPr>
            <p:pic>
              <p:nvPicPr>
                <p:cNvPr id="13" name="Picture 12" descr="Keys to a home">
                  <a:extLst>
                    <a:ext uri="{FF2B5EF4-FFF2-40B4-BE49-F238E27FC236}">
                      <a16:creationId xmlns:a16="http://schemas.microsoft.com/office/drawing/2014/main" id="{A0ED0EB2-9EC6-4A64-914C-64A58960A7C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8919" t="7131" r="23171" b="6443"/>
                <a:stretch/>
              </p:blipFill>
              <p:spPr>
                <a:xfrm>
                  <a:off x="554799" y="4080933"/>
                  <a:ext cx="1202267" cy="1197636"/>
                </a:xfrm>
                <a:prstGeom prst="rect">
                  <a:avLst/>
                </a:prstGeom>
              </p:spPr>
            </p:pic>
            <p:sp>
              <p:nvSpPr>
                <p:cNvPr id="15" name="Content Placeholder 3">
                  <a:extLst>
                    <a:ext uri="{FF2B5EF4-FFF2-40B4-BE49-F238E27FC236}">
                      <a16:creationId xmlns:a16="http://schemas.microsoft.com/office/drawing/2014/main" id="{FACEF657-14EF-416A-9178-3F19F5B3DE54}"/>
                    </a:ext>
                  </a:extLst>
                </p:cNvPr>
                <p:cNvSpPr txBox="1">
                  <a:spLocks/>
                </p:cNvSpPr>
                <p:nvPr/>
              </p:nvSpPr>
              <p:spPr>
                <a:xfrm>
                  <a:off x="1850199" y="4020078"/>
                  <a:ext cx="4859867" cy="1218758"/>
                </a:xfrm>
                <a:prstGeom prst="rect">
                  <a:avLst/>
                </a:prstGeom>
              </p:spPr>
              <p:txBody>
                <a:bodyPr lIns="91440" tIns="45720" rIns="91440" bIns="45720" anchor="t"/>
                <a:lstStyle>
                  <a:lvl1pPr marL="0" marR="0" indent="0" algn="l" defTabSz="932089" rtl="0" eaLnBrk="1" fontAlgn="auto" latinLnBrk="0" hangingPunct="1">
                    <a:lnSpc>
                      <a:spcPct val="100000"/>
                    </a:lnSpc>
                    <a:spcBef>
                      <a:spcPct val="20000"/>
                    </a:spcBef>
                    <a:spcAft>
                      <a:spcPts val="0"/>
                    </a:spcAft>
                    <a:buClrTx/>
                    <a:buSzPct val="90000"/>
                    <a:buFont typeface="Wingdings" panose="05000000000000000000" pitchFamily="2" charset="2"/>
                    <a:buNone/>
                    <a:tabLst/>
                    <a:defRPr sz="1799"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228440" marR="0" indent="0" algn="l" defTabSz="932089" rtl="0" eaLnBrk="1" fontAlgn="auto" latinLnBrk="0" hangingPunct="1">
                    <a:lnSpc>
                      <a:spcPct val="100000"/>
                    </a:lnSpc>
                    <a:spcBef>
                      <a:spcPct val="20000"/>
                    </a:spcBef>
                    <a:spcAft>
                      <a:spcPts val="0"/>
                    </a:spcAft>
                    <a:buClrTx/>
                    <a:buSzPct val="90000"/>
                    <a:buFont typeface="Wingdings" panose="05000000000000000000" pitchFamily="2" charset="2"/>
                    <a:buNone/>
                    <a:tabLst/>
                    <a:defRPr sz="1599"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456880" marR="0" indent="0" algn="l" defTabSz="932089" rtl="0" eaLnBrk="1" fontAlgn="auto" latinLnBrk="0" hangingPunct="1">
                    <a:lnSpc>
                      <a:spcPct val="100000"/>
                    </a:lnSpc>
                    <a:spcBef>
                      <a:spcPct val="20000"/>
                    </a:spcBef>
                    <a:spcAft>
                      <a:spcPts val="0"/>
                    </a:spcAft>
                    <a:buClrTx/>
                    <a:buSzPct val="90000"/>
                    <a:buFont typeface="Wingdings" panose="05000000000000000000" pitchFamily="2" charset="2"/>
                    <a:buNone/>
                    <a:tabLst/>
                    <a:defRPr sz="1399"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661525" marR="0" indent="0" algn="l" defTabSz="932089" rtl="0" eaLnBrk="1" fontAlgn="auto" latinLnBrk="0" hangingPunct="1">
                    <a:lnSpc>
                      <a:spcPct val="100000"/>
                    </a:lnSpc>
                    <a:spcBef>
                      <a:spcPct val="20000"/>
                    </a:spcBef>
                    <a:spcAft>
                      <a:spcPts val="0"/>
                    </a:spcAft>
                    <a:buClrTx/>
                    <a:buSzPct val="90000"/>
                    <a:buFont typeface="Wingdings" panose="05000000000000000000" pitchFamily="2" charset="2"/>
                    <a:buNone/>
                    <a:tabLst/>
                    <a:defRPr sz="1199"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855064" marR="0" indent="0" algn="l" defTabSz="932089" rtl="0" eaLnBrk="1" fontAlgn="auto" latinLnBrk="0" hangingPunct="1">
                    <a:lnSpc>
                      <a:spcPct val="100000"/>
                    </a:lnSpc>
                    <a:spcBef>
                      <a:spcPct val="20000"/>
                    </a:spcBef>
                    <a:spcAft>
                      <a:spcPts val="0"/>
                    </a:spcAft>
                    <a:buClrTx/>
                    <a:buSzPct val="90000"/>
                    <a:buFont typeface="Wingdings" panose="05000000000000000000" pitchFamily="2" charset="2"/>
                    <a:buNone/>
                    <a:tabLst/>
                    <a:defRPr sz="999"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63244" indent="-233023" algn="l" defTabSz="932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290" indent="-233023" algn="l" defTabSz="932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335" indent="-233023" algn="l" defTabSz="932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380" indent="-233023" algn="l" defTabSz="932089"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R="0" lvl="0" algn="l" defTabSz="932089" rtl="0" eaLnBrk="1" fontAlgn="auto" latinLnBrk="0" hangingPunct="1">
                    <a:lnSpc>
                      <a:spcPct val="100000"/>
                    </a:lnSpc>
                    <a:spcBef>
                      <a:spcPct val="20000"/>
                    </a:spcBef>
                    <a:spcAft>
                      <a:spcPts val="0"/>
                    </a:spcAft>
                    <a:buClrTx/>
                    <a:buSzPct val="90000"/>
                    <a:defRPr/>
                  </a:pPr>
                  <a:r>
                    <a:rPr kumimoji="0" lang="en-US" sz="1600" b="1" i="0" u="none" strike="noStrike" kern="1200" cap="none" spc="0" normalizeH="0" baseline="0" noProof="0" dirty="0">
                      <a:ln>
                        <a:noFill/>
                      </a:ln>
                      <a:solidFill>
                        <a:schemeClr val="tx1"/>
                      </a:solidFill>
                      <a:effectLst/>
                      <a:uLnTx/>
                      <a:uFillTx/>
                      <a:latin typeface="Segoe UI"/>
                      <a:ea typeface="+mn-ea"/>
                      <a:cs typeface="Segoe UI"/>
                    </a:rPr>
                    <a:t>Private access </a:t>
                  </a:r>
                  <a:r>
                    <a:rPr kumimoji="0" lang="en-US" sz="1600" b="0" i="0" u="none" strike="noStrike" kern="1200" cap="none" spc="0" normalizeH="0" baseline="0" noProof="0" dirty="0">
                      <a:ln>
                        <a:noFill/>
                      </a:ln>
                      <a:solidFill>
                        <a:schemeClr val="tx1"/>
                      </a:solidFill>
                      <a:effectLst/>
                      <a:uLnTx/>
                      <a:uFillTx/>
                      <a:latin typeface="Segoe UI"/>
                      <a:ea typeface="+mn-ea"/>
                      <a:cs typeface="Segoe UI"/>
                    </a:rPr>
                    <a:t>(Virtual Network)</a:t>
                  </a:r>
                </a:p>
                <a:p>
                  <a:pPr marL="236538" marR="0" lvl="0" indent="-236538" algn="l" defTabSz="932089" rtl="0" eaLnBrk="1" fontAlgn="auto" latinLnBrk="0" hangingPunct="1">
                    <a:lnSpc>
                      <a:spcPct val="100000"/>
                    </a:lnSpc>
                    <a:spcBef>
                      <a:spcPct val="20000"/>
                    </a:spcBef>
                    <a:spcAft>
                      <a:spcPts val="0"/>
                    </a:spcAft>
                    <a:buClrTx/>
                    <a:buSzPct val="90000"/>
                    <a:buFont typeface="Arial" panose="020B0604020202020204" pitchFamily="34" charset="0"/>
                    <a:buChar char="•"/>
                    <a:defRPr/>
                  </a:pPr>
                  <a:r>
                    <a:rPr kumimoji="0" lang="en-US" sz="1600" b="0" i="0" u="none" strike="noStrike" kern="1200" cap="none" spc="0" normalizeH="0" baseline="0" noProof="0" dirty="0">
                      <a:ln>
                        <a:noFill/>
                      </a:ln>
                      <a:solidFill>
                        <a:schemeClr val="tx1"/>
                      </a:solidFill>
                      <a:effectLst/>
                      <a:uLnTx/>
                      <a:uFillTx/>
                      <a:latin typeface="Segoe UI"/>
                      <a:ea typeface="+mn-ea"/>
                      <a:cs typeface="Segoe UI"/>
                    </a:rPr>
                    <a:t>Inject Flexible servers to a delegated subnet</a:t>
                  </a:r>
                </a:p>
                <a:p>
                  <a:pPr marL="236538" marR="0" lvl="0" indent="-236538" algn="l" defTabSz="932089" rtl="0" eaLnBrk="1" fontAlgn="auto" latinLnBrk="0" hangingPunct="1">
                    <a:lnSpc>
                      <a:spcPct val="100000"/>
                    </a:lnSpc>
                    <a:spcBef>
                      <a:spcPct val="20000"/>
                    </a:spcBef>
                    <a:spcAft>
                      <a:spcPts val="0"/>
                    </a:spcAft>
                    <a:buClrTx/>
                    <a:buSzPct val="90000"/>
                    <a:buFont typeface="Arial" panose="020B0604020202020204" pitchFamily="34" charset="0"/>
                    <a:buChar char="•"/>
                    <a:defRPr/>
                  </a:pPr>
                  <a:r>
                    <a:rPr kumimoji="0" lang="en-US" sz="1600" b="0" i="0" u="none" strike="noStrike" kern="1200" cap="none" spc="0" normalizeH="0" baseline="0" noProof="0" dirty="0">
                      <a:ln>
                        <a:noFill/>
                      </a:ln>
                      <a:solidFill>
                        <a:schemeClr val="tx1"/>
                      </a:solidFill>
                      <a:effectLst/>
                      <a:uLnTx/>
                      <a:uFillTx/>
                      <a:latin typeface="Segoe UI"/>
                      <a:ea typeface="+mn-ea"/>
                      <a:cs typeface="Segoe UI"/>
                    </a:rPr>
                    <a:t>Client can be in the same VNET or a different VNET in the same region or a different region (VNET peering)</a:t>
                  </a:r>
                </a:p>
                <a:p>
                  <a:pPr marL="0" marR="0" lvl="0" indent="0" algn="l" defTabSz="93208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endParaRPr>
                </a:p>
              </p:txBody>
            </p:sp>
          </p:grpSp>
          <p:pic>
            <p:nvPicPr>
              <p:cNvPr id="12" name="Picture 11">
                <a:extLst>
                  <a:ext uri="{FF2B5EF4-FFF2-40B4-BE49-F238E27FC236}">
                    <a16:creationId xmlns:a16="http://schemas.microsoft.com/office/drawing/2014/main" id="{01290DB5-37CE-4955-B4DA-2C365828F4AD}"/>
                  </a:ext>
                </a:extLst>
              </p:cNvPr>
              <p:cNvPicPr>
                <a:picLocks noChangeAspect="1"/>
              </p:cNvPicPr>
              <p:nvPr/>
            </p:nvPicPr>
            <p:blipFill>
              <a:blip r:embed="rId8"/>
              <a:stretch>
                <a:fillRect/>
              </a:stretch>
            </p:blipFill>
            <p:spPr>
              <a:xfrm>
                <a:off x="6846147" y="3987036"/>
                <a:ext cx="4123114" cy="2739210"/>
              </a:xfrm>
              <a:prstGeom prst="rect">
                <a:avLst/>
              </a:prstGeom>
              <a:effectLst>
                <a:outerShdw blurRad="139700" dist="38100" dir="5400000" algn="t" rotWithShape="0">
                  <a:prstClr val="black">
                    <a:alpha val="30000"/>
                  </a:prstClr>
                </a:outerShdw>
              </a:effectLst>
            </p:spPr>
          </p:pic>
        </p:grpSp>
        <p:sp>
          <p:nvSpPr>
            <p:cNvPr id="18" name="Rectangle 17">
              <a:extLst>
                <a:ext uri="{FF2B5EF4-FFF2-40B4-BE49-F238E27FC236}">
                  <a16:creationId xmlns:a16="http://schemas.microsoft.com/office/drawing/2014/main" id="{391000A9-2388-4EB9-B835-58A6D8F5D2A9}"/>
                </a:ext>
              </a:extLst>
            </p:cNvPr>
            <p:cNvSpPr/>
            <p:nvPr/>
          </p:nvSpPr>
          <p:spPr bwMode="auto">
            <a:xfrm>
              <a:off x="8400786" y="4589048"/>
              <a:ext cx="673331" cy="914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D69B3D16-BD36-4088-9F9E-5864EF37AD4A}"/>
                </a:ext>
              </a:extLst>
            </p:cNvPr>
            <p:cNvSpPr/>
            <p:nvPr/>
          </p:nvSpPr>
          <p:spPr bwMode="auto">
            <a:xfrm>
              <a:off x="7900110" y="6535532"/>
              <a:ext cx="673331" cy="914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F7F8AFAF-F0F5-E64B-9DDB-7CCCFB876F01}"/>
              </a:ext>
              <a:ext uri="{C183D7F6-B498-43B3-948B-1728B52AA6E4}">
                <adec:decorative xmlns:adec="http://schemas.microsoft.com/office/drawing/2017/decorative" val="1"/>
              </a:ext>
            </a:extLst>
          </p:cNvPr>
          <p:cNvGrpSpPr/>
          <p:nvPr/>
        </p:nvGrpSpPr>
        <p:grpSpPr>
          <a:xfrm>
            <a:off x="584201" y="2057400"/>
            <a:ext cx="11025188" cy="1771798"/>
            <a:chOff x="584200" y="2057400"/>
            <a:chExt cx="11282527" cy="1771798"/>
          </a:xfrm>
        </p:grpSpPr>
        <p:cxnSp>
          <p:nvCxnSpPr>
            <p:cNvPr id="17" name="Straight Connector 16">
              <a:extLst>
                <a:ext uri="{FF2B5EF4-FFF2-40B4-BE49-F238E27FC236}">
                  <a16:creationId xmlns:a16="http://schemas.microsoft.com/office/drawing/2014/main" id="{082581B2-67C4-41CB-BA04-1716158936D6}"/>
                </a:ext>
              </a:extLst>
            </p:cNvPr>
            <p:cNvCxnSpPr>
              <a:cxnSpLocks/>
            </p:cNvCxnSpPr>
            <p:nvPr/>
          </p:nvCxnSpPr>
          <p:spPr>
            <a:xfrm>
              <a:off x="584200" y="3829198"/>
              <a:ext cx="11282527"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6EEB5D5-F419-1245-A80A-4436D3A4DEF2}"/>
                </a:ext>
              </a:extLst>
            </p:cNvPr>
            <p:cNvCxnSpPr>
              <a:cxnSpLocks/>
            </p:cNvCxnSpPr>
            <p:nvPr/>
          </p:nvCxnSpPr>
          <p:spPr>
            <a:xfrm>
              <a:off x="584200" y="2057400"/>
              <a:ext cx="11282527"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69608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8263" y="457201"/>
            <a:ext cx="4169267" cy="1066799"/>
          </a:xfrm>
        </p:spPr>
        <p:txBody>
          <a:bodyPr/>
          <a:lstStyle/>
          <a:p>
            <a:r>
              <a:rPr lang="en-US" dirty="0"/>
              <a:t>Access control provide additional security </a:t>
            </a:r>
          </a:p>
        </p:txBody>
      </p:sp>
      <p:cxnSp>
        <p:nvCxnSpPr>
          <p:cNvPr id="33" name="Straight Connector 32">
            <a:extLst>
              <a:ext uri="{FF2B5EF4-FFF2-40B4-BE49-F238E27FC236}">
                <a16:creationId xmlns:a16="http://schemas.microsoft.com/office/drawing/2014/main" id="{0F9EC641-5BDB-7D48-8230-FF5D9DE9CAB3}"/>
              </a:ext>
              <a:ext uri="{C183D7F6-B498-43B3-948B-1728B52AA6E4}">
                <adec:decorative xmlns:adec="http://schemas.microsoft.com/office/drawing/2017/decorative" val="1"/>
              </a:ext>
            </a:extLst>
          </p:cNvPr>
          <p:cNvCxnSpPr/>
          <p:nvPr/>
        </p:nvCxnSpPr>
        <p:spPr>
          <a:xfrm>
            <a:off x="5181600" y="585788"/>
            <a:ext cx="0" cy="568325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46F4FA86-821D-40C8-A0D3-B4446E2AC01B}"/>
              </a:ext>
            </a:extLst>
          </p:cNvPr>
          <p:cNvSpPr/>
          <p:nvPr/>
        </p:nvSpPr>
        <p:spPr>
          <a:xfrm>
            <a:off x="572984" y="2329375"/>
            <a:ext cx="302420" cy="294736"/>
          </a:xfrm>
          <a:prstGeom prst="ellipse">
            <a:avLst/>
          </a:prstGeom>
          <a:solidFill>
            <a:schemeClr val="accent1"/>
          </a:solidFill>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4192"/>
            <a:r>
              <a:rPr lang="en-US" sz="1600" b="1" dirty="0">
                <a:solidFill>
                  <a:schemeClr val="bg1"/>
                </a:solidFill>
                <a:latin typeface="+mj-lt"/>
              </a:rPr>
              <a:t>1</a:t>
            </a:r>
          </a:p>
        </p:txBody>
      </p:sp>
      <p:sp>
        <p:nvSpPr>
          <p:cNvPr id="18" name="Oval 17">
            <a:extLst>
              <a:ext uri="{FF2B5EF4-FFF2-40B4-BE49-F238E27FC236}">
                <a16:creationId xmlns:a16="http://schemas.microsoft.com/office/drawing/2014/main" id="{046C5F3B-1687-4FCF-8C7C-D4A91A0613D9}"/>
              </a:ext>
            </a:extLst>
          </p:cNvPr>
          <p:cNvSpPr/>
          <p:nvPr/>
        </p:nvSpPr>
        <p:spPr>
          <a:xfrm>
            <a:off x="577008" y="2719228"/>
            <a:ext cx="302420" cy="294736"/>
          </a:xfrm>
          <a:prstGeom prst="ellipse">
            <a:avLst/>
          </a:prstGeom>
          <a:solidFill>
            <a:schemeClr val="accent1"/>
          </a:solidFill>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4192"/>
            <a:r>
              <a:rPr lang="en-US" sz="1600" b="1" dirty="0">
                <a:solidFill>
                  <a:schemeClr val="bg1"/>
                </a:solidFill>
                <a:latin typeface="+mj-lt"/>
              </a:rPr>
              <a:t>2</a:t>
            </a:r>
          </a:p>
        </p:txBody>
      </p:sp>
      <p:sp>
        <p:nvSpPr>
          <p:cNvPr id="19" name="Oval 18">
            <a:extLst>
              <a:ext uri="{FF2B5EF4-FFF2-40B4-BE49-F238E27FC236}">
                <a16:creationId xmlns:a16="http://schemas.microsoft.com/office/drawing/2014/main" id="{919D7E99-AA36-4651-8F20-2E995E7FEB4C}"/>
              </a:ext>
            </a:extLst>
          </p:cNvPr>
          <p:cNvSpPr/>
          <p:nvPr/>
        </p:nvSpPr>
        <p:spPr>
          <a:xfrm>
            <a:off x="572984" y="3551835"/>
            <a:ext cx="302420" cy="294736"/>
          </a:xfrm>
          <a:prstGeom prst="ellipse">
            <a:avLst/>
          </a:prstGeom>
          <a:solidFill>
            <a:schemeClr val="accent1"/>
          </a:solidFill>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4192"/>
            <a:r>
              <a:rPr lang="en-US" sz="1600" b="1" dirty="0">
                <a:solidFill>
                  <a:schemeClr val="bg1"/>
                </a:solidFill>
                <a:latin typeface="+mj-lt"/>
              </a:rPr>
              <a:t>3</a:t>
            </a:r>
          </a:p>
        </p:txBody>
      </p:sp>
      <p:sp>
        <p:nvSpPr>
          <p:cNvPr id="69" name="Text Placeholder 68">
            <a:extLst>
              <a:ext uri="{FF2B5EF4-FFF2-40B4-BE49-F238E27FC236}">
                <a16:creationId xmlns:a16="http://schemas.microsoft.com/office/drawing/2014/main" id="{A1A9217D-9ABB-4A4C-8859-3D2F07549236}"/>
              </a:ext>
            </a:extLst>
          </p:cNvPr>
          <p:cNvSpPr>
            <a:spLocks noGrp="1"/>
          </p:cNvSpPr>
          <p:nvPr>
            <p:ph type="body" sz="quarter" idx="4294967295"/>
          </p:nvPr>
        </p:nvSpPr>
        <p:spPr>
          <a:xfrm>
            <a:off x="972199" y="2367998"/>
            <a:ext cx="3864844" cy="2200602"/>
          </a:xfrm>
        </p:spPr>
        <p:txBody>
          <a:bodyPr/>
          <a:lstStyle/>
          <a:p>
            <a:pPr marL="0" indent="0">
              <a:spcBef>
                <a:spcPts val="0"/>
              </a:spcBef>
              <a:spcAft>
                <a:spcPts val="900"/>
              </a:spcAft>
              <a:buNone/>
            </a:pPr>
            <a:r>
              <a:rPr lang="en-US" sz="1600" dirty="0">
                <a:solidFill>
                  <a:srgbClr val="353535"/>
                </a:solidFill>
                <a:cs typeface="Segoe UI Semibold" panose="020B0702040204020203" pitchFamily="34" charset="0"/>
              </a:rPr>
              <a:t>SSL / TLS 1.2 is enforced.</a:t>
            </a:r>
          </a:p>
          <a:p>
            <a:pPr marL="0" indent="0">
              <a:spcBef>
                <a:spcPts val="0"/>
              </a:spcBef>
              <a:spcAft>
                <a:spcPts val="900"/>
              </a:spcAft>
              <a:buNone/>
            </a:pPr>
            <a:r>
              <a:rPr lang="en-US" sz="1600" dirty="0">
                <a:solidFill>
                  <a:srgbClr val="353535"/>
                </a:solidFill>
                <a:cs typeface="Segoe UI Semibold" panose="020B0702040204020203" pitchFamily="34" charset="0"/>
              </a:rPr>
              <a:t>Server firewall prevents all access</a:t>
            </a:r>
            <a:br>
              <a:rPr lang="en-US" sz="1600" dirty="0">
                <a:solidFill>
                  <a:srgbClr val="353535"/>
                </a:solidFill>
                <a:cs typeface="Segoe UI Semibold" panose="020B0702040204020203" pitchFamily="34" charset="0"/>
              </a:rPr>
            </a:br>
            <a:r>
              <a:rPr lang="en-US" sz="1600" dirty="0">
                <a:solidFill>
                  <a:srgbClr val="353535"/>
                </a:solidFill>
                <a:cs typeface="Segoe UI Semibold" panose="020B0702040204020203" pitchFamily="34" charset="0"/>
              </a:rPr>
              <a:t>to your database server until you specify which computers have permission.</a:t>
            </a:r>
          </a:p>
          <a:p>
            <a:pPr marL="0" indent="0">
              <a:spcBef>
                <a:spcPts val="0"/>
              </a:spcBef>
              <a:spcAft>
                <a:spcPts val="900"/>
              </a:spcAft>
              <a:buNone/>
            </a:pPr>
            <a:r>
              <a:rPr lang="en-US" sz="1600" dirty="0">
                <a:solidFill>
                  <a:srgbClr val="353535"/>
                </a:solidFill>
                <a:cs typeface="Segoe UI Semibold" panose="020B0702040204020203" pitchFamily="34" charset="0"/>
              </a:rPr>
              <a:t>Configure firewall to allow all connections from Azure including connections from the subscriptions of other customers. Make sure your login and user permissions limit access to only authorized users.</a:t>
            </a:r>
          </a:p>
        </p:txBody>
      </p:sp>
      <p:grpSp>
        <p:nvGrpSpPr>
          <p:cNvPr id="2" name="Group 1" descr="architecture diagram">
            <a:extLst>
              <a:ext uri="{FF2B5EF4-FFF2-40B4-BE49-F238E27FC236}">
                <a16:creationId xmlns:a16="http://schemas.microsoft.com/office/drawing/2014/main" id="{A90346CA-BC1F-5D4A-8085-9D006AA8550A}"/>
              </a:ext>
            </a:extLst>
          </p:cNvPr>
          <p:cNvGrpSpPr/>
          <p:nvPr/>
        </p:nvGrpSpPr>
        <p:grpSpPr>
          <a:xfrm>
            <a:off x="5674987" y="948668"/>
            <a:ext cx="5940005" cy="5320370"/>
            <a:chOff x="5674987" y="948668"/>
            <a:chExt cx="5940005" cy="5320370"/>
          </a:xfrm>
        </p:grpSpPr>
        <p:sp>
          <p:nvSpPr>
            <p:cNvPr id="24" name="Rectangle 23">
              <a:extLst>
                <a:ext uri="{FF2B5EF4-FFF2-40B4-BE49-F238E27FC236}">
                  <a16:creationId xmlns:a16="http://schemas.microsoft.com/office/drawing/2014/main" id="{770F05A7-1E1F-4200-998F-FFE70B1190B4}"/>
                </a:ext>
              </a:extLst>
            </p:cNvPr>
            <p:cNvSpPr/>
            <p:nvPr/>
          </p:nvSpPr>
          <p:spPr bwMode="auto">
            <a:xfrm>
              <a:off x="7139696" y="948668"/>
              <a:ext cx="4435119" cy="1768312"/>
            </a:xfrm>
            <a:prstGeom prst="rect">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5" name="Rectangle 24">
              <a:extLst>
                <a:ext uri="{FF2B5EF4-FFF2-40B4-BE49-F238E27FC236}">
                  <a16:creationId xmlns:a16="http://schemas.microsoft.com/office/drawing/2014/main" id="{6E96BB58-6917-4DB2-9CE6-D5A62FBEB596}"/>
                </a:ext>
              </a:extLst>
            </p:cNvPr>
            <p:cNvSpPr/>
            <p:nvPr/>
          </p:nvSpPr>
          <p:spPr bwMode="auto">
            <a:xfrm>
              <a:off x="7988123" y="1045537"/>
              <a:ext cx="3470386" cy="1547746"/>
            </a:xfrm>
            <a:prstGeom prst="rect">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9" name="Rectangle 58">
              <a:extLst>
                <a:ext uri="{FF2B5EF4-FFF2-40B4-BE49-F238E27FC236}">
                  <a16:creationId xmlns:a16="http://schemas.microsoft.com/office/drawing/2014/main" id="{54F48673-9649-4CB5-B865-127900626478}"/>
                </a:ext>
              </a:extLst>
            </p:cNvPr>
            <p:cNvSpPr/>
            <p:nvPr/>
          </p:nvSpPr>
          <p:spPr bwMode="auto">
            <a:xfrm>
              <a:off x="10119998" y="1324433"/>
              <a:ext cx="1195736" cy="1040096"/>
            </a:xfrm>
            <a:prstGeom prst="rect">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pic>
          <p:nvPicPr>
            <p:cNvPr id="6" name="Picture 5">
              <a:extLst>
                <a:ext uri="{FF2B5EF4-FFF2-40B4-BE49-F238E27FC236}">
                  <a16:creationId xmlns:a16="http://schemas.microsoft.com/office/drawing/2014/main" id="{1198FBC9-45F1-4925-9219-0F1B96F8605D}"/>
                </a:ext>
              </a:extLst>
            </p:cNvPr>
            <p:cNvPicPr>
              <a:picLocks noChangeAspect="1"/>
            </p:cNvPicPr>
            <p:nvPr/>
          </p:nvPicPr>
          <p:blipFill rotWithShape="1">
            <a:blip r:embed="rId3"/>
            <a:srcRect t="1806" b="3525"/>
            <a:stretch/>
          </p:blipFill>
          <p:spPr>
            <a:xfrm>
              <a:off x="8424699" y="2877991"/>
              <a:ext cx="3190293" cy="3391047"/>
            </a:xfrm>
            <a:prstGeom prst="rect">
              <a:avLst/>
            </a:prstGeom>
            <a:ln>
              <a:solidFill>
                <a:schemeClr val="bg1">
                  <a:lumMod val="65000"/>
                </a:schemeClr>
              </a:solid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320EC43D-A63E-46D4-AFB8-F04CB1EBA262}"/>
                </a:ext>
              </a:extLst>
            </p:cNvPr>
            <p:cNvPicPr>
              <a:picLocks noChangeAspect="1"/>
            </p:cNvPicPr>
            <p:nvPr/>
          </p:nvPicPr>
          <p:blipFill rotWithShape="1">
            <a:blip r:embed="rId4"/>
            <a:srcRect t="1412"/>
            <a:stretch/>
          </p:blipFill>
          <p:spPr>
            <a:xfrm>
              <a:off x="5823856" y="3248329"/>
              <a:ext cx="2740179" cy="2317255"/>
            </a:xfrm>
            <a:prstGeom prst="rect">
              <a:avLst/>
            </a:prstGeom>
            <a:effectLst>
              <a:outerShdw blurRad="50800" dist="38100" dir="2700000" algn="tl" rotWithShape="0">
                <a:prstClr val="black">
                  <a:alpha val="40000"/>
                </a:prstClr>
              </a:outerShdw>
            </a:effectLst>
          </p:spPr>
        </p:pic>
        <p:sp>
          <p:nvSpPr>
            <p:cNvPr id="20" name="Oval 19">
              <a:extLst>
                <a:ext uri="{FF2B5EF4-FFF2-40B4-BE49-F238E27FC236}">
                  <a16:creationId xmlns:a16="http://schemas.microsoft.com/office/drawing/2014/main" id="{4D892AFE-E2FD-4B59-86A1-23BB3D228AE5}"/>
                </a:ext>
              </a:extLst>
            </p:cNvPr>
            <p:cNvSpPr/>
            <p:nvPr/>
          </p:nvSpPr>
          <p:spPr>
            <a:xfrm>
              <a:off x="8720244" y="1251408"/>
              <a:ext cx="303452" cy="284670"/>
            </a:xfrm>
            <a:prstGeom prst="ellipse">
              <a:avLst/>
            </a:prstGeom>
            <a:solidFill>
              <a:schemeClr val="accent1"/>
            </a:solidFill>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4192"/>
              <a:r>
                <a:rPr lang="en-US" sz="1600" b="1" dirty="0">
                  <a:solidFill>
                    <a:schemeClr val="bg1"/>
                  </a:solidFill>
                  <a:latin typeface="+mj-lt"/>
                </a:rPr>
                <a:t>2</a:t>
              </a:r>
            </a:p>
          </p:txBody>
        </p:sp>
        <p:sp>
          <p:nvSpPr>
            <p:cNvPr id="21" name="Oval 20">
              <a:extLst>
                <a:ext uri="{FF2B5EF4-FFF2-40B4-BE49-F238E27FC236}">
                  <a16:creationId xmlns:a16="http://schemas.microsoft.com/office/drawing/2014/main" id="{6E832FE8-3AEE-4BE0-BB84-D8F7B2D7FE32}"/>
                </a:ext>
              </a:extLst>
            </p:cNvPr>
            <p:cNvSpPr/>
            <p:nvPr/>
          </p:nvSpPr>
          <p:spPr>
            <a:xfrm>
              <a:off x="6712524" y="1925737"/>
              <a:ext cx="303452" cy="284670"/>
            </a:xfrm>
            <a:prstGeom prst="ellipse">
              <a:avLst/>
            </a:prstGeom>
            <a:solidFill>
              <a:schemeClr val="accent1"/>
            </a:solidFill>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4192"/>
              <a:r>
                <a:rPr lang="en-US" sz="1600" b="1" dirty="0">
                  <a:solidFill>
                    <a:schemeClr val="bg1"/>
                  </a:solidFill>
                  <a:latin typeface="+mj-lt"/>
                </a:rPr>
                <a:t>1</a:t>
              </a:r>
            </a:p>
          </p:txBody>
        </p:sp>
        <p:sp>
          <p:nvSpPr>
            <p:cNvPr id="22" name="Oval 21">
              <a:extLst>
                <a:ext uri="{FF2B5EF4-FFF2-40B4-BE49-F238E27FC236}">
                  <a16:creationId xmlns:a16="http://schemas.microsoft.com/office/drawing/2014/main" id="{3BEA55E8-912A-461C-9BDA-3FAF17AA64E2}"/>
                </a:ext>
              </a:extLst>
            </p:cNvPr>
            <p:cNvSpPr/>
            <p:nvPr/>
          </p:nvSpPr>
          <p:spPr>
            <a:xfrm>
              <a:off x="8983617" y="4298217"/>
              <a:ext cx="303452" cy="284670"/>
            </a:xfrm>
            <a:prstGeom prst="ellipse">
              <a:avLst/>
            </a:prstGeom>
            <a:solidFill>
              <a:schemeClr val="accent1"/>
            </a:solidFill>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4192"/>
              <a:r>
                <a:rPr lang="en-US" sz="1600" b="1" dirty="0">
                  <a:solidFill>
                    <a:schemeClr val="bg1"/>
                  </a:solidFill>
                  <a:latin typeface="+mj-lt"/>
                </a:rPr>
                <a:t>3</a:t>
              </a:r>
            </a:p>
          </p:txBody>
        </p:sp>
        <p:sp>
          <p:nvSpPr>
            <p:cNvPr id="23" name="Oval 22">
              <a:extLst>
                <a:ext uri="{FF2B5EF4-FFF2-40B4-BE49-F238E27FC236}">
                  <a16:creationId xmlns:a16="http://schemas.microsoft.com/office/drawing/2014/main" id="{F7690482-A2B9-4BF5-B718-CE88A2015134}"/>
                </a:ext>
              </a:extLst>
            </p:cNvPr>
            <p:cNvSpPr/>
            <p:nvPr/>
          </p:nvSpPr>
          <p:spPr>
            <a:xfrm>
              <a:off x="7393240" y="4382044"/>
              <a:ext cx="303452" cy="284670"/>
            </a:xfrm>
            <a:prstGeom prst="ellipse">
              <a:avLst/>
            </a:prstGeom>
            <a:solidFill>
              <a:schemeClr val="accent1"/>
            </a:solidFill>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4192"/>
              <a:r>
                <a:rPr lang="en-US" sz="1600" b="1" dirty="0">
                  <a:solidFill>
                    <a:schemeClr val="bg1"/>
                  </a:solidFill>
                  <a:latin typeface="+mj-lt"/>
                </a:rPr>
                <a:t>3</a:t>
              </a:r>
            </a:p>
          </p:txBody>
        </p:sp>
        <p:sp>
          <p:nvSpPr>
            <p:cNvPr id="36" name="Lock" title="Icon of a padlock">
              <a:extLst>
                <a:ext uri="{FF2B5EF4-FFF2-40B4-BE49-F238E27FC236}">
                  <a16:creationId xmlns:a16="http://schemas.microsoft.com/office/drawing/2014/main" id="{8D969129-8D2B-4BAF-A2B4-D120BE75E5DC}"/>
                </a:ext>
              </a:extLst>
            </p:cNvPr>
            <p:cNvSpPr>
              <a:spLocks noChangeAspect="1" noEditPoints="1"/>
            </p:cNvSpPr>
            <p:nvPr/>
          </p:nvSpPr>
          <p:spPr bwMode="auto">
            <a:xfrm>
              <a:off x="10049965" y="1700348"/>
              <a:ext cx="160229" cy="223944"/>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solidFill>
              <a:schemeClr val="bg1"/>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TextBox 36">
              <a:extLst>
                <a:ext uri="{FF2B5EF4-FFF2-40B4-BE49-F238E27FC236}">
                  <a16:creationId xmlns:a16="http://schemas.microsoft.com/office/drawing/2014/main" id="{9645DA65-FFE6-45F5-966E-B02CD3207056}"/>
                </a:ext>
              </a:extLst>
            </p:cNvPr>
            <p:cNvSpPr txBox="1"/>
            <p:nvPr/>
          </p:nvSpPr>
          <p:spPr>
            <a:xfrm>
              <a:off x="9618426" y="1946838"/>
              <a:ext cx="1004937" cy="369332"/>
            </a:xfrm>
            <a:prstGeom prst="rect">
              <a:avLst/>
            </a:prstGeom>
            <a:solidFill>
              <a:schemeClr val="bg1"/>
            </a:solidFill>
          </p:spPr>
          <p:txBody>
            <a:bodyPr wrap="square" lIns="0" tIns="0" rIns="0" bIns="0" rtlCol="0">
              <a:spAutoFit/>
            </a:bodyPr>
            <a:lstStyle/>
            <a:p>
              <a:pPr algn="ctr"/>
              <a:r>
                <a:rPr lang="en-US" sz="1200" dirty="0">
                  <a:gradFill>
                    <a:gsLst>
                      <a:gs pos="2917">
                        <a:schemeClr val="tx1"/>
                      </a:gs>
                      <a:gs pos="30000">
                        <a:schemeClr val="tx1"/>
                      </a:gs>
                    </a:gsLst>
                    <a:lin ang="5400000" scaled="0"/>
                  </a:gradFill>
                </a:rPr>
                <a:t>Native </a:t>
              </a:r>
              <a:br>
                <a:rPr lang="en-US" sz="1200" dirty="0">
                  <a:gradFill>
                    <a:gsLst>
                      <a:gs pos="2917">
                        <a:schemeClr val="tx1"/>
                      </a:gs>
                      <a:gs pos="30000">
                        <a:schemeClr val="tx1"/>
                      </a:gs>
                    </a:gsLst>
                    <a:lin ang="5400000" scaled="0"/>
                  </a:gradFill>
                </a:rPr>
              </a:br>
              <a:r>
                <a:rPr lang="en-US" sz="1200" dirty="0">
                  <a:gradFill>
                    <a:gsLst>
                      <a:gs pos="2917">
                        <a:schemeClr val="tx1"/>
                      </a:gs>
                      <a:gs pos="30000">
                        <a:schemeClr val="tx1"/>
                      </a:gs>
                    </a:gsLst>
                    <a:lin ang="5400000" scaled="0"/>
                  </a:gradFill>
                </a:rPr>
                <a:t>auth</a:t>
              </a:r>
            </a:p>
          </p:txBody>
        </p:sp>
        <p:cxnSp>
          <p:nvCxnSpPr>
            <p:cNvPr id="40" name="Straight Arrow Connector 39">
              <a:extLst>
                <a:ext uri="{FF2B5EF4-FFF2-40B4-BE49-F238E27FC236}">
                  <a16:creationId xmlns:a16="http://schemas.microsoft.com/office/drawing/2014/main" id="{06CFD9F2-2B2D-4348-AF33-055E0158EF15}"/>
                </a:ext>
              </a:extLst>
            </p:cNvPr>
            <p:cNvCxnSpPr>
              <a:cxnSpLocks/>
            </p:cNvCxnSpPr>
            <p:nvPr/>
          </p:nvCxnSpPr>
          <p:spPr>
            <a:xfrm flipH="1">
              <a:off x="7846881" y="1855908"/>
              <a:ext cx="810166" cy="0"/>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globe" title="Icon of the earth">
              <a:extLst>
                <a:ext uri="{FF2B5EF4-FFF2-40B4-BE49-F238E27FC236}">
                  <a16:creationId xmlns:a16="http://schemas.microsoft.com/office/drawing/2014/main" id="{47075560-C200-4B4C-B7BC-618ED12DEE0C}"/>
                </a:ext>
              </a:extLst>
            </p:cNvPr>
            <p:cNvSpPr>
              <a:spLocks noChangeAspect="1" noEditPoints="1"/>
            </p:cNvSpPr>
            <p:nvPr/>
          </p:nvSpPr>
          <p:spPr bwMode="auto">
            <a:xfrm>
              <a:off x="6016914" y="1629440"/>
              <a:ext cx="391713" cy="393045"/>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42" name="TextBox 41">
              <a:extLst>
                <a:ext uri="{FF2B5EF4-FFF2-40B4-BE49-F238E27FC236}">
                  <a16:creationId xmlns:a16="http://schemas.microsoft.com/office/drawing/2014/main" id="{79153A93-1D63-4FC2-BEE4-AE70B8459C42}"/>
                </a:ext>
              </a:extLst>
            </p:cNvPr>
            <p:cNvSpPr txBox="1"/>
            <p:nvPr/>
          </p:nvSpPr>
          <p:spPr>
            <a:xfrm>
              <a:off x="5674987" y="2025741"/>
              <a:ext cx="1124793" cy="184666"/>
            </a:xfrm>
            <a:prstGeom prst="rect">
              <a:avLst/>
            </a:prstGeom>
            <a:noFill/>
          </p:spPr>
          <p:txBody>
            <a:bodyPr wrap="square" lIns="0" tIns="0" rIns="0" bIns="0" rtlCol="0">
              <a:spAutoFit/>
            </a:bodyPr>
            <a:lstStyle/>
            <a:p>
              <a:pPr algn="ctr"/>
              <a:r>
                <a:rPr lang="en-US" sz="1200" dirty="0">
                  <a:gradFill>
                    <a:gsLst>
                      <a:gs pos="2917">
                        <a:schemeClr val="tx1"/>
                      </a:gs>
                      <a:gs pos="30000">
                        <a:schemeClr val="tx1"/>
                      </a:gs>
                    </a:gsLst>
                    <a:lin ang="5400000" scaled="0"/>
                  </a:gradFill>
                </a:rPr>
                <a:t>Internet</a:t>
              </a:r>
            </a:p>
          </p:txBody>
        </p:sp>
        <p:sp>
          <p:nvSpPr>
            <p:cNvPr id="44" name="TextBox 43">
              <a:extLst>
                <a:ext uri="{FF2B5EF4-FFF2-40B4-BE49-F238E27FC236}">
                  <a16:creationId xmlns:a16="http://schemas.microsoft.com/office/drawing/2014/main" id="{A843BAE4-07BC-4A9D-BD3D-02B84777DD69}"/>
                </a:ext>
              </a:extLst>
            </p:cNvPr>
            <p:cNvSpPr txBox="1"/>
            <p:nvPr/>
          </p:nvSpPr>
          <p:spPr>
            <a:xfrm>
              <a:off x="7193946" y="1017822"/>
              <a:ext cx="677871" cy="276999"/>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rPr>
                <a:t>Azure</a:t>
              </a:r>
            </a:p>
          </p:txBody>
        </p:sp>
        <p:sp>
          <p:nvSpPr>
            <p:cNvPr id="48" name="server_2" title="Icon of a server tower with a padlock on the lower right corner">
              <a:extLst>
                <a:ext uri="{FF2B5EF4-FFF2-40B4-BE49-F238E27FC236}">
                  <a16:creationId xmlns:a16="http://schemas.microsoft.com/office/drawing/2014/main" id="{24464E5A-04D3-4CF3-89C3-1825B9864E00}"/>
                </a:ext>
              </a:extLst>
            </p:cNvPr>
            <p:cNvSpPr>
              <a:spLocks noChangeAspect="1" noEditPoints="1"/>
            </p:cNvSpPr>
            <p:nvPr/>
          </p:nvSpPr>
          <p:spPr bwMode="auto">
            <a:xfrm>
              <a:off x="8753145" y="1629440"/>
              <a:ext cx="295016" cy="365760"/>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49" name="TextBox 48">
              <a:extLst>
                <a:ext uri="{FF2B5EF4-FFF2-40B4-BE49-F238E27FC236}">
                  <a16:creationId xmlns:a16="http://schemas.microsoft.com/office/drawing/2014/main" id="{DFF36838-B491-4C66-B3CB-C45A756FA1AD}"/>
                </a:ext>
              </a:extLst>
            </p:cNvPr>
            <p:cNvSpPr txBox="1"/>
            <p:nvPr/>
          </p:nvSpPr>
          <p:spPr>
            <a:xfrm>
              <a:off x="8461315" y="2026618"/>
              <a:ext cx="878676" cy="184666"/>
            </a:xfrm>
            <a:prstGeom prst="rect">
              <a:avLst/>
            </a:prstGeom>
            <a:noFill/>
          </p:spPr>
          <p:txBody>
            <a:bodyPr wrap="square" lIns="0" tIns="0" rIns="0" bIns="0" rtlCol="0">
              <a:spAutoFit/>
            </a:bodyPr>
            <a:lstStyle/>
            <a:p>
              <a:pPr algn="ctr"/>
              <a:r>
                <a:rPr lang="en-US" sz="1200" dirty="0">
                  <a:gradFill>
                    <a:gsLst>
                      <a:gs pos="2917">
                        <a:schemeClr val="tx1"/>
                      </a:gs>
                      <a:gs pos="30000">
                        <a:schemeClr val="tx1"/>
                      </a:gs>
                    </a:gsLst>
                    <a:lin ang="5400000" scaled="0"/>
                  </a:gradFill>
                </a:rPr>
                <a:t>Firewall</a:t>
              </a:r>
            </a:p>
          </p:txBody>
        </p:sp>
        <p:sp>
          <p:nvSpPr>
            <p:cNvPr id="51" name="TextBox 50">
              <a:extLst>
                <a:ext uri="{FF2B5EF4-FFF2-40B4-BE49-F238E27FC236}">
                  <a16:creationId xmlns:a16="http://schemas.microsoft.com/office/drawing/2014/main" id="{6C5D542F-D5C2-4AAA-9C9A-83567C86A6E6}"/>
                </a:ext>
              </a:extLst>
            </p:cNvPr>
            <p:cNvSpPr txBox="1"/>
            <p:nvPr/>
          </p:nvSpPr>
          <p:spPr>
            <a:xfrm>
              <a:off x="7838143" y="1650725"/>
              <a:ext cx="810167" cy="153888"/>
            </a:xfrm>
            <a:prstGeom prst="rect">
              <a:avLst/>
            </a:prstGeom>
            <a:solidFill>
              <a:schemeClr val="bg1"/>
            </a:solidFill>
          </p:spPr>
          <p:txBody>
            <a:bodyPr wrap="square" lIns="0" tIns="0" rIns="0" bIns="0" rtlCol="0">
              <a:spAutoFit/>
            </a:bodyPr>
            <a:lstStyle/>
            <a:p>
              <a:pPr algn="ctr"/>
              <a:r>
                <a:rPr lang="en-US" sz="1000" dirty="0">
                  <a:gradFill>
                    <a:gsLst>
                      <a:gs pos="2917">
                        <a:schemeClr val="tx1"/>
                      </a:gs>
                      <a:gs pos="30000">
                        <a:schemeClr val="tx1"/>
                      </a:gs>
                    </a:gsLst>
                    <a:lin ang="5400000" scaled="0"/>
                  </a:gradFill>
                </a:rPr>
                <a:t>SSL/TLS 1.2</a:t>
              </a:r>
            </a:p>
          </p:txBody>
        </p:sp>
        <p:cxnSp>
          <p:nvCxnSpPr>
            <p:cNvPr id="64" name="Straight Arrow Connector 63">
              <a:extLst>
                <a:ext uri="{FF2B5EF4-FFF2-40B4-BE49-F238E27FC236}">
                  <a16:creationId xmlns:a16="http://schemas.microsoft.com/office/drawing/2014/main" id="{548AAA30-9418-4B4E-8F8A-8E15B13394FF}"/>
                </a:ext>
              </a:extLst>
            </p:cNvPr>
            <p:cNvCxnSpPr>
              <a:cxnSpLocks/>
            </p:cNvCxnSpPr>
            <p:nvPr/>
          </p:nvCxnSpPr>
          <p:spPr>
            <a:xfrm flipH="1">
              <a:off x="9164833" y="1855908"/>
              <a:ext cx="810166" cy="0"/>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9D382DA9-8B0F-48AE-9BD8-494A1B9CB1B2}"/>
                </a:ext>
              </a:extLst>
            </p:cNvPr>
            <p:cNvSpPr txBox="1"/>
            <p:nvPr/>
          </p:nvSpPr>
          <p:spPr>
            <a:xfrm>
              <a:off x="9172279" y="1650725"/>
              <a:ext cx="810167" cy="153888"/>
            </a:xfrm>
            <a:prstGeom prst="rect">
              <a:avLst/>
            </a:prstGeom>
            <a:noFill/>
          </p:spPr>
          <p:txBody>
            <a:bodyPr wrap="square" lIns="0" tIns="0" rIns="0" bIns="0" rtlCol="0">
              <a:spAutoFit/>
            </a:bodyPr>
            <a:lstStyle/>
            <a:p>
              <a:pPr algn="ctr"/>
              <a:r>
                <a:rPr lang="en-US" sz="1000" dirty="0">
                  <a:gradFill>
                    <a:gsLst>
                      <a:gs pos="2917">
                        <a:schemeClr val="tx1"/>
                      </a:gs>
                      <a:gs pos="30000">
                        <a:schemeClr val="tx1"/>
                      </a:gs>
                    </a:gsLst>
                    <a:lin ang="5400000" scaled="0"/>
                  </a:gradFill>
                </a:rPr>
                <a:t>SSL/TLS 1.2</a:t>
              </a:r>
            </a:p>
          </p:txBody>
        </p:sp>
        <p:cxnSp>
          <p:nvCxnSpPr>
            <p:cNvPr id="66" name="Straight Arrow Connector 65">
              <a:extLst>
                <a:ext uri="{FF2B5EF4-FFF2-40B4-BE49-F238E27FC236}">
                  <a16:creationId xmlns:a16="http://schemas.microsoft.com/office/drawing/2014/main" id="{5FF63AD1-41D4-4743-B0FD-0DBE1D225B1B}"/>
                </a:ext>
              </a:extLst>
            </p:cNvPr>
            <p:cNvCxnSpPr>
              <a:cxnSpLocks/>
            </p:cNvCxnSpPr>
            <p:nvPr/>
          </p:nvCxnSpPr>
          <p:spPr>
            <a:xfrm flipH="1">
              <a:off x="6494324" y="1864614"/>
              <a:ext cx="810166" cy="0"/>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3AF7CE78-98C0-4A90-960D-70C0F9A3A33F}"/>
                </a:ext>
              </a:extLst>
            </p:cNvPr>
            <p:cNvSpPr txBox="1"/>
            <p:nvPr/>
          </p:nvSpPr>
          <p:spPr>
            <a:xfrm>
              <a:off x="6485586" y="1659431"/>
              <a:ext cx="810167" cy="153888"/>
            </a:xfrm>
            <a:prstGeom prst="rect">
              <a:avLst/>
            </a:prstGeom>
            <a:solidFill>
              <a:schemeClr val="bg1"/>
            </a:solidFill>
          </p:spPr>
          <p:txBody>
            <a:bodyPr wrap="square" lIns="0" tIns="0" rIns="0" bIns="0" rtlCol="0">
              <a:spAutoFit/>
            </a:bodyPr>
            <a:lstStyle/>
            <a:p>
              <a:pPr algn="ctr"/>
              <a:r>
                <a:rPr lang="en-US" sz="1000" dirty="0">
                  <a:gradFill>
                    <a:gsLst>
                      <a:gs pos="2917">
                        <a:schemeClr val="tx1"/>
                      </a:gs>
                      <a:gs pos="30000">
                        <a:schemeClr val="tx1"/>
                      </a:gs>
                    </a:gsLst>
                    <a:lin ang="5400000" scaled="0"/>
                  </a:gradFill>
                </a:rPr>
                <a:t>SSL/TLS 1.2</a:t>
              </a:r>
            </a:p>
          </p:txBody>
        </p:sp>
        <p:pic>
          <p:nvPicPr>
            <p:cNvPr id="34" name="Graphic 33">
              <a:extLst>
                <a:ext uri="{FF2B5EF4-FFF2-40B4-BE49-F238E27FC236}">
                  <a16:creationId xmlns:a16="http://schemas.microsoft.com/office/drawing/2014/main" id="{9E0320A7-9E2D-C143-9C6A-E2DB204C1F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58335" y="1584999"/>
              <a:ext cx="562668" cy="562668"/>
            </a:xfrm>
            <a:prstGeom prst="rect">
              <a:avLst/>
            </a:prstGeom>
          </p:spPr>
        </p:pic>
      </p:grpSp>
    </p:spTree>
    <p:extLst>
      <p:ext uri="{BB962C8B-B14F-4D97-AF65-F5344CB8AC3E}">
        <p14:creationId xmlns:p14="http://schemas.microsoft.com/office/powerpoint/2010/main" val="2545488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1"/>
            <a:ext cx="3564637" cy="1003299"/>
          </a:xfrm>
        </p:spPr>
        <p:txBody>
          <a:bodyPr/>
          <a:lstStyle/>
          <a:p>
            <a:r>
              <a:rPr lang="en-US" sz="3200" dirty="0"/>
              <a:t>Data encryption and logging ensures protection</a:t>
            </a:r>
          </a:p>
        </p:txBody>
      </p:sp>
      <p:sp>
        <p:nvSpPr>
          <p:cNvPr id="37" name="TextBox 36">
            <a:extLst>
              <a:ext uri="{FF2B5EF4-FFF2-40B4-BE49-F238E27FC236}">
                <a16:creationId xmlns:a16="http://schemas.microsoft.com/office/drawing/2014/main" id="{3828F116-EC9D-44F3-84A6-2607705D174A}"/>
              </a:ext>
            </a:extLst>
          </p:cNvPr>
          <p:cNvSpPr txBox="1"/>
          <p:nvPr/>
        </p:nvSpPr>
        <p:spPr>
          <a:xfrm>
            <a:off x="5557048" y="3203702"/>
            <a:ext cx="1124793" cy="184666"/>
          </a:xfrm>
          <a:prstGeom prst="rect">
            <a:avLst/>
          </a:prstGeom>
          <a:solidFill>
            <a:schemeClr val="bg1"/>
          </a:solidFill>
        </p:spPr>
        <p:txBody>
          <a:bodyPr wrap="square" lIns="0" tIns="0" rIns="0" bIns="0" rtlCol="0">
            <a:spAutoFit/>
          </a:bodyPr>
          <a:lstStyle/>
          <a:p>
            <a:pPr algn="ctr"/>
            <a:r>
              <a:rPr lang="en-US" sz="1200" dirty="0">
                <a:gradFill>
                  <a:gsLst>
                    <a:gs pos="2917">
                      <a:schemeClr val="tx1"/>
                    </a:gs>
                    <a:gs pos="30000">
                      <a:schemeClr val="tx1"/>
                    </a:gs>
                  </a:gsLst>
                  <a:lin ang="5400000" scaled="0"/>
                </a:gradFill>
              </a:rPr>
              <a:t>Internet</a:t>
            </a:r>
          </a:p>
        </p:txBody>
      </p:sp>
      <p:cxnSp>
        <p:nvCxnSpPr>
          <p:cNvPr id="34" name="Straight Connector 33">
            <a:extLst>
              <a:ext uri="{FF2B5EF4-FFF2-40B4-BE49-F238E27FC236}">
                <a16:creationId xmlns:a16="http://schemas.microsoft.com/office/drawing/2014/main" id="{F5E43991-06FC-5B4F-9EE2-60BC2A695246}"/>
              </a:ext>
              <a:ext uri="{C183D7F6-B498-43B3-948B-1728B52AA6E4}">
                <adec:decorative xmlns:adec="http://schemas.microsoft.com/office/drawing/2017/decorative" val="1"/>
              </a:ext>
            </a:extLst>
          </p:cNvPr>
          <p:cNvCxnSpPr/>
          <p:nvPr/>
        </p:nvCxnSpPr>
        <p:spPr>
          <a:xfrm>
            <a:off x="5181600" y="585788"/>
            <a:ext cx="0" cy="568325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A7026779-04F7-4304-9D14-0AD78E857816}"/>
              </a:ext>
            </a:extLst>
          </p:cNvPr>
          <p:cNvSpPr/>
          <p:nvPr/>
        </p:nvSpPr>
        <p:spPr>
          <a:xfrm>
            <a:off x="591769" y="2120491"/>
            <a:ext cx="316383" cy="307369"/>
          </a:xfrm>
          <a:prstGeom prst="ellipse">
            <a:avLst/>
          </a:prstGeom>
          <a:solidFill>
            <a:schemeClr val="accent1"/>
          </a:solidFill>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4192"/>
            <a:r>
              <a:rPr lang="en-US" sz="1600" b="1" dirty="0">
                <a:solidFill>
                  <a:schemeClr val="bg1"/>
                </a:solidFill>
                <a:latin typeface="+mj-lt"/>
              </a:rPr>
              <a:t>1</a:t>
            </a:r>
          </a:p>
        </p:txBody>
      </p:sp>
      <p:sp>
        <p:nvSpPr>
          <p:cNvPr id="15" name="Oval 14">
            <a:extLst>
              <a:ext uri="{FF2B5EF4-FFF2-40B4-BE49-F238E27FC236}">
                <a16:creationId xmlns:a16="http://schemas.microsoft.com/office/drawing/2014/main" id="{9764F140-5AC2-4E62-AC1A-73881CE61A96}"/>
              </a:ext>
            </a:extLst>
          </p:cNvPr>
          <p:cNvSpPr/>
          <p:nvPr/>
        </p:nvSpPr>
        <p:spPr>
          <a:xfrm>
            <a:off x="591769" y="2710047"/>
            <a:ext cx="316383" cy="307369"/>
          </a:xfrm>
          <a:prstGeom prst="ellipse">
            <a:avLst/>
          </a:prstGeom>
          <a:solidFill>
            <a:schemeClr val="accent1"/>
          </a:solidFill>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4192"/>
            <a:r>
              <a:rPr lang="en-US" sz="1600" b="1" dirty="0">
                <a:solidFill>
                  <a:schemeClr val="bg1"/>
                </a:solidFill>
                <a:latin typeface="+mj-lt"/>
              </a:rPr>
              <a:t>2</a:t>
            </a:r>
          </a:p>
        </p:txBody>
      </p:sp>
      <p:sp>
        <p:nvSpPr>
          <p:cNvPr id="7" name="Text Placeholder 6">
            <a:extLst>
              <a:ext uri="{FF2B5EF4-FFF2-40B4-BE49-F238E27FC236}">
                <a16:creationId xmlns:a16="http://schemas.microsoft.com/office/drawing/2014/main" id="{8C7B5AD9-6089-4A42-9F72-E7AAB60D53AE}"/>
              </a:ext>
            </a:extLst>
          </p:cNvPr>
          <p:cNvSpPr>
            <a:spLocks noGrp="1"/>
          </p:cNvSpPr>
          <p:nvPr>
            <p:ph type="body" sz="quarter" idx="4294967295"/>
          </p:nvPr>
        </p:nvSpPr>
        <p:spPr>
          <a:xfrm>
            <a:off x="1012371" y="2130425"/>
            <a:ext cx="3813629" cy="1100301"/>
          </a:xfrm>
        </p:spPr>
        <p:txBody>
          <a:bodyPr/>
          <a:lstStyle/>
          <a:p>
            <a:pPr marL="0" indent="0">
              <a:spcBef>
                <a:spcPts val="0"/>
              </a:spcBef>
              <a:spcAft>
                <a:spcPts val="900"/>
              </a:spcAft>
              <a:buNone/>
            </a:pPr>
            <a:r>
              <a:rPr lang="en-US" sz="1600" dirty="0">
                <a:solidFill>
                  <a:schemeClr val="tx1"/>
                </a:solidFill>
                <a:cs typeface="Segoe UI Semibold" panose="020B0702040204020203" pitchFamily="34" charset="0"/>
              </a:rPr>
              <a:t>Encryption of data at rest is AES 256 bit, system managed and always on.</a:t>
            </a:r>
          </a:p>
          <a:p>
            <a:pPr marL="0" indent="0">
              <a:spcBef>
                <a:spcPts val="0"/>
              </a:spcBef>
              <a:spcAft>
                <a:spcPts val="900"/>
              </a:spcAft>
              <a:buNone/>
            </a:pPr>
            <a:r>
              <a:rPr lang="en-US" sz="1600" dirty="0">
                <a:solidFill>
                  <a:schemeClr val="tx1"/>
                </a:solidFill>
                <a:cs typeface="Segoe UI Semibold" panose="020B0702040204020203" pitchFamily="34" charset="0"/>
              </a:rPr>
              <a:t>Built in activity logging facilitates security monitoring. Native OMS integration. </a:t>
            </a:r>
          </a:p>
        </p:txBody>
      </p:sp>
      <p:sp>
        <p:nvSpPr>
          <p:cNvPr id="55" name="TextBox 54">
            <a:extLst>
              <a:ext uri="{FF2B5EF4-FFF2-40B4-BE49-F238E27FC236}">
                <a16:creationId xmlns:a16="http://schemas.microsoft.com/office/drawing/2014/main" id="{1D9969AD-8398-5543-9929-EF20D6A18E2D}"/>
              </a:ext>
            </a:extLst>
          </p:cNvPr>
          <p:cNvSpPr txBox="1"/>
          <p:nvPr/>
        </p:nvSpPr>
        <p:spPr>
          <a:xfrm>
            <a:off x="463138" y="3354181"/>
            <a:ext cx="4263241" cy="338554"/>
          </a:xfrm>
          <a:prstGeom prst="rect">
            <a:avLst/>
          </a:prstGeom>
          <a:noFill/>
        </p:spPr>
        <p:txBody>
          <a:bodyPr wrap="square">
            <a:spAutoFit/>
          </a:bodyPr>
          <a:lstStyle/>
          <a:p>
            <a:pPr marL="15875" indent="0">
              <a:spcBef>
                <a:spcPts val="0"/>
              </a:spcBef>
              <a:spcAft>
                <a:spcPts val="900"/>
              </a:spcAft>
              <a:buNone/>
            </a:pPr>
            <a:r>
              <a:rPr lang="en-US" sz="1600" dirty="0">
                <a:solidFill>
                  <a:schemeClr val="accent1"/>
                </a:solidFill>
                <a:latin typeface="+mj-lt"/>
                <a:cs typeface="Segoe UI Semibold" panose="020B0702040204020203" pitchFamily="34" charset="0"/>
              </a:rPr>
              <a:t>Firewall example:</a:t>
            </a:r>
            <a:endParaRPr lang="en-US" sz="1600" dirty="0">
              <a:solidFill>
                <a:schemeClr val="accent1"/>
              </a:solidFill>
              <a:latin typeface="+mj-lt"/>
            </a:endParaRPr>
          </a:p>
        </p:txBody>
      </p:sp>
      <p:pic>
        <p:nvPicPr>
          <p:cNvPr id="3" name="Picture 2" descr="screenshot">
            <a:extLst>
              <a:ext uri="{FF2B5EF4-FFF2-40B4-BE49-F238E27FC236}">
                <a16:creationId xmlns:a16="http://schemas.microsoft.com/office/drawing/2014/main" id="{5A27B0BC-4BA7-4BF1-AF22-0312A97927FD}"/>
              </a:ext>
            </a:extLst>
          </p:cNvPr>
          <p:cNvPicPr>
            <a:picLocks noChangeAspect="1"/>
          </p:cNvPicPr>
          <p:nvPr/>
        </p:nvPicPr>
        <p:blipFill>
          <a:blip r:embed="rId3"/>
          <a:stretch>
            <a:fillRect/>
          </a:stretch>
        </p:blipFill>
        <p:spPr>
          <a:xfrm>
            <a:off x="557708" y="3754751"/>
            <a:ext cx="4181631" cy="1579250"/>
          </a:xfrm>
          <a:prstGeom prst="rect">
            <a:avLst/>
          </a:prstGeom>
          <a:ln>
            <a:noFill/>
          </a:ln>
          <a:effectLst>
            <a:outerShdw blurRad="139700" dist="38100" dir="5400000" algn="t" rotWithShape="0">
              <a:prstClr val="black">
                <a:alpha val="30000"/>
              </a:prstClr>
            </a:outerShdw>
          </a:effectLst>
        </p:spPr>
      </p:pic>
      <p:sp>
        <p:nvSpPr>
          <p:cNvPr id="4" name="TextBox 3">
            <a:extLst>
              <a:ext uri="{FF2B5EF4-FFF2-40B4-BE49-F238E27FC236}">
                <a16:creationId xmlns:a16="http://schemas.microsoft.com/office/drawing/2014/main" id="{314C57D9-0C50-1041-899E-D93CBF1292A2}"/>
              </a:ext>
            </a:extLst>
          </p:cNvPr>
          <p:cNvSpPr txBox="1"/>
          <p:nvPr/>
        </p:nvSpPr>
        <p:spPr>
          <a:xfrm>
            <a:off x="585280" y="5495052"/>
            <a:ext cx="4146377" cy="615553"/>
          </a:xfrm>
          <a:prstGeom prst="rect">
            <a:avLst/>
          </a:prstGeom>
          <a:noFill/>
        </p:spPr>
        <p:txBody>
          <a:bodyPr wrap="square" lIns="0" tIns="0" rIns="0" bIns="0" rtlCol="0">
            <a:spAutoFit/>
          </a:bodyPr>
          <a:lstStyle/>
          <a:p>
            <a:pPr marL="171450" indent="-171450" algn="l"/>
            <a:r>
              <a:rPr lang="en-US" sz="1000" dirty="0">
                <a:gradFill>
                  <a:gsLst>
                    <a:gs pos="2917">
                      <a:schemeClr val="tx1"/>
                    </a:gs>
                    <a:gs pos="30000">
                      <a:schemeClr val="tx1"/>
                    </a:gs>
                  </a:gsLst>
                  <a:lin ang="5400000" scaled="0"/>
                </a:gradFill>
              </a:rPr>
              <a:t>“properties”:{</a:t>
            </a:r>
            <a:br>
              <a:rPr lang="en-US" sz="1000" dirty="0">
                <a:gradFill>
                  <a:gsLst>
                    <a:gs pos="2917">
                      <a:schemeClr val="tx1"/>
                    </a:gs>
                    <a:gs pos="30000">
                      <a:schemeClr val="tx1"/>
                    </a:gs>
                  </a:gsLst>
                  <a:lin ang="5400000" scaled="0"/>
                </a:gradFill>
              </a:rPr>
            </a:br>
            <a:r>
              <a:rPr lang="en-US" sz="1000" dirty="0">
                <a:gradFill>
                  <a:gsLst>
                    <a:gs pos="2917">
                      <a:schemeClr val="tx1"/>
                    </a:gs>
                    <a:gs pos="30000">
                      <a:schemeClr val="tx1"/>
                    </a:gs>
                  </a:gsLst>
                  <a:lin ang="5400000" scaled="0"/>
                </a:gradFill>
              </a:rPr>
              <a:t>“</a:t>
            </a:r>
            <a:r>
              <a:rPr lang="en-US" sz="1000" dirty="0" err="1">
                <a:gradFill>
                  <a:gsLst>
                    <a:gs pos="2917">
                      <a:schemeClr val="tx1"/>
                    </a:gs>
                    <a:gs pos="30000">
                      <a:schemeClr val="tx1"/>
                    </a:gs>
                  </a:gsLst>
                  <a:lin ang="5400000" scaled="0"/>
                </a:gradFill>
              </a:rPr>
              <a:t>requestbody</a:t>
            </a:r>
            <a:r>
              <a:rPr lang="en-US" sz="1000" dirty="0">
                <a:gradFill>
                  <a:gsLst>
                    <a:gs pos="2917">
                      <a:schemeClr val="tx1"/>
                    </a:gs>
                    <a:gs pos="30000">
                      <a:schemeClr val="tx1"/>
                    </a:gs>
                  </a:gsLst>
                  <a:lin ang="5400000" scaled="0"/>
                </a:gradFill>
              </a:rPr>
              <a:t>”: “{\”value\”:[{\”name\”:\”Test\”,\”properties\”:{\”</a:t>
            </a:r>
            <a:r>
              <a:rPr lang="en-US" sz="1000" dirty="0" err="1">
                <a:gradFill>
                  <a:gsLst>
                    <a:gs pos="2917">
                      <a:schemeClr val="tx1"/>
                    </a:gs>
                    <a:gs pos="30000">
                      <a:schemeClr val="tx1"/>
                    </a:gs>
                  </a:gsLst>
                  <a:lin ang="5400000" scaled="0"/>
                </a:gradFill>
              </a:rPr>
              <a:t>startlpAddress</a:t>
            </a:r>
            <a:r>
              <a:rPr lang="en-US" sz="1000" dirty="0">
                <a:gradFill>
                  <a:gsLst>
                    <a:gs pos="2917">
                      <a:schemeClr val="tx1"/>
                    </a:gs>
                    <a:gs pos="30000">
                      <a:schemeClr val="tx1"/>
                    </a:gs>
                  </a:gsLst>
                  <a:lin ang="5400000" scaled="0"/>
                </a:gradFill>
              </a:rPr>
              <a:t>\”:\”10.1.1.1\”,\”</a:t>
            </a:r>
            <a:r>
              <a:rPr lang="en-US" sz="1000" dirty="0" err="1">
                <a:gradFill>
                  <a:gsLst>
                    <a:gs pos="2917">
                      <a:schemeClr val="tx1"/>
                    </a:gs>
                    <a:gs pos="30000">
                      <a:schemeClr val="tx1"/>
                    </a:gs>
                  </a:gsLst>
                  <a:lin ang="5400000" scaled="0"/>
                </a:gradFill>
              </a:rPr>
              <a:t>endlpAddress</a:t>
            </a:r>
            <a:r>
              <a:rPr lang="en-US" sz="1000" dirty="0">
                <a:gradFill>
                  <a:gsLst>
                    <a:gs pos="2917">
                      <a:schemeClr val="tx1"/>
                    </a:gs>
                    <a:gs pos="30000">
                      <a:schemeClr val="tx1"/>
                    </a:gs>
                  </a:gsLst>
                  <a:lin ang="5400000" scaled="0"/>
                </a:gradFill>
              </a:rPr>
              <a:t>\”:\”10.1.1.2\”}}]}”,”</a:t>
            </a:r>
            <a:r>
              <a:rPr lang="en-US" sz="1000" dirty="0" err="1">
                <a:gradFill>
                  <a:gsLst>
                    <a:gs pos="2917">
                      <a:schemeClr val="tx1"/>
                    </a:gs>
                    <a:gs pos="30000">
                      <a:schemeClr val="tx1"/>
                    </a:gs>
                  </a:gsLst>
                  <a:lin ang="5400000" scaled="0"/>
                </a:gradFill>
              </a:rPr>
              <a:t>statusCode</a:t>
            </a:r>
            <a:r>
              <a:rPr lang="en-US" sz="1000" dirty="0">
                <a:gradFill>
                  <a:gsLst>
                    <a:gs pos="2917">
                      <a:schemeClr val="tx1"/>
                    </a:gs>
                    <a:gs pos="30000">
                      <a:schemeClr val="tx1"/>
                    </a:gs>
                  </a:gsLst>
                  <a:lin ang="5400000" scaled="0"/>
                </a:gradFill>
              </a:rPr>
              <a:t>”: “Accepted”,</a:t>
            </a:r>
          </a:p>
        </p:txBody>
      </p:sp>
      <p:grpSp>
        <p:nvGrpSpPr>
          <p:cNvPr id="8" name="Group 7" descr="architecture diagram">
            <a:extLst>
              <a:ext uri="{FF2B5EF4-FFF2-40B4-BE49-F238E27FC236}">
                <a16:creationId xmlns:a16="http://schemas.microsoft.com/office/drawing/2014/main" id="{B003C569-0673-104C-8DE7-17554D42F1DE}"/>
              </a:ext>
            </a:extLst>
          </p:cNvPr>
          <p:cNvGrpSpPr/>
          <p:nvPr/>
        </p:nvGrpSpPr>
        <p:grpSpPr>
          <a:xfrm>
            <a:off x="5898975" y="1932984"/>
            <a:ext cx="5557901" cy="3379535"/>
            <a:chOff x="5898975" y="1932984"/>
            <a:chExt cx="5557901" cy="3379535"/>
          </a:xfrm>
        </p:grpSpPr>
        <p:sp>
          <p:nvSpPr>
            <p:cNvPr id="13" name="Rectangle 12">
              <a:extLst>
                <a:ext uri="{FF2B5EF4-FFF2-40B4-BE49-F238E27FC236}">
                  <a16:creationId xmlns:a16="http://schemas.microsoft.com/office/drawing/2014/main" id="{EA5A045D-3DFA-469D-9612-C40116D54EEB}"/>
                </a:ext>
              </a:extLst>
            </p:cNvPr>
            <p:cNvSpPr/>
            <p:nvPr/>
          </p:nvSpPr>
          <p:spPr bwMode="auto">
            <a:xfrm>
              <a:off x="7021757" y="1932984"/>
              <a:ext cx="4435119" cy="3379535"/>
            </a:xfrm>
            <a:prstGeom prst="rect">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8" name="Rectangle 17">
              <a:extLst>
                <a:ext uri="{FF2B5EF4-FFF2-40B4-BE49-F238E27FC236}">
                  <a16:creationId xmlns:a16="http://schemas.microsoft.com/office/drawing/2014/main" id="{E4F9E0C6-7331-497E-ADAD-C55DF05B6CEB}"/>
                </a:ext>
              </a:extLst>
            </p:cNvPr>
            <p:cNvSpPr/>
            <p:nvPr/>
          </p:nvSpPr>
          <p:spPr bwMode="auto">
            <a:xfrm>
              <a:off x="7870184" y="2223498"/>
              <a:ext cx="3470386" cy="1585142"/>
            </a:xfrm>
            <a:prstGeom prst="rect">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9" name="Rectangle 18">
              <a:extLst>
                <a:ext uri="{FF2B5EF4-FFF2-40B4-BE49-F238E27FC236}">
                  <a16:creationId xmlns:a16="http://schemas.microsoft.com/office/drawing/2014/main" id="{56DD3275-DA89-4055-8B4D-E128685913A5}"/>
                </a:ext>
              </a:extLst>
            </p:cNvPr>
            <p:cNvSpPr/>
            <p:nvPr/>
          </p:nvSpPr>
          <p:spPr bwMode="auto">
            <a:xfrm>
              <a:off x="10002059" y="2502394"/>
              <a:ext cx="1195736" cy="1040096"/>
            </a:xfrm>
            <a:prstGeom prst="rect">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2" name="Lock" title="Icon of a padlock">
              <a:extLst>
                <a:ext uri="{FF2B5EF4-FFF2-40B4-BE49-F238E27FC236}">
                  <a16:creationId xmlns:a16="http://schemas.microsoft.com/office/drawing/2014/main" id="{52FF0CEF-59E6-488C-BDDD-5FED489591B6}"/>
                </a:ext>
              </a:extLst>
            </p:cNvPr>
            <p:cNvSpPr>
              <a:spLocks noChangeAspect="1" noEditPoints="1"/>
            </p:cNvSpPr>
            <p:nvPr/>
          </p:nvSpPr>
          <p:spPr bwMode="auto">
            <a:xfrm>
              <a:off x="9932026" y="2878309"/>
              <a:ext cx="160229" cy="223944"/>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solidFill>
              <a:schemeClr val="bg1"/>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TextBox 32">
              <a:extLst>
                <a:ext uri="{FF2B5EF4-FFF2-40B4-BE49-F238E27FC236}">
                  <a16:creationId xmlns:a16="http://schemas.microsoft.com/office/drawing/2014/main" id="{B6EC8044-288C-449E-9ECB-576C2B310907}"/>
                </a:ext>
              </a:extLst>
            </p:cNvPr>
            <p:cNvSpPr txBox="1"/>
            <p:nvPr/>
          </p:nvSpPr>
          <p:spPr>
            <a:xfrm>
              <a:off x="9500487" y="3124799"/>
              <a:ext cx="1004937" cy="369332"/>
            </a:xfrm>
            <a:prstGeom prst="rect">
              <a:avLst/>
            </a:prstGeom>
            <a:solidFill>
              <a:schemeClr val="bg1"/>
            </a:solidFill>
          </p:spPr>
          <p:txBody>
            <a:bodyPr wrap="square" lIns="0" tIns="0" rIns="0" bIns="0" rtlCol="0">
              <a:spAutoFit/>
            </a:bodyPr>
            <a:lstStyle/>
            <a:p>
              <a:pPr algn="ctr"/>
              <a:r>
                <a:rPr lang="en-US" sz="1200" dirty="0">
                  <a:gradFill>
                    <a:gsLst>
                      <a:gs pos="2917">
                        <a:schemeClr val="tx1"/>
                      </a:gs>
                      <a:gs pos="30000">
                        <a:schemeClr val="tx1"/>
                      </a:gs>
                    </a:gsLst>
                    <a:lin ang="5400000" scaled="0"/>
                  </a:gradFill>
                </a:rPr>
                <a:t>Native </a:t>
              </a:r>
              <a:br>
                <a:rPr lang="en-US" sz="1200" dirty="0">
                  <a:gradFill>
                    <a:gsLst>
                      <a:gs pos="2917">
                        <a:schemeClr val="tx1"/>
                      </a:gs>
                      <a:gs pos="30000">
                        <a:schemeClr val="tx1"/>
                      </a:gs>
                    </a:gsLst>
                    <a:lin ang="5400000" scaled="0"/>
                  </a:gradFill>
                </a:rPr>
              </a:br>
              <a:r>
                <a:rPr lang="en-US" sz="1200" dirty="0">
                  <a:gradFill>
                    <a:gsLst>
                      <a:gs pos="2917">
                        <a:schemeClr val="tx1"/>
                      </a:gs>
                      <a:gs pos="30000">
                        <a:schemeClr val="tx1"/>
                      </a:gs>
                    </a:gsLst>
                    <a:lin ang="5400000" scaled="0"/>
                  </a:gradFill>
                </a:rPr>
                <a:t>auth</a:t>
              </a:r>
            </a:p>
          </p:txBody>
        </p:sp>
        <p:cxnSp>
          <p:nvCxnSpPr>
            <p:cNvPr id="35" name="Straight Arrow Connector 34">
              <a:extLst>
                <a:ext uri="{FF2B5EF4-FFF2-40B4-BE49-F238E27FC236}">
                  <a16:creationId xmlns:a16="http://schemas.microsoft.com/office/drawing/2014/main" id="{4602766E-18AB-4E48-93A8-CCE6294E924A}"/>
                </a:ext>
              </a:extLst>
            </p:cNvPr>
            <p:cNvCxnSpPr>
              <a:cxnSpLocks/>
            </p:cNvCxnSpPr>
            <p:nvPr/>
          </p:nvCxnSpPr>
          <p:spPr>
            <a:xfrm flipH="1">
              <a:off x="7728942" y="3033869"/>
              <a:ext cx="810166" cy="0"/>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globe" title="Icon of the earth">
              <a:extLst>
                <a:ext uri="{FF2B5EF4-FFF2-40B4-BE49-F238E27FC236}">
                  <a16:creationId xmlns:a16="http://schemas.microsoft.com/office/drawing/2014/main" id="{C2C1699C-A27E-4EF4-93FF-B7535231BD68}"/>
                </a:ext>
              </a:extLst>
            </p:cNvPr>
            <p:cNvSpPr>
              <a:spLocks noChangeAspect="1" noEditPoints="1"/>
            </p:cNvSpPr>
            <p:nvPr/>
          </p:nvSpPr>
          <p:spPr bwMode="auto">
            <a:xfrm>
              <a:off x="5898975" y="2807401"/>
              <a:ext cx="391713" cy="393045"/>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38" name="TextBox 37">
              <a:extLst>
                <a:ext uri="{FF2B5EF4-FFF2-40B4-BE49-F238E27FC236}">
                  <a16:creationId xmlns:a16="http://schemas.microsoft.com/office/drawing/2014/main" id="{72C90195-C7A1-42C5-97A0-7349DC964571}"/>
                </a:ext>
              </a:extLst>
            </p:cNvPr>
            <p:cNvSpPr txBox="1"/>
            <p:nvPr/>
          </p:nvSpPr>
          <p:spPr>
            <a:xfrm>
              <a:off x="7076007" y="1959107"/>
              <a:ext cx="677871"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Azure</a:t>
              </a:r>
            </a:p>
          </p:txBody>
        </p:sp>
        <p:sp>
          <p:nvSpPr>
            <p:cNvPr id="39" name="server_2" title="Icon of a server tower with a padlock on the lower right corner">
              <a:extLst>
                <a:ext uri="{FF2B5EF4-FFF2-40B4-BE49-F238E27FC236}">
                  <a16:creationId xmlns:a16="http://schemas.microsoft.com/office/drawing/2014/main" id="{7E29174E-CFDB-4D6E-86FC-CA632E860007}"/>
                </a:ext>
              </a:extLst>
            </p:cNvPr>
            <p:cNvSpPr>
              <a:spLocks noChangeAspect="1" noEditPoints="1"/>
            </p:cNvSpPr>
            <p:nvPr/>
          </p:nvSpPr>
          <p:spPr bwMode="auto">
            <a:xfrm>
              <a:off x="8635206" y="2807401"/>
              <a:ext cx="295016" cy="365760"/>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40" name="TextBox 39">
              <a:extLst>
                <a:ext uri="{FF2B5EF4-FFF2-40B4-BE49-F238E27FC236}">
                  <a16:creationId xmlns:a16="http://schemas.microsoft.com/office/drawing/2014/main" id="{301C848B-B052-4024-A85A-AFE71CE242DE}"/>
                </a:ext>
              </a:extLst>
            </p:cNvPr>
            <p:cNvSpPr txBox="1"/>
            <p:nvPr/>
          </p:nvSpPr>
          <p:spPr>
            <a:xfrm>
              <a:off x="8343376" y="3204579"/>
              <a:ext cx="878676" cy="184666"/>
            </a:xfrm>
            <a:prstGeom prst="rect">
              <a:avLst/>
            </a:prstGeom>
            <a:solidFill>
              <a:schemeClr val="bg1"/>
            </a:solidFill>
          </p:spPr>
          <p:txBody>
            <a:bodyPr wrap="square" lIns="0" tIns="0" rIns="0" bIns="0" rtlCol="0">
              <a:spAutoFit/>
            </a:bodyPr>
            <a:lstStyle/>
            <a:p>
              <a:pPr algn="ctr"/>
              <a:r>
                <a:rPr lang="en-US" sz="1200" dirty="0">
                  <a:gradFill>
                    <a:gsLst>
                      <a:gs pos="2917">
                        <a:schemeClr val="tx1"/>
                      </a:gs>
                      <a:gs pos="30000">
                        <a:schemeClr val="tx1"/>
                      </a:gs>
                    </a:gsLst>
                    <a:lin ang="5400000" scaled="0"/>
                  </a:gradFill>
                </a:rPr>
                <a:t>Firewall</a:t>
              </a:r>
            </a:p>
          </p:txBody>
        </p:sp>
        <p:sp>
          <p:nvSpPr>
            <p:cNvPr id="41" name="TextBox 40">
              <a:extLst>
                <a:ext uri="{FF2B5EF4-FFF2-40B4-BE49-F238E27FC236}">
                  <a16:creationId xmlns:a16="http://schemas.microsoft.com/office/drawing/2014/main" id="{638B41F6-19EF-4FAE-B318-E2CF6C969512}"/>
                </a:ext>
              </a:extLst>
            </p:cNvPr>
            <p:cNvSpPr txBox="1"/>
            <p:nvPr/>
          </p:nvSpPr>
          <p:spPr>
            <a:xfrm>
              <a:off x="7720204" y="2828686"/>
              <a:ext cx="810167" cy="153888"/>
            </a:xfrm>
            <a:prstGeom prst="rect">
              <a:avLst/>
            </a:prstGeom>
            <a:solidFill>
              <a:schemeClr val="bg1"/>
            </a:solidFill>
          </p:spPr>
          <p:txBody>
            <a:bodyPr wrap="square" lIns="0" tIns="0" rIns="0" bIns="0" rtlCol="0">
              <a:spAutoFit/>
            </a:bodyPr>
            <a:lstStyle/>
            <a:p>
              <a:pPr algn="ctr"/>
              <a:r>
                <a:rPr lang="en-US" sz="1000" dirty="0">
                  <a:gradFill>
                    <a:gsLst>
                      <a:gs pos="2917">
                        <a:schemeClr val="tx1"/>
                      </a:gs>
                      <a:gs pos="30000">
                        <a:schemeClr val="tx1"/>
                      </a:gs>
                    </a:gsLst>
                    <a:lin ang="5400000" scaled="0"/>
                  </a:gradFill>
                </a:rPr>
                <a:t>SSL/TLS 1.2</a:t>
              </a:r>
            </a:p>
          </p:txBody>
        </p:sp>
        <p:cxnSp>
          <p:nvCxnSpPr>
            <p:cNvPr id="42" name="Straight Arrow Connector 41">
              <a:extLst>
                <a:ext uri="{FF2B5EF4-FFF2-40B4-BE49-F238E27FC236}">
                  <a16:creationId xmlns:a16="http://schemas.microsoft.com/office/drawing/2014/main" id="{870F19CF-B864-4880-983A-103AE8E6CA88}"/>
                </a:ext>
              </a:extLst>
            </p:cNvPr>
            <p:cNvCxnSpPr>
              <a:cxnSpLocks/>
            </p:cNvCxnSpPr>
            <p:nvPr/>
          </p:nvCxnSpPr>
          <p:spPr>
            <a:xfrm flipH="1">
              <a:off x="9046894" y="3033869"/>
              <a:ext cx="810166" cy="0"/>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DDDE16AA-34D8-462E-BEC1-5CC3EFEE272F}"/>
                </a:ext>
              </a:extLst>
            </p:cNvPr>
            <p:cNvSpPr txBox="1"/>
            <p:nvPr/>
          </p:nvSpPr>
          <p:spPr>
            <a:xfrm>
              <a:off x="9054340" y="2828686"/>
              <a:ext cx="810167" cy="153888"/>
            </a:xfrm>
            <a:prstGeom prst="rect">
              <a:avLst/>
            </a:prstGeom>
            <a:solidFill>
              <a:schemeClr val="bg1"/>
            </a:solidFill>
          </p:spPr>
          <p:txBody>
            <a:bodyPr wrap="square" lIns="0" tIns="0" rIns="0" bIns="0" rtlCol="0">
              <a:spAutoFit/>
            </a:bodyPr>
            <a:lstStyle/>
            <a:p>
              <a:pPr algn="ctr"/>
              <a:r>
                <a:rPr lang="en-US" sz="1000" dirty="0">
                  <a:gradFill>
                    <a:gsLst>
                      <a:gs pos="2917">
                        <a:schemeClr val="tx1"/>
                      </a:gs>
                      <a:gs pos="30000">
                        <a:schemeClr val="tx1"/>
                      </a:gs>
                    </a:gsLst>
                    <a:lin ang="5400000" scaled="0"/>
                  </a:gradFill>
                </a:rPr>
                <a:t>SSL/TLS 1.2</a:t>
              </a:r>
            </a:p>
          </p:txBody>
        </p:sp>
        <p:cxnSp>
          <p:nvCxnSpPr>
            <p:cNvPr id="44" name="Straight Arrow Connector 43">
              <a:extLst>
                <a:ext uri="{FF2B5EF4-FFF2-40B4-BE49-F238E27FC236}">
                  <a16:creationId xmlns:a16="http://schemas.microsoft.com/office/drawing/2014/main" id="{E87627F6-D194-4E10-83AD-AD2D757CFEE7}"/>
                </a:ext>
              </a:extLst>
            </p:cNvPr>
            <p:cNvCxnSpPr>
              <a:cxnSpLocks/>
            </p:cNvCxnSpPr>
            <p:nvPr/>
          </p:nvCxnSpPr>
          <p:spPr>
            <a:xfrm flipH="1">
              <a:off x="6376385" y="3042575"/>
              <a:ext cx="810166" cy="0"/>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E33CF47-C2FC-47C0-BD20-7F1DFB4FEE39}"/>
                </a:ext>
              </a:extLst>
            </p:cNvPr>
            <p:cNvSpPr txBox="1"/>
            <p:nvPr/>
          </p:nvSpPr>
          <p:spPr>
            <a:xfrm>
              <a:off x="6367647" y="2837392"/>
              <a:ext cx="810167" cy="153888"/>
            </a:xfrm>
            <a:prstGeom prst="rect">
              <a:avLst/>
            </a:prstGeom>
            <a:solidFill>
              <a:schemeClr val="bg1"/>
            </a:solidFill>
          </p:spPr>
          <p:txBody>
            <a:bodyPr wrap="square" lIns="0" tIns="0" rIns="0" bIns="0" rtlCol="0">
              <a:spAutoFit/>
            </a:bodyPr>
            <a:lstStyle/>
            <a:p>
              <a:pPr algn="ctr"/>
              <a:r>
                <a:rPr lang="en-US" sz="1000" dirty="0">
                  <a:gradFill>
                    <a:gsLst>
                      <a:gs pos="2917">
                        <a:schemeClr val="tx1"/>
                      </a:gs>
                      <a:gs pos="30000">
                        <a:schemeClr val="tx1"/>
                      </a:gs>
                    </a:gsLst>
                    <a:lin ang="5400000" scaled="0"/>
                  </a:gradFill>
                </a:rPr>
                <a:t>SSL/TLS 1.2</a:t>
              </a:r>
            </a:p>
          </p:txBody>
        </p:sp>
        <p:sp>
          <p:nvSpPr>
            <p:cNvPr id="46" name="TextBox 45">
              <a:extLst>
                <a:ext uri="{FF2B5EF4-FFF2-40B4-BE49-F238E27FC236}">
                  <a16:creationId xmlns:a16="http://schemas.microsoft.com/office/drawing/2014/main" id="{26B91F0F-F526-4D49-9C4C-9EDA2506EC72}"/>
                </a:ext>
              </a:extLst>
            </p:cNvPr>
            <p:cNvSpPr txBox="1"/>
            <p:nvPr/>
          </p:nvSpPr>
          <p:spPr>
            <a:xfrm>
              <a:off x="9587722" y="4396982"/>
              <a:ext cx="878676" cy="338554"/>
            </a:xfrm>
            <a:prstGeom prst="rect">
              <a:avLst/>
            </a:prstGeom>
            <a:noFill/>
          </p:spPr>
          <p:txBody>
            <a:bodyPr wrap="square" lIns="0" tIns="0" rIns="0" bIns="0" rtlCol="0">
              <a:spAutoFit/>
            </a:bodyPr>
            <a:lstStyle/>
            <a:p>
              <a:pPr algn="ctr"/>
              <a:r>
                <a:rPr lang="en-US" sz="1100" dirty="0">
                  <a:gradFill>
                    <a:gsLst>
                      <a:gs pos="2917">
                        <a:schemeClr val="tx1"/>
                      </a:gs>
                      <a:gs pos="30000">
                        <a:schemeClr val="tx1"/>
                      </a:gs>
                    </a:gsLst>
                    <a:lin ang="5400000" scaled="0"/>
                  </a:gradFill>
                </a:rPr>
                <a:t>Log </a:t>
              </a:r>
              <a:br>
                <a:rPr lang="en-US" sz="1100" dirty="0">
                  <a:gradFill>
                    <a:gsLst>
                      <a:gs pos="2917">
                        <a:schemeClr val="tx1"/>
                      </a:gs>
                      <a:gs pos="30000">
                        <a:schemeClr val="tx1"/>
                      </a:gs>
                    </a:gsLst>
                    <a:lin ang="5400000" scaled="0"/>
                  </a:gradFill>
                </a:rPr>
              </a:br>
              <a:r>
                <a:rPr lang="en-US" sz="1100" dirty="0">
                  <a:gradFill>
                    <a:gsLst>
                      <a:gs pos="2917">
                        <a:schemeClr val="tx1"/>
                      </a:gs>
                      <a:gs pos="30000">
                        <a:schemeClr val="tx1"/>
                      </a:gs>
                    </a:gsLst>
                    <a:lin ang="5400000" scaled="0"/>
                  </a:gradFill>
                </a:rPr>
                <a:t>Analytics</a:t>
              </a:r>
            </a:p>
          </p:txBody>
        </p:sp>
        <p:sp>
          <p:nvSpPr>
            <p:cNvPr id="47" name="TextBox 46">
              <a:extLst>
                <a:ext uri="{FF2B5EF4-FFF2-40B4-BE49-F238E27FC236}">
                  <a16:creationId xmlns:a16="http://schemas.microsoft.com/office/drawing/2014/main" id="{9D66DD4D-742C-4389-A4DD-B7778EAEA206}"/>
                </a:ext>
              </a:extLst>
            </p:cNvPr>
            <p:cNvSpPr txBox="1"/>
            <p:nvPr/>
          </p:nvSpPr>
          <p:spPr>
            <a:xfrm>
              <a:off x="10537432" y="4382864"/>
              <a:ext cx="878676" cy="338554"/>
            </a:xfrm>
            <a:prstGeom prst="rect">
              <a:avLst/>
            </a:prstGeom>
            <a:noFill/>
          </p:spPr>
          <p:txBody>
            <a:bodyPr wrap="square" lIns="0" tIns="0" rIns="0" bIns="0" rtlCol="0">
              <a:spAutoFit/>
            </a:bodyPr>
            <a:lstStyle/>
            <a:p>
              <a:pPr algn="ctr"/>
              <a:r>
                <a:rPr lang="en-US" sz="1100" dirty="0">
                  <a:gradFill>
                    <a:gsLst>
                      <a:gs pos="2917">
                        <a:schemeClr val="tx1"/>
                      </a:gs>
                      <a:gs pos="30000">
                        <a:schemeClr val="tx1"/>
                      </a:gs>
                    </a:gsLst>
                    <a:lin ang="5400000" scaled="0"/>
                  </a:gradFill>
                </a:rPr>
                <a:t>Azure Storage AES 256 bit</a:t>
              </a:r>
            </a:p>
          </p:txBody>
        </p:sp>
        <p:sp>
          <p:nvSpPr>
            <p:cNvPr id="50" name="Oval 49">
              <a:extLst>
                <a:ext uri="{FF2B5EF4-FFF2-40B4-BE49-F238E27FC236}">
                  <a16:creationId xmlns:a16="http://schemas.microsoft.com/office/drawing/2014/main" id="{BA083D40-A0FA-A64A-82D2-F105EC164B83}"/>
                </a:ext>
              </a:extLst>
            </p:cNvPr>
            <p:cNvSpPr/>
            <p:nvPr/>
          </p:nvSpPr>
          <p:spPr>
            <a:xfrm>
              <a:off x="9904162" y="4851401"/>
              <a:ext cx="303452" cy="284670"/>
            </a:xfrm>
            <a:prstGeom prst="ellipse">
              <a:avLst/>
            </a:prstGeom>
            <a:solidFill>
              <a:schemeClr val="accent1"/>
            </a:solidFill>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4192"/>
              <a:r>
                <a:rPr lang="en-US" sz="1600" b="1" dirty="0">
                  <a:solidFill>
                    <a:schemeClr val="bg1"/>
                  </a:solidFill>
                  <a:latin typeface="+mj-lt"/>
                </a:rPr>
                <a:t>2</a:t>
              </a:r>
            </a:p>
          </p:txBody>
        </p:sp>
        <p:sp>
          <p:nvSpPr>
            <p:cNvPr id="51" name="Oval 50">
              <a:extLst>
                <a:ext uri="{FF2B5EF4-FFF2-40B4-BE49-F238E27FC236}">
                  <a16:creationId xmlns:a16="http://schemas.microsoft.com/office/drawing/2014/main" id="{9440D7D9-6F73-BA45-8846-AA7F84D963F5}"/>
                </a:ext>
              </a:extLst>
            </p:cNvPr>
            <p:cNvSpPr/>
            <p:nvPr/>
          </p:nvSpPr>
          <p:spPr>
            <a:xfrm>
              <a:off x="10790497" y="4844628"/>
              <a:ext cx="303452" cy="284670"/>
            </a:xfrm>
            <a:prstGeom prst="ellipse">
              <a:avLst/>
            </a:prstGeom>
            <a:solidFill>
              <a:schemeClr val="accent1"/>
            </a:solidFill>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4192"/>
              <a:r>
                <a:rPr lang="en-US" sz="1600" b="1" dirty="0">
                  <a:solidFill>
                    <a:schemeClr val="bg1"/>
                  </a:solidFill>
                  <a:latin typeface="+mj-lt"/>
                </a:rPr>
                <a:t>1</a:t>
              </a:r>
            </a:p>
          </p:txBody>
        </p:sp>
        <p:pic>
          <p:nvPicPr>
            <p:cNvPr id="53" name="Graphic 52">
              <a:extLst>
                <a:ext uri="{FF2B5EF4-FFF2-40B4-BE49-F238E27FC236}">
                  <a16:creationId xmlns:a16="http://schemas.microsoft.com/office/drawing/2014/main" id="{0E66BA63-EB49-B743-B1D3-62EBE55D36F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26291" y="3878435"/>
              <a:ext cx="507881" cy="507881"/>
            </a:xfrm>
            <a:prstGeom prst="rect">
              <a:avLst/>
            </a:prstGeom>
          </p:spPr>
        </p:pic>
        <p:grpSp>
          <p:nvGrpSpPr>
            <p:cNvPr id="6" name="Group 5">
              <a:extLst>
                <a:ext uri="{FF2B5EF4-FFF2-40B4-BE49-F238E27FC236}">
                  <a16:creationId xmlns:a16="http://schemas.microsoft.com/office/drawing/2014/main" id="{D3295941-45D6-EA46-BC0A-D4FE8ADCA21E}"/>
                </a:ext>
              </a:extLst>
            </p:cNvPr>
            <p:cNvGrpSpPr/>
            <p:nvPr/>
          </p:nvGrpSpPr>
          <p:grpSpPr>
            <a:xfrm>
              <a:off x="10664412" y="3906981"/>
              <a:ext cx="556069" cy="482765"/>
              <a:chOff x="8503102" y="5538329"/>
              <a:chExt cx="674076" cy="585216"/>
            </a:xfrm>
          </p:grpSpPr>
          <p:pic>
            <p:nvPicPr>
              <p:cNvPr id="54" name="Graphic 53">
                <a:extLst>
                  <a:ext uri="{FF2B5EF4-FFF2-40B4-BE49-F238E27FC236}">
                    <a16:creationId xmlns:a16="http://schemas.microsoft.com/office/drawing/2014/main" id="{8FA65C8D-B9A7-4243-A22E-A1018F5A230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03102" y="5538329"/>
                <a:ext cx="585216" cy="585216"/>
              </a:xfrm>
              <a:prstGeom prst="rect">
                <a:avLst/>
              </a:prstGeom>
            </p:spPr>
          </p:pic>
          <p:sp>
            <p:nvSpPr>
              <p:cNvPr id="5" name="Hexagon 4">
                <a:extLst>
                  <a:ext uri="{FF2B5EF4-FFF2-40B4-BE49-F238E27FC236}">
                    <a16:creationId xmlns:a16="http://schemas.microsoft.com/office/drawing/2014/main" id="{B7B2E3A4-6117-5B4E-9BFE-BC1B0E149F81}"/>
                  </a:ext>
                </a:extLst>
              </p:cNvPr>
              <p:cNvSpPr/>
              <p:nvPr/>
            </p:nvSpPr>
            <p:spPr bwMode="auto">
              <a:xfrm>
                <a:off x="8906645" y="5883388"/>
                <a:ext cx="270533" cy="233218"/>
              </a:xfrm>
              <a:prstGeom prst="hexagon">
                <a:avLst>
                  <a:gd name="adj" fmla="val 29640"/>
                  <a:gd name="vf" fmla="val 115470"/>
                </a:avLst>
              </a:prstGeom>
              <a:gradFill>
                <a:gsLst>
                  <a:gs pos="0">
                    <a:schemeClr val="accent1"/>
                  </a:gs>
                  <a:gs pos="99000">
                    <a:schemeClr val="accent1">
                      <a:lumMod val="7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59" name="Graphic 58">
              <a:extLst>
                <a:ext uri="{FF2B5EF4-FFF2-40B4-BE49-F238E27FC236}">
                  <a16:creationId xmlns:a16="http://schemas.microsoft.com/office/drawing/2014/main" id="{DE779250-604A-44A4-9E1B-BC12CBDDE5C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314242" y="2733367"/>
              <a:ext cx="562668" cy="562668"/>
            </a:xfrm>
            <a:prstGeom prst="rect">
              <a:avLst/>
            </a:prstGeom>
          </p:spPr>
        </p:pic>
      </p:grpSp>
    </p:spTree>
    <p:extLst>
      <p:ext uri="{BB962C8B-B14F-4D97-AF65-F5344CB8AC3E}">
        <p14:creationId xmlns:p14="http://schemas.microsoft.com/office/powerpoint/2010/main" val="2423566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1"/>
            <a:ext cx="11018520" cy="492443"/>
          </a:xfrm>
        </p:spPr>
        <p:txBody>
          <a:bodyPr/>
          <a:lstStyle/>
          <a:p>
            <a:r>
              <a:rPr lang="en-US" sz="3200" dirty="0"/>
              <a:t>Azure Defender</a:t>
            </a:r>
          </a:p>
        </p:txBody>
      </p:sp>
      <p:sp>
        <p:nvSpPr>
          <p:cNvPr id="4" name="Text Placeholder 3"/>
          <p:cNvSpPr>
            <a:spLocks noGrp="1"/>
          </p:cNvSpPr>
          <p:nvPr>
            <p:ph type="body" sz="quarter" idx="4294967295"/>
          </p:nvPr>
        </p:nvSpPr>
        <p:spPr>
          <a:xfrm>
            <a:off x="620486" y="1343025"/>
            <a:ext cx="3820886" cy="4947508"/>
          </a:xfrm>
        </p:spPr>
        <p:txBody>
          <a:bodyPr/>
          <a:lstStyle/>
          <a:p>
            <a:pPr marL="0" indent="0">
              <a:spcBef>
                <a:spcPts val="0"/>
              </a:spcBef>
              <a:spcAft>
                <a:spcPts val="600"/>
              </a:spcAft>
              <a:buNone/>
            </a:pPr>
            <a:r>
              <a:rPr lang="en-US" sz="1600" dirty="0">
                <a:solidFill>
                  <a:schemeClr val="accent1"/>
                </a:solidFill>
                <a:latin typeface="+mj-lt"/>
                <a:ea typeface="Segoe UI" panose="020B0502040204020203" pitchFamily="34" charset="0"/>
                <a:cs typeface="Segoe UI" panose="020B0502040204020203" pitchFamily="34" charset="0"/>
              </a:rPr>
              <a:t>Learns from millions of databases</a:t>
            </a:r>
          </a:p>
          <a:p>
            <a:pPr marL="292100" indent="-276225">
              <a:spcBef>
                <a:spcPts val="0"/>
              </a:spcBef>
              <a:spcAft>
                <a:spcPts val="600"/>
              </a:spcAft>
              <a:buSzPct val="70000"/>
              <a:buFont typeface="Arial" panose="020B0604020202020204" pitchFamily="34" charset="0"/>
              <a:buChar char="•"/>
            </a:pPr>
            <a:r>
              <a:rPr lang="en-US" sz="1600" dirty="0">
                <a:solidFill>
                  <a:schemeClr val="tx1"/>
                </a:solidFill>
                <a:latin typeface="Segoe UI" panose="020B0502040204020203" pitchFamily="34" charset="0"/>
                <a:ea typeface="Segoe UI" panose="020B0502040204020203" pitchFamily="34" charset="0"/>
                <a:cs typeface="Segoe UI" panose="020B0502040204020203" pitchFamily="34" charset="0"/>
              </a:rPr>
              <a:t>Analysis across all Azure data services world-wide</a:t>
            </a:r>
          </a:p>
          <a:p>
            <a:pPr marL="292100" indent="-276225">
              <a:spcBef>
                <a:spcPts val="0"/>
              </a:spcBef>
              <a:spcAft>
                <a:spcPts val="600"/>
              </a:spcAft>
              <a:buSzPct val="70000"/>
              <a:buFont typeface="Arial" panose="020B0604020202020204" pitchFamily="34" charset="0"/>
              <a:buChar char="•"/>
            </a:pPr>
            <a:r>
              <a:rPr lang="en-US" sz="1600" dirty="0">
                <a:solidFill>
                  <a:schemeClr val="tx1"/>
                </a:solidFill>
                <a:latin typeface="Segoe UI" panose="020B0502040204020203" pitchFamily="34" charset="0"/>
                <a:ea typeface="Segoe UI" panose="020B0502040204020203" pitchFamily="34" charset="0"/>
                <a:cs typeface="Segoe UI" panose="020B0502040204020203" pitchFamily="34" charset="0"/>
              </a:rPr>
              <a:t>Uses AI and ML to continuously enhance models</a:t>
            </a:r>
          </a:p>
          <a:p>
            <a:pPr>
              <a:spcBef>
                <a:spcPts val="0"/>
              </a:spcBef>
              <a:spcAft>
                <a:spcPts val="600"/>
              </a:spcAft>
            </a:pPr>
            <a:endParaRPr lang="en-US" sz="1600" dirty="0">
              <a:latin typeface="Segoe UI" panose="020B0502040204020203" pitchFamily="34" charset="0"/>
              <a:ea typeface="Segoe UI" panose="020B0502040204020203" pitchFamily="34" charset="0"/>
              <a:cs typeface="Segoe UI" panose="020B0502040204020203" pitchFamily="34" charset="0"/>
            </a:endParaRPr>
          </a:p>
          <a:p>
            <a:pPr marL="0" indent="0">
              <a:spcBef>
                <a:spcPts val="0"/>
              </a:spcBef>
              <a:spcAft>
                <a:spcPts val="600"/>
              </a:spcAft>
              <a:buNone/>
            </a:pPr>
            <a:r>
              <a:rPr lang="en-US" sz="1600" dirty="0">
                <a:solidFill>
                  <a:schemeClr val="accent1"/>
                </a:solidFill>
                <a:latin typeface="+mj-lt"/>
                <a:ea typeface="Segoe UI" panose="020B0502040204020203" pitchFamily="34" charset="0"/>
                <a:cs typeface="Segoe UI" panose="020B0502040204020203" pitchFamily="34" charset="0"/>
              </a:rPr>
              <a:t>Sends alerts with</a:t>
            </a:r>
          </a:p>
          <a:p>
            <a:pPr marL="292100" indent="-276225">
              <a:spcBef>
                <a:spcPts val="0"/>
              </a:spcBef>
              <a:spcAft>
                <a:spcPts val="600"/>
              </a:spcAft>
              <a:buSzPct val="70000"/>
              <a:buFont typeface="Arial" panose="020B0604020202020204" pitchFamily="34" charset="0"/>
              <a:buChar char="•"/>
            </a:pPr>
            <a:r>
              <a:rPr lang="en-US" sz="1600" dirty="0">
                <a:solidFill>
                  <a:schemeClr val="tx1"/>
                </a:solidFill>
                <a:latin typeface="Segoe UI" panose="020B0502040204020203" pitchFamily="34" charset="0"/>
                <a:ea typeface="Segoe UI" panose="020B0502040204020203" pitchFamily="34" charset="0"/>
                <a:cs typeface="Segoe UI" panose="020B0502040204020203" pitchFamily="34" charset="0"/>
              </a:rPr>
              <a:t>Intelligent recommendations</a:t>
            </a:r>
          </a:p>
          <a:p>
            <a:pPr marL="292100" indent="-276225">
              <a:spcBef>
                <a:spcPts val="0"/>
              </a:spcBef>
              <a:spcAft>
                <a:spcPts val="600"/>
              </a:spcAft>
              <a:buSzPct val="70000"/>
              <a:buFont typeface="Arial" panose="020B0604020202020204" pitchFamily="34" charset="0"/>
              <a:buChar char="•"/>
            </a:pPr>
            <a:r>
              <a:rPr lang="en-US" sz="1600" dirty="0">
                <a:solidFill>
                  <a:schemeClr val="tx1"/>
                </a:solidFill>
                <a:latin typeface="Segoe UI" panose="020B0502040204020203" pitchFamily="34" charset="0"/>
                <a:ea typeface="Segoe UI" panose="020B0502040204020203" pitchFamily="34" charset="0"/>
                <a:cs typeface="Segoe UI" panose="020B0502040204020203" pitchFamily="34" charset="0"/>
              </a:rPr>
              <a:t>Prescriptive actions</a:t>
            </a:r>
          </a:p>
          <a:p>
            <a:pPr marL="292100" indent="-276225">
              <a:spcBef>
                <a:spcPts val="0"/>
              </a:spcBef>
              <a:spcAft>
                <a:spcPts val="600"/>
              </a:spcAft>
              <a:buSzPct val="70000"/>
              <a:buFont typeface="Arial" panose="020B0604020202020204" pitchFamily="34" charset="0"/>
              <a:buChar char="•"/>
            </a:pPr>
            <a:endParaRPr lang="en-US" sz="16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marL="0" indent="0">
              <a:spcBef>
                <a:spcPts val="0"/>
              </a:spcBef>
              <a:spcAft>
                <a:spcPts val="600"/>
              </a:spcAft>
              <a:buNone/>
            </a:pPr>
            <a:r>
              <a:rPr lang="en-US" sz="1600" dirty="0">
                <a:solidFill>
                  <a:schemeClr val="accent1"/>
                </a:solidFill>
                <a:latin typeface="+mj-lt"/>
                <a:ea typeface="Segoe UI" panose="020B0502040204020203" pitchFamily="34" charset="0"/>
                <a:cs typeface="Segoe UI" panose="020B0502040204020203" pitchFamily="34" charset="0"/>
              </a:rPr>
              <a:t>Monitor your servers</a:t>
            </a:r>
          </a:p>
          <a:p>
            <a:pPr marL="292100" lvl="1" indent="-276225">
              <a:spcBef>
                <a:spcPts val="0"/>
              </a:spcBef>
              <a:spcAft>
                <a:spcPts val="600"/>
              </a:spcAft>
              <a:buSzPct val="70000"/>
              <a:buFont typeface="Arial" panose="020B0604020202020204" pitchFamily="34" charset="0"/>
              <a:buChar char="•"/>
            </a:pPr>
            <a:r>
              <a:rPr lang="en-US" sz="1600" dirty="0">
                <a:solidFill>
                  <a:schemeClr val="tx1"/>
                </a:solidFill>
                <a:latin typeface="Segoe UI" panose="020B0502040204020203" pitchFamily="34" charset="0"/>
                <a:ea typeface="Segoe UI" panose="020B0502040204020203" pitchFamily="34" charset="0"/>
                <a:cs typeface="Segoe UI" panose="020B0502040204020203" pitchFamily="34" charset="0"/>
              </a:rPr>
              <a:t>Unfamiliar source locations</a:t>
            </a:r>
          </a:p>
          <a:p>
            <a:pPr marL="292100" lvl="1" indent="-276225">
              <a:spcBef>
                <a:spcPts val="0"/>
              </a:spcBef>
              <a:spcAft>
                <a:spcPts val="600"/>
              </a:spcAft>
              <a:buSzPct val="70000"/>
              <a:buFont typeface="Arial" panose="020B0604020202020204" pitchFamily="34" charset="0"/>
              <a:buChar char="•"/>
            </a:pPr>
            <a:r>
              <a:rPr lang="en-US" sz="1600" dirty="0">
                <a:solidFill>
                  <a:schemeClr val="tx1"/>
                </a:solidFill>
                <a:latin typeface="Segoe UI" panose="020B0502040204020203" pitchFamily="34" charset="0"/>
                <a:ea typeface="Segoe UI" panose="020B0502040204020203" pitchFamily="34" charset="0"/>
                <a:cs typeface="Segoe UI" panose="020B0502040204020203" pitchFamily="34" charset="0"/>
              </a:rPr>
              <a:t>Brute force attacks</a:t>
            </a:r>
          </a:p>
          <a:p>
            <a:pPr marL="292100" lvl="1" indent="-276225">
              <a:spcBef>
                <a:spcPts val="0"/>
              </a:spcBef>
              <a:spcAft>
                <a:spcPts val="600"/>
              </a:spcAft>
              <a:buSzPct val="70000"/>
              <a:buFont typeface="Arial" panose="020B0604020202020204" pitchFamily="34" charset="0"/>
              <a:buChar char="•"/>
            </a:pPr>
            <a:r>
              <a:rPr lang="en-US" sz="1600" dirty="0">
                <a:solidFill>
                  <a:schemeClr val="tx1"/>
                </a:solidFill>
                <a:latin typeface="Segoe UI" panose="020B0502040204020203" pitchFamily="34" charset="0"/>
                <a:ea typeface="Segoe UI" panose="020B0502040204020203" pitchFamily="34" charset="0"/>
                <a:cs typeface="Segoe UI" panose="020B0502040204020203" pitchFamily="34" charset="0"/>
              </a:rPr>
              <a:t>Suspicious users</a:t>
            </a:r>
          </a:p>
          <a:p>
            <a:pPr marL="292100" lvl="1" indent="-276225">
              <a:spcBef>
                <a:spcPts val="0"/>
              </a:spcBef>
              <a:spcAft>
                <a:spcPts val="600"/>
              </a:spcAft>
              <a:buSzPct val="70000"/>
              <a:buFont typeface="Arial" panose="020B0604020202020204" pitchFamily="34" charset="0"/>
              <a:buChar char="•"/>
            </a:pPr>
            <a:r>
              <a:rPr lang="en-US" sz="1600" dirty="0">
                <a:solidFill>
                  <a:schemeClr val="tx1"/>
                </a:solidFill>
                <a:latin typeface="Segoe UI" panose="020B0502040204020203" pitchFamily="34" charset="0"/>
                <a:ea typeface="Segoe UI" panose="020B0502040204020203" pitchFamily="34" charset="0"/>
                <a:cs typeface="Segoe UI" panose="020B0502040204020203" pitchFamily="34" charset="0"/>
              </a:rPr>
              <a:t>SQL injection</a:t>
            </a:r>
          </a:p>
          <a:p>
            <a:pPr marL="292100" indent="-276225">
              <a:spcBef>
                <a:spcPts val="0"/>
              </a:spcBef>
              <a:spcAft>
                <a:spcPts val="600"/>
              </a:spcAft>
              <a:buSzPct val="70000"/>
              <a:buFont typeface="Arial" panose="020B0604020202020204" pitchFamily="34" charset="0"/>
              <a:buChar char="•"/>
            </a:pPr>
            <a:endParaRPr lang="en-US" sz="16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49" name="Straight Connector 48">
            <a:extLst>
              <a:ext uri="{FF2B5EF4-FFF2-40B4-BE49-F238E27FC236}">
                <a16:creationId xmlns:a16="http://schemas.microsoft.com/office/drawing/2014/main" id="{3FE9E38D-574B-E440-ABB5-64A444C25DFA}"/>
              </a:ext>
              <a:ext uri="{C183D7F6-B498-43B3-948B-1728B52AA6E4}">
                <adec:decorative xmlns:adec="http://schemas.microsoft.com/office/drawing/2017/decorative" val="1"/>
              </a:ext>
            </a:extLst>
          </p:cNvPr>
          <p:cNvCxnSpPr/>
          <p:nvPr/>
        </p:nvCxnSpPr>
        <p:spPr>
          <a:xfrm>
            <a:off x="5181600" y="585788"/>
            <a:ext cx="0" cy="568325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 name="Group 2" descr="architecture diagram">
            <a:extLst>
              <a:ext uri="{FF2B5EF4-FFF2-40B4-BE49-F238E27FC236}">
                <a16:creationId xmlns:a16="http://schemas.microsoft.com/office/drawing/2014/main" id="{8B923566-1846-3747-8A2E-D06061369D1A}"/>
              </a:ext>
            </a:extLst>
          </p:cNvPr>
          <p:cNvGrpSpPr/>
          <p:nvPr/>
        </p:nvGrpSpPr>
        <p:grpSpPr>
          <a:xfrm>
            <a:off x="5363532" y="1863860"/>
            <a:ext cx="6493188" cy="3517211"/>
            <a:chOff x="5363532" y="1863860"/>
            <a:chExt cx="6493188" cy="3517211"/>
          </a:xfrm>
        </p:grpSpPr>
        <p:sp>
          <p:nvSpPr>
            <p:cNvPr id="31" name="Freeform 30">
              <a:extLst>
                <a:ext uri="{FF2B5EF4-FFF2-40B4-BE49-F238E27FC236}">
                  <a16:creationId xmlns:a16="http://schemas.microsoft.com/office/drawing/2014/main" id="{94120B57-FB8A-E44B-9F57-BFCA60871FEC}"/>
                </a:ext>
              </a:extLst>
            </p:cNvPr>
            <p:cNvSpPr/>
            <p:nvPr/>
          </p:nvSpPr>
          <p:spPr bwMode="auto">
            <a:xfrm>
              <a:off x="9529590" y="2588964"/>
              <a:ext cx="1520328" cy="649995"/>
            </a:xfrm>
            <a:custGeom>
              <a:avLst/>
              <a:gdLst>
                <a:gd name="connsiteX0" fmla="*/ 0 w 1156771"/>
                <a:gd name="connsiteY0" fmla="*/ 0 h 517793"/>
                <a:gd name="connsiteX1" fmla="*/ 1156771 w 1156771"/>
                <a:gd name="connsiteY1" fmla="*/ 0 h 517793"/>
                <a:gd name="connsiteX2" fmla="*/ 1156771 w 1156771"/>
                <a:gd name="connsiteY2" fmla="*/ 517793 h 517793"/>
              </a:gdLst>
              <a:ahLst/>
              <a:cxnLst>
                <a:cxn ang="0">
                  <a:pos x="connsiteX0" y="connsiteY0"/>
                </a:cxn>
                <a:cxn ang="0">
                  <a:pos x="connsiteX1" y="connsiteY1"/>
                </a:cxn>
                <a:cxn ang="0">
                  <a:pos x="connsiteX2" y="connsiteY2"/>
                </a:cxn>
              </a:cxnLst>
              <a:rect l="l" t="t" r="r" b="b"/>
              <a:pathLst>
                <a:path w="1156771" h="517793">
                  <a:moveTo>
                    <a:pt x="0" y="0"/>
                  </a:moveTo>
                  <a:lnTo>
                    <a:pt x="1156771" y="0"/>
                  </a:lnTo>
                  <a:lnTo>
                    <a:pt x="1156771" y="517793"/>
                  </a:lnTo>
                </a:path>
              </a:pathLst>
            </a:custGeom>
            <a:noFill/>
            <a:ln w="127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0" name="Freeform 13" title="Icon of a cloud">
              <a:extLst>
                <a:ext uri="{FF2B5EF4-FFF2-40B4-BE49-F238E27FC236}">
                  <a16:creationId xmlns:a16="http://schemas.microsoft.com/office/drawing/2014/main" id="{BE1FA096-E815-4445-A065-9815804308B7}"/>
                </a:ext>
              </a:extLst>
            </p:cNvPr>
            <p:cNvSpPr>
              <a:spLocks noChangeAspect="1"/>
            </p:cNvSpPr>
            <p:nvPr/>
          </p:nvSpPr>
          <p:spPr bwMode="auto">
            <a:xfrm>
              <a:off x="5363532" y="2449286"/>
              <a:ext cx="5132165" cy="293178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gradFill>
              <a:gsLst>
                <a:gs pos="0">
                  <a:schemeClr val="accent1"/>
                </a:gs>
                <a:gs pos="100000">
                  <a:schemeClr val="accent1">
                    <a:lumMod val="75000"/>
                  </a:schemeClr>
                </a:gs>
              </a:gsLst>
              <a:lin ang="5400000" scaled="1"/>
            </a:gradFill>
            <a:ln w="279400" cap="flat">
              <a:noFill/>
              <a:prstDash val="solid"/>
              <a:miter/>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nvGrpSpPr>
            <p:cNvPr id="29" name="Group 28">
              <a:extLst>
                <a:ext uri="{FF2B5EF4-FFF2-40B4-BE49-F238E27FC236}">
                  <a16:creationId xmlns:a16="http://schemas.microsoft.com/office/drawing/2014/main" id="{6F8CDF30-4F72-8F47-A8FF-C20E20AF74AB}"/>
                </a:ext>
              </a:extLst>
            </p:cNvPr>
            <p:cNvGrpSpPr/>
            <p:nvPr/>
          </p:nvGrpSpPr>
          <p:grpSpPr>
            <a:xfrm>
              <a:off x="6135181" y="4475217"/>
              <a:ext cx="3433365" cy="749925"/>
              <a:chOff x="5808606" y="358375"/>
              <a:chExt cx="4713577" cy="1029553"/>
            </a:xfrm>
          </p:grpSpPr>
          <p:grpSp>
            <p:nvGrpSpPr>
              <p:cNvPr id="28" name="Group 27">
                <a:extLst>
                  <a:ext uri="{FF2B5EF4-FFF2-40B4-BE49-F238E27FC236}">
                    <a16:creationId xmlns:a16="http://schemas.microsoft.com/office/drawing/2014/main" id="{E15111BF-7CC5-3043-A620-56F280D236D6}"/>
                  </a:ext>
                </a:extLst>
              </p:cNvPr>
              <p:cNvGrpSpPr/>
              <p:nvPr/>
            </p:nvGrpSpPr>
            <p:grpSpPr>
              <a:xfrm>
                <a:off x="5808606" y="358375"/>
                <a:ext cx="1470712" cy="1029553"/>
                <a:chOff x="6755663" y="-768296"/>
                <a:chExt cx="2184637" cy="1529327"/>
              </a:xfrm>
            </p:grpSpPr>
            <p:sp>
              <p:nvSpPr>
                <p:cNvPr id="16" name="Freeform 15">
                  <a:extLst>
                    <a:ext uri="{FF2B5EF4-FFF2-40B4-BE49-F238E27FC236}">
                      <a16:creationId xmlns:a16="http://schemas.microsoft.com/office/drawing/2014/main" id="{7A8BD9BB-BB9F-2D42-A038-BC1FE8CDBDA6}"/>
                    </a:ext>
                  </a:extLst>
                </p:cNvPr>
                <p:cNvSpPr/>
                <p:nvPr/>
              </p:nvSpPr>
              <p:spPr>
                <a:xfrm>
                  <a:off x="6755663" y="-768292"/>
                  <a:ext cx="993347" cy="1529323"/>
                </a:xfrm>
                <a:custGeom>
                  <a:avLst/>
                  <a:gdLst>
                    <a:gd name="connsiteX0" fmla="*/ 993348 w 993347"/>
                    <a:gd name="connsiteY0" fmla="*/ 1476529 h 1529323"/>
                    <a:gd name="connsiteX1" fmla="*/ 940809 w 993347"/>
                    <a:gd name="connsiteY1" fmla="*/ 1529320 h 1529323"/>
                    <a:gd name="connsiteX2" fmla="*/ 937052 w 993347"/>
                    <a:gd name="connsiteY2" fmla="*/ 1529193 h 1529323"/>
                    <a:gd name="connsiteX3" fmla="*/ 58112 w 993347"/>
                    <a:gd name="connsiteY3" fmla="*/ 1529193 h 1529323"/>
                    <a:gd name="connsiteX4" fmla="*/ 16 w 993347"/>
                    <a:gd name="connsiteY4" fmla="*/ 1478581 h 1529323"/>
                    <a:gd name="connsiteX5" fmla="*/ 0 w 993347"/>
                    <a:gd name="connsiteY5" fmla="*/ 1478345 h 1529323"/>
                    <a:gd name="connsiteX6" fmla="*/ 0 w 993347"/>
                    <a:gd name="connsiteY6" fmla="*/ 52791 h 1529323"/>
                    <a:gd name="connsiteX7" fmla="*/ 56236 w 993347"/>
                    <a:gd name="connsiteY7" fmla="*/ 126 h 1529323"/>
                    <a:gd name="connsiteX8" fmla="*/ 56296 w 993347"/>
                    <a:gd name="connsiteY8" fmla="*/ 128 h 1529323"/>
                    <a:gd name="connsiteX9" fmla="*/ 935236 w 993347"/>
                    <a:gd name="connsiteY9" fmla="*/ 128 h 1529323"/>
                    <a:gd name="connsiteX10" fmla="*/ 991406 w 993347"/>
                    <a:gd name="connsiteY10" fmla="*/ 49034 h 1529323"/>
                    <a:gd name="connsiteX11" fmla="*/ 991532 w 993347"/>
                    <a:gd name="connsiteY11" fmla="*/ 52791 h 1529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3347" h="1529323">
                      <a:moveTo>
                        <a:pt x="993348" y="1476529"/>
                      </a:moveTo>
                      <a:cubicBezTo>
                        <a:pt x="993416" y="1505621"/>
                        <a:pt x="969894" y="1529247"/>
                        <a:pt x="940809" y="1529320"/>
                      </a:cubicBezTo>
                      <a:cubicBezTo>
                        <a:pt x="939556" y="1529320"/>
                        <a:pt x="938303" y="1529284"/>
                        <a:pt x="937052" y="1529193"/>
                      </a:cubicBezTo>
                      <a:lnTo>
                        <a:pt x="58112" y="1529193"/>
                      </a:lnTo>
                      <a:cubicBezTo>
                        <a:pt x="28095" y="1531263"/>
                        <a:pt x="2085" y="1508599"/>
                        <a:pt x="16" y="1478581"/>
                      </a:cubicBezTo>
                      <a:cubicBezTo>
                        <a:pt x="11" y="1478508"/>
                        <a:pt x="5" y="1478418"/>
                        <a:pt x="0" y="1478345"/>
                      </a:cubicBezTo>
                      <a:lnTo>
                        <a:pt x="0" y="52791"/>
                      </a:lnTo>
                      <a:cubicBezTo>
                        <a:pt x="986" y="22719"/>
                        <a:pt x="26163" y="-860"/>
                        <a:pt x="56236" y="126"/>
                      </a:cubicBezTo>
                      <a:cubicBezTo>
                        <a:pt x="56256" y="126"/>
                        <a:pt x="56276" y="128"/>
                        <a:pt x="56296" y="128"/>
                      </a:cubicBezTo>
                      <a:lnTo>
                        <a:pt x="935236" y="128"/>
                      </a:lnTo>
                      <a:cubicBezTo>
                        <a:pt x="964252" y="-1879"/>
                        <a:pt x="989399" y="20018"/>
                        <a:pt x="991406" y="49034"/>
                      </a:cubicBezTo>
                      <a:cubicBezTo>
                        <a:pt x="991493" y="50285"/>
                        <a:pt x="991535" y="51538"/>
                        <a:pt x="991532" y="52791"/>
                      </a:cubicBezTo>
                      <a:close/>
                    </a:path>
                  </a:pathLst>
                </a:custGeom>
                <a:solidFill>
                  <a:schemeClr val="bg1">
                    <a:lumMod val="65000"/>
                  </a:schemeClr>
                </a:solidFill>
                <a:ln w="181504"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4E872575-BA2C-8E43-A81D-5CEE7DF8F7BC}"/>
                    </a:ext>
                  </a:extLst>
                </p:cNvPr>
                <p:cNvSpPr/>
                <p:nvPr/>
              </p:nvSpPr>
              <p:spPr>
                <a:xfrm>
                  <a:off x="6902615" y="-586565"/>
                  <a:ext cx="710334" cy="592013"/>
                </a:xfrm>
                <a:custGeom>
                  <a:avLst/>
                  <a:gdLst>
                    <a:gd name="connsiteX0" fmla="*/ 143 w 710334"/>
                    <a:gd name="connsiteY0" fmla="*/ 472158 h 592013"/>
                    <a:gd name="connsiteX1" fmla="*/ 107023 w 710334"/>
                    <a:gd name="connsiteY1" fmla="*/ 354131 h 592013"/>
                    <a:gd name="connsiteX2" fmla="*/ 107287 w 710334"/>
                    <a:gd name="connsiteY2" fmla="*/ 354118 h 592013"/>
                    <a:gd name="connsiteX3" fmla="*/ 601236 w 710334"/>
                    <a:gd name="connsiteY3" fmla="*/ 354118 h 592013"/>
                    <a:gd name="connsiteX4" fmla="*/ 710196 w 710334"/>
                    <a:gd name="connsiteY4" fmla="*/ 472158 h 592013"/>
                    <a:gd name="connsiteX5" fmla="*/ 601496 w 710334"/>
                    <a:gd name="connsiteY5" fmla="*/ 592001 h 592013"/>
                    <a:gd name="connsiteX6" fmla="*/ 601236 w 710334"/>
                    <a:gd name="connsiteY6" fmla="*/ 592013 h 592013"/>
                    <a:gd name="connsiteX7" fmla="*/ 107287 w 710334"/>
                    <a:gd name="connsiteY7" fmla="*/ 592013 h 592013"/>
                    <a:gd name="connsiteX8" fmla="*/ 143 w 710334"/>
                    <a:gd name="connsiteY8" fmla="*/ 473974 h 592013"/>
                    <a:gd name="connsiteX9" fmla="*/ 143 w 710334"/>
                    <a:gd name="connsiteY9" fmla="*/ 119855 h 592013"/>
                    <a:gd name="connsiteX10" fmla="*/ 107287 w 710334"/>
                    <a:gd name="connsiteY10" fmla="*/ 0 h 592013"/>
                    <a:gd name="connsiteX11" fmla="*/ 601236 w 710334"/>
                    <a:gd name="connsiteY11" fmla="*/ 0 h 592013"/>
                    <a:gd name="connsiteX12" fmla="*/ 710209 w 710334"/>
                    <a:gd name="connsiteY12" fmla="*/ 119596 h 592013"/>
                    <a:gd name="connsiteX13" fmla="*/ 710196 w 710334"/>
                    <a:gd name="connsiteY13" fmla="*/ 119855 h 592013"/>
                    <a:gd name="connsiteX14" fmla="*/ 601236 w 710334"/>
                    <a:gd name="connsiteY14" fmla="*/ 237895 h 592013"/>
                    <a:gd name="connsiteX15" fmla="*/ 107287 w 710334"/>
                    <a:gd name="connsiteY15" fmla="*/ 237895 h 592013"/>
                    <a:gd name="connsiteX16" fmla="*/ 143 w 710334"/>
                    <a:gd name="connsiteY16" fmla="*/ 119855 h 59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0334" h="592013">
                      <a:moveTo>
                        <a:pt x="143" y="472158"/>
                      </a:moveTo>
                      <a:cubicBezTo>
                        <a:pt x="-2935" y="410051"/>
                        <a:pt x="44916" y="357209"/>
                        <a:pt x="107023" y="354131"/>
                      </a:cubicBezTo>
                      <a:cubicBezTo>
                        <a:pt x="107110" y="354127"/>
                        <a:pt x="107199" y="354122"/>
                        <a:pt x="107287" y="354118"/>
                      </a:cubicBezTo>
                      <a:lnTo>
                        <a:pt x="601236" y="354118"/>
                      </a:lnTo>
                      <a:cubicBezTo>
                        <a:pt x="663717" y="357064"/>
                        <a:pt x="712252" y="409640"/>
                        <a:pt x="710196" y="472158"/>
                      </a:cubicBezTo>
                      <a:cubicBezTo>
                        <a:pt x="713272" y="535269"/>
                        <a:pt x="664605" y="588924"/>
                        <a:pt x="601496" y="592001"/>
                      </a:cubicBezTo>
                      <a:cubicBezTo>
                        <a:pt x="601409" y="592004"/>
                        <a:pt x="601324" y="592010"/>
                        <a:pt x="601236" y="592013"/>
                      </a:cubicBezTo>
                      <a:lnTo>
                        <a:pt x="107287" y="592013"/>
                      </a:lnTo>
                      <a:cubicBezTo>
                        <a:pt x="45527" y="588120"/>
                        <a:pt x="-1943" y="535823"/>
                        <a:pt x="143" y="473974"/>
                      </a:cubicBezTo>
                      <a:close/>
                      <a:moveTo>
                        <a:pt x="143" y="119855"/>
                      </a:moveTo>
                      <a:cubicBezTo>
                        <a:pt x="-2960" y="57315"/>
                        <a:pt x="44791" y="3899"/>
                        <a:pt x="107287" y="0"/>
                      </a:cubicBezTo>
                      <a:lnTo>
                        <a:pt x="601236" y="0"/>
                      </a:lnTo>
                      <a:cubicBezTo>
                        <a:pt x="664353" y="2935"/>
                        <a:pt x="713141" y="56479"/>
                        <a:pt x="710209" y="119596"/>
                      </a:cubicBezTo>
                      <a:cubicBezTo>
                        <a:pt x="710205" y="119683"/>
                        <a:pt x="710200" y="119768"/>
                        <a:pt x="710196" y="119855"/>
                      </a:cubicBezTo>
                      <a:cubicBezTo>
                        <a:pt x="712252" y="182373"/>
                        <a:pt x="663717" y="234949"/>
                        <a:pt x="601236" y="237895"/>
                      </a:cubicBezTo>
                      <a:lnTo>
                        <a:pt x="107287" y="237895"/>
                      </a:lnTo>
                      <a:cubicBezTo>
                        <a:pt x="45527" y="234001"/>
                        <a:pt x="-1943" y="181704"/>
                        <a:pt x="143" y="119855"/>
                      </a:cubicBezTo>
                      <a:close/>
                    </a:path>
                  </a:pathLst>
                </a:custGeom>
                <a:solidFill>
                  <a:srgbClr val="003067"/>
                </a:solidFill>
                <a:ln w="181504" cap="flat">
                  <a:noFill/>
                  <a:prstDash val="solid"/>
                  <a:miter/>
                </a:ln>
              </p:spPr>
              <p:txBody>
                <a:bodyPr rtlCol="0" anchor="ctr"/>
                <a:lstStyle/>
                <a:p>
                  <a:endParaRPr lang="en-US"/>
                </a:p>
              </p:txBody>
            </p:sp>
            <p:grpSp>
              <p:nvGrpSpPr>
                <p:cNvPr id="20" name="Graphic 49">
                  <a:extLst>
                    <a:ext uri="{FF2B5EF4-FFF2-40B4-BE49-F238E27FC236}">
                      <a16:creationId xmlns:a16="http://schemas.microsoft.com/office/drawing/2014/main" id="{7B7E770E-B0AA-1641-92D8-55F29993DC5E}"/>
                    </a:ext>
                  </a:extLst>
                </p:cNvPr>
                <p:cNvGrpSpPr/>
                <p:nvPr/>
              </p:nvGrpSpPr>
              <p:grpSpPr>
                <a:xfrm>
                  <a:off x="6960870" y="-546613"/>
                  <a:ext cx="159807" cy="512109"/>
                  <a:chOff x="6960870" y="-546613"/>
                  <a:chExt cx="159807" cy="512109"/>
                </a:xfrm>
                <a:solidFill>
                  <a:srgbClr val="50E6FF"/>
                </a:solidFill>
              </p:grpSpPr>
              <p:sp>
                <p:nvSpPr>
                  <p:cNvPr id="21" name="Freeform 20">
                    <a:extLst>
                      <a:ext uri="{FF2B5EF4-FFF2-40B4-BE49-F238E27FC236}">
                        <a16:creationId xmlns:a16="http://schemas.microsoft.com/office/drawing/2014/main" id="{C5390647-901F-144A-AA0F-CD67994B8140}"/>
                      </a:ext>
                    </a:extLst>
                  </p:cNvPr>
                  <p:cNvSpPr/>
                  <p:nvPr/>
                </p:nvSpPr>
                <p:spPr>
                  <a:xfrm>
                    <a:off x="6960870" y="-546613"/>
                    <a:ext cx="159807" cy="159807"/>
                  </a:xfrm>
                  <a:custGeom>
                    <a:avLst/>
                    <a:gdLst>
                      <a:gd name="connsiteX0" fmla="*/ 159807 w 159807"/>
                      <a:gd name="connsiteY0" fmla="*/ 79904 h 159807"/>
                      <a:gd name="connsiteX1" fmla="*/ 79904 w 159807"/>
                      <a:gd name="connsiteY1" fmla="*/ 159807 h 159807"/>
                      <a:gd name="connsiteX2" fmla="*/ 0 w 159807"/>
                      <a:gd name="connsiteY2" fmla="*/ 79904 h 159807"/>
                      <a:gd name="connsiteX3" fmla="*/ 79904 w 159807"/>
                      <a:gd name="connsiteY3" fmla="*/ 0 h 159807"/>
                      <a:gd name="connsiteX4" fmla="*/ 159807 w 159807"/>
                      <a:gd name="connsiteY4" fmla="*/ 79904 h 159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07" h="159807">
                        <a:moveTo>
                          <a:pt x="159807" y="79904"/>
                        </a:moveTo>
                        <a:cubicBezTo>
                          <a:pt x="159807" y="124033"/>
                          <a:pt x="124033" y="159807"/>
                          <a:pt x="79904" y="159807"/>
                        </a:cubicBezTo>
                        <a:cubicBezTo>
                          <a:pt x="35774" y="159807"/>
                          <a:pt x="0" y="124033"/>
                          <a:pt x="0" y="79904"/>
                        </a:cubicBezTo>
                        <a:cubicBezTo>
                          <a:pt x="0" y="35774"/>
                          <a:pt x="35774" y="0"/>
                          <a:pt x="79904" y="0"/>
                        </a:cubicBezTo>
                        <a:cubicBezTo>
                          <a:pt x="124033" y="0"/>
                          <a:pt x="159807" y="35774"/>
                          <a:pt x="159807" y="79904"/>
                        </a:cubicBezTo>
                        <a:close/>
                      </a:path>
                    </a:pathLst>
                  </a:custGeom>
                  <a:solidFill>
                    <a:srgbClr val="50E6FF"/>
                  </a:solidFill>
                  <a:ln w="181504"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83AF2093-7677-D849-A279-D413C29407AB}"/>
                      </a:ext>
                    </a:extLst>
                  </p:cNvPr>
                  <p:cNvSpPr/>
                  <p:nvPr/>
                </p:nvSpPr>
                <p:spPr>
                  <a:xfrm>
                    <a:off x="6960870" y="-194311"/>
                    <a:ext cx="159807" cy="159807"/>
                  </a:xfrm>
                  <a:custGeom>
                    <a:avLst/>
                    <a:gdLst>
                      <a:gd name="connsiteX0" fmla="*/ 159807 w 159807"/>
                      <a:gd name="connsiteY0" fmla="*/ 79904 h 159807"/>
                      <a:gd name="connsiteX1" fmla="*/ 79904 w 159807"/>
                      <a:gd name="connsiteY1" fmla="*/ 159807 h 159807"/>
                      <a:gd name="connsiteX2" fmla="*/ 0 w 159807"/>
                      <a:gd name="connsiteY2" fmla="*/ 79904 h 159807"/>
                      <a:gd name="connsiteX3" fmla="*/ 79904 w 159807"/>
                      <a:gd name="connsiteY3" fmla="*/ 0 h 159807"/>
                      <a:gd name="connsiteX4" fmla="*/ 159807 w 159807"/>
                      <a:gd name="connsiteY4" fmla="*/ 79904 h 159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07" h="159807">
                        <a:moveTo>
                          <a:pt x="159807" y="79904"/>
                        </a:moveTo>
                        <a:cubicBezTo>
                          <a:pt x="159807" y="124033"/>
                          <a:pt x="124033" y="159807"/>
                          <a:pt x="79904" y="159807"/>
                        </a:cubicBezTo>
                        <a:cubicBezTo>
                          <a:pt x="35774" y="159807"/>
                          <a:pt x="0" y="124033"/>
                          <a:pt x="0" y="79904"/>
                        </a:cubicBezTo>
                        <a:cubicBezTo>
                          <a:pt x="0" y="35774"/>
                          <a:pt x="35774" y="0"/>
                          <a:pt x="79904" y="0"/>
                        </a:cubicBezTo>
                        <a:cubicBezTo>
                          <a:pt x="124033" y="0"/>
                          <a:pt x="159807" y="35774"/>
                          <a:pt x="159807" y="79904"/>
                        </a:cubicBezTo>
                        <a:close/>
                      </a:path>
                    </a:pathLst>
                  </a:custGeom>
                  <a:solidFill>
                    <a:srgbClr val="50E6FF"/>
                  </a:solidFill>
                  <a:ln w="181504" cap="flat">
                    <a:noFill/>
                    <a:prstDash val="solid"/>
                    <a:miter/>
                  </a:ln>
                </p:spPr>
                <p:txBody>
                  <a:bodyPr rtlCol="0" anchor="ctr"/>
                  <a:lstStyle/>
                  <a:p>
                    <a:endParaRPr lang="en-US"/>
                  </a:p>
                </p:txBody>
              </p:sp>
            </p:grpSp>
            <p:sp>
              <p:nvSpPr>
                <p:cNvPr id="23" name="Freeform 22">
                  <a:extLst>
                    <a:ext uri="{FF2B5EF4-FFF2-40B4-BE49-F238E27FC236}">
                      <a16:creationId xmlns:a16="http://schemas.microsoft.com/office/drawing/2014/main" id="{7B88EFE1-C0D5-1740-8CA4-71B0DEEE9B74}"/>
                    </a:ext>
                  </a:extLst>
                </p:cNvPr>
                <p:cNvSpPr/>
                <p:nvPr/>
              </p:nvSpPr>
              <p:spPr>
                <a:xfrm>
                  <a:off x="7946953" y="-768296"/>
                  <a:ext cx="993347" cy="1529327"/>
                </a:xfrm>
                <a:custGeom>
                  <a:avLst/>
                  <a:gdLst>
                    <a:gd name="connsiteX0" fmla="*/ 993348 w 993347"/>
                    <a:gd name="connsiteY0" fmla="*/ 1476532 h 1529327"/>
                    <a:gd name="connsiteX1" fmla="*/ 940811 w 993347"/>
                    <a:gd name="connsiteY1" fmla="*/ 1529323 h 1529327"/>
                    <a:gd name="connsiteX2" fmla="*/ 937052 w 993347"/>
                    <a:gd name="connsiteY2" fmla="*/ 1529196 h 1529327"/>
                    <a:gd name="connsiteX3" fmla="*/ 58112 w 993347"/>
                    <a:gd name="connsiteY3" fmla="*/ 1529196 h 1529327"/>
                    <a:gd name="connsiteX4" fmla="*/ 16 w 993347"/>
                    <a:gd name="connsiteY4" fmla="*/ 1478584 h 1529327"/>
                    <a:gd name="connsiteX5" fmla="*/ 0 w 993347"/>
                    <a:gd name="connsiteY5" fmla="*/ 1478348 h 1529327"/>
                    <a:gd name="connsiteX6" fmla="*/ 0 w 993347"/>
                    <a:gd name="connsiteY6" fmla="*/ 52795 h 1529327"/>
                    <a:gd name="connsiteX7" fmla="*/ 56236 w 993347"/>
                    <a:gd name="connsiteY7" fmla="*/ 129 h 1529327"/>
                    <a:gd name="connsiteX8" fmla="*/ 56296 w 993347"/>
                    <a:gd name="connsiteY8" fmla="*/ 131 h 1529327"/>
                    <a:gd name="connsiteX9" fmla="*/ 935236 w 993347"/>
                    <a:gd name="connsiteY9" fmla="*/ 131 h 1529327"/>
                    <a:gd name="connsiteX10" fmla="*/ 993329 w 993347"/>
                    <a:gd name="connsiteY10" fmla="*/ 50737 h 1529327"/>
                    <a:gd name="connsiteX11" fmla="*/ 993348 w 993347"/>
                    <a:gd name="connsiteY11" fmla="*/ 50979 h 152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3347" h="1529327">
                      <a:moveTo>
                        <a:pt x="993348" y="1476532"/>
                      </a:moveTo>
                      <a:cubicBezTo>
                        <a:pt x="993420" y="1505625"/>
                        <a:pt x="969903" y="1529251"/>
                        <a:pt x="940811" y="1529323"/>
                      </a:cubicBezTo>
                      <a:cubicBezTo>
                        <a:pt x="939558" y="1529323"/>
                        <a:pt x="938305" y="1529287"/>
                        <a:pt x="937052" y="1529196"/>
                      </a:cubicBezTo>
                      <a:lnTo>
                        <a:pt x="58112" y="1529196"/>
                      </a:lnTo>
                      <a:cubicBezTo>
                        <a:pt x="28095" y="1531266"/>
                        <a:pt x="2085" y="1508603"/>
                        <a:pt x="16" y="1478584"/>
                      </a:cubicBezTo>
                      <a:cubicBezTo>
                        <a:pt x="11" y="1478512"/>
                        <a:pt x="6" y="1478421"/>
                        <a:pt x="0" y="1478348"/>
                      </a:cubicBezTo>
                      <a:lnTo>
                        <a:pt x="0" y="52795"/>
                      </a:lnTo>
                      <a:cubicBezTo>
                        <a:pt x="986" y="22722"/>
                        <a:pt x="26163" y="-857"/>
                        <a:pt x="56236" y="129"/>
                      </a:cubicBezTo>
                      <a:cubicBezTo>
                        <a:pt x="56256" y="129"/>
                        <a:pt x="56276" y="131"/>
                        <a:pt x="56296" y="131"/>
                      </a:cubicBezTo>
                      <a:lnTo>
                        <a:pt x="935236" y="131"/>
                      </a:lnTo>
                      <a:cubicBezTo>
                        <a:pt x="965254" y="-1937"/>
                        <a:pt x="991259" y="20721"/>
                        <a:pt x="993329" y="50737"/>
                      </a:cubicBezTo>
                      <a:cubicBezTo>
                        <a:pt x="993329" y="50817"/>
                        <a:pt x="993348" y="50899"/>
                        <a:pt x="993348" y="50979"/>
                      </a:cubicBezTo>
                      <a:close/>
                    </a:path>
                  </a:pathLst>
                </a:custGeom>
                <a:solidFill>
                  <a:schemeClr val="bg1">
                    <a:lumMod val="65000"/>
                  </a:schemeClr>
                </a:solidFill>
                <a:ln w="181504"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3619A5F7-3B56-5E44-B64C-EEB8E15F8114}"/>
                    </a:ext>
                  </a:extLst>
                </p:cNvPr>
                <p:cNvSpPr/>
                <p:nvPr/>
              </p:nvSpPr>
              <p:spPr>
                <a:xfrm>
                  <a:off x="8090274" y="-586565"/>
                  <a:ext cx="712154" cy="592013"/>
                </a:xfrm>
                <a:custGeom>
                  <a:avLst/>
                  <a:gdLst>
                    <a:gd name="connsiteX0" fmla="*/ 143 w 712154"/>
                    <a:gd name="connsiteY0" fmla="*/ 472158 h 592013"/>
                    <a:gd name="connsiteX1" fmla="*/ 109102 w 712154"/>
                    <a:gd name="connsiteY1" fmla="*/ 354118 h 592013"/>
                    <a:gd name="connsiteX2" fmla="*/ 603052 w 712154"/>
                    <a:gd name="connsiteY2" fmla="*/ 354118 h 592013"/>
                    <a:gd name="connsiteX3" fmla="*/ 712012 w 712154"/>
                    <a:gd name="connsiteY3" fmla="*/ 472158 h 592013"/>
                    <a:gd name="connsiteX4" fmla="*/ 603307 w 712154"/>
                    <a:gd name="connsiteY4" fmla="*/ 592001 h 592013"/>
                    <a:gd name="connsiteX5" fmla="*/ 603052 w 712154"/>
                    <a:gd name="connsiteY5" fmla="*/ 592013 h 592013"/>
                    <a:gd name="connsiteX6" fmla="*/ 109102 w 712154"/>
                    <a:gd name="connsiteY6" fmla="*/ 592013 h 592013"/>
                    <a:gd name="connsiteX7" fmla="*/ 125 w 712154"/>
                    <a:gd name="connsiteY7" fmla="*/ 472418 h 592013"/>
                    <a:gd name="connsiteX8" fmla="*/ 143 w 712154"/>
                    <a:gd name="connsiteY8" fmla="*/ 472158 h 592013"/>
                    <a:gd name="connsiteX9" fmla="*/ 143 w 712154"/>
                    <a:gd name="connsiteY9" fmla="*/ 119855 h 592013"/>
                    <a:gd name="connsiteX10" fmla="*/ 109102 w 712154"/>
                    <a:gd name="connsiteY10" fmla="*/ 0 h 592013"/>
                    <a:gd name="connsiteX11" fmla="*/ 603052 w 712154"/>
                    <a:gd name="connsiteY11" fmla="*/ 0 h 592013"/>
                    <a:gd name="connsiteX12" fmla="*/ 712030 w 712154"/>
                    <a:gd name="connsiteY12" fmla="*/ 119596 h 592013"/>
                    <a:gd name="connsiteX13" fmla="*/ 712012 w 712154"/>
                    <a:gd name="connsiteY13" fmla="*/ 119855 h 592013"/>
                    <a:gd name="connsiteX14" fmla="*/ 603052 w 712154"/>
                    <a:gd name="connsiteY14" fmla="*/ 237895 h 592013"/>
                    <a:gd name="connsiteX15" fmla="*/ 109102 w 712154"/>
                    <a:gd name="connsiteY15" fmla="*/ 237895 h 592013"/>
                    <a:gd name="connsiteX16" fmla="*/ 143 w 712154"/>
                    <a:gd name="connsiteY16" fmla="*/ 119855 h 59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2154" h="592013">
                      <a:moveTo>
                        <a:pt x="143" y="472158"/>
                      </a:moveTo>
                      <a:cubicBezTo>
                        <a:pt x="-947" y="410004"/>
                        <a:pt x="47068" y="357994"/>
                        <a:pt x="109102" y="354118"/>
                      </a:cubicBezTo>
                      <a:lnTo>
                        <a:pt x="603052" y="354118"/>
                      </a:lnTo>
                      <a:cubicBezTo>
                        <a:pt x="665541" y="357064"/>
                        <a:pt x="714064" y="409640"/>
                        <a:pt x="712012" y="472158"/>
                      </a:cubicBezTo>
                      <a:cubicBezTo>
                        <a:pt x="715081" y="535269"/>
                        <a:pt x="666430" y="588924"/>
                        <a:pt x="603307" y="592001"/>
                      </a:cubicBezTo>
                      <a:cubicBezTo>
                        <a:pt x="603234" y="592004"/>
                        <a:pt x="603143" y="592010"/>
                        <a:pt x="603052" y="592013"/>
                      </a:cubicBezTo>
                      <a:lnTo>
                        <a:pt x="109102" y="592013"/>
                      </a:lnTo>
                      <a:cubicBezTo>
                        <a:pt x="45979" y="589079"/>
                        <a:pt x="-2799" y="535534"/>
                        <a:pt x="125" y="472418"/>
                      </a:cubicBezTo>
                      <a:cubicBezTo>
                        <a:pt x="143" y="472330"/>
                        <a:pt x="143" y="472243"/>
                        <a:pt x="143" y="472158"/>
                      </a:cubicBezTo>
                      <a:close/>
                      <a:moveTo>
                        <a:pt x="143" y="119855"/>
                      </a:moveTo>
                      <a:cubicBezTo>
                        <a:pt x="-1945" y="57006"/>
                        <a:pt x="46342" y="3895"/>
                        <a:pt x="109102" y="0"/>
                      </a:cubicBezTo>
                      <a:lnTo>
                        <a:pt x="603052" y="0"/>
                      </a:lnTo>
                      <a:cubicBezTo>
                        <a:pt x="666176" y="2935"/>
                        <a:pt x="714954" y="56479"/>
                        <a:pt x="712030" y="119596"/>
                      </a:cubicBezTo>
                      <a:cubicBezTo>
                        <a:pt x="712012" y="119683"/>
                        <a:pt x="712012" y="119768"/>
                        <a:pt x="712012" y="119855"/>
                      </a:cubicBezTo>
                      <a:cubicBezTo>
                        <a:pt x="714064" y="182373"/>
                        <a:pt x="665541" y="234949"/>
                        <a:pt x="603052" y="237895"/>
                      </a:cubicBezTo>
                      <a:lnTo>
                        <a:pt x="109102" y="237895"/>
                      </a:lnTo>
                      <a:cubicBezTo>
                        <a:pt x="47068" y="234020"/>
                        <a:pt x="-947" y="182010"/>
                        <a:pt x="143" y="119855"/>
                      </a:cubicBezTo>
                      <a:close/>
                    </a:path>
                  </a:pathLst>
                </a:custGeom>
                <a:solidFill>
                  <a:srgbClr val="003067"/>
                </a:solidFill>
                <a:ln w="181504" cap="flat">
                  <a:noFill/>
                  <a:prstDash val="solid"/>
                  <a:miter/>
                </a:ln>
              </p:spPr>
              <p:txBody>
                <a:bodyPr rtlCol="0" anchor="ctr"/>
                <a:lstStyle/>
                <a:p>
                  <a:endParaRPr lang="en-US"/>
                </a:p>
              </p:txBody>
            </p:sp>
            <p:grpSp>
              <p:nvGrpSpPr>
                <p:cNvPr id="25" name="Graphic 49">
                  <a:extLst>
                    <a:ext uri="{FF2B5EF4-FFF2-40B4-BE49-F238E27FC236}">
                      <a16:creationId xmlns:a16="http://schemas.microsoft.com/office/drawing/2014/main" id="{423D289A-04D6-DF4F-96AE-BFEF05390F6C}"/>
                    </a:ext>
                  </a:extLst>
                </p:cNvPr>
                <p:cNvGrpSpPr/>
                <p:nvPr/>
              </p:nvGrpSpPr>
              <p:grpSpPr>
                <a:xfrm>
                  <a:off x="8152161" y="-546613"/>
                  <a:ext cx="159807" cy="512109"/>
                  <a:chOff x="8152161" y="-546613"/>
                  <a:chExt cx="159807" cy="512109"/>
                </a:xfrm>
                <a:solidFill>
                  <a:srgbClr val="50E6FF"/>
                </a:solidFill>
              </p:grpSpPr>
              <p:sp>
                <p:nvSpPr>
                  <p:cNvPr id="26" name="Freeform 25">
                    <a:extLst>
                      <a:ext uri="{FF2B5EF4-FFF2-40B4-BE49-F238E27FC236}">
                        <a16:creationId xmlns:a16="http://schemas.microsoft.com/office/drawing/2014/main" id="{14FDA2CB-7C05-6C4A-9081-B2B0570B52BD}"/>
                      </a:ext>
                    </a:extLst>
                  </p:cNvPr>
                  <p:cNvSpPr/>
                  <p:nvPr/>
                </p:nvSpPr>
                <p:spPr>
                  <a:xfrm>
                    <a:off x="8152161" y="-546613"/>
                    <a:ext cx="159807" cy="159807"/>
                  </a:xfrm>
                  <a:custGeom>
                    <a:avLst/>
                    <a:gdLst>
                      <a:gd name="connsiteX0" fmla="*/ 159807 w 159807"/>
                      <a:gd name="connsiteY0" fmla="*/ 79904 h 159807"/>
                      <a:gd name="connsiteX1" fmla="*/ 79904 w 159807"/>
                      <a:gd name="connsiteY1" fmla="*/ 159807 h 159807"/>
                      <a:gd name="connsiteX2" fmla="*/ 0 w 159807"/>
                      <a:gd name="connsiteY2" fmla="*/ 79904 h 159807"/>
                      <a:gd name="connsiteX3" fmla="*/ 79904 w 159807"/>
                      <a:gd name="connsiteY3" fmla="*/ 0 h 159807"/>
                      <a:gd name="connsiteX4" fmla="*/ 159807 w 159807"/>
                      <a:gd name="connsiteY4" fmla="*/ 79904 h 159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07" h="159807">
                        <a:moveTo>
                          <a:pt x="159807" y="79904"/>
                        </a:moveTo>
                        <a:cubicBezTo>
                          <a:pt x="159807" y="124033"/>
                          <a:pt x="124033" y="159807"/>
                          <a:pt x="79904" y="159807"/>
                        </a:cubicBezTo>
                        <a:cubicBezTo>
                          <a:pt x="35774" y="159807"/>
                          <a:pt x="0" y="124033"/>
                          <a:pt x="0" y="79904"/>
                        </a:cubicBezTo>
                        <a:cubicBezTo>
                          <a:pt x="0" y="35774"/>
                          <a:pt x="35774" y="0"/>
                          <a:pt x="79904" y="0"/>
                        </a:cubicBezTo>
                        <a:cubicBezTo>
                          <a:pt x="124033" y="0"/>
                          <a:pt x="159807" y="35774"/>
                          <a:pt x="159807" y="79904"/>
                        </a:cubicBezTo>
                        <a:close/>
                      </a:path>
                    </a:pathLst>
                  </a:custGeom>
                  <a:solidFill>
                    <a:srgbClr val="50E6FF"/>
                  </a:solidFill>
                  <a:ln w="181504"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DF2367B7-8D66-F147-94A5-EF7AA65720CB}"/>
                      </a:ext>
                    </a:extLst>
                  </p:cNvPr>
                  <p:cNvSpPr/>
                  <p:nvPr/>
                </p:nvSpPr>
                <p:spPr>
                  <a:xfrm>
                    <a:off x="8152161" y="-194311"/>
                    <a:ext cx="159807" cy="159807"/>
                  </a:xfrm>
                  <a:custGeom>
                    <a:avLst/>
                    <a:gdLst>
                      <a:gd name="connsiteX0" fmla="*/ 159807 w 159807"/>
                      <a:gd name="connsiteY0" fmla="*/ 79904 h 159807"/>
                      <a:gd name="connsiteX1" fmla="*/ 79904 w 159807"/>
                      <a:gd name="connsiteY1" fmla="*/ 159807 h 159807"/>
                      <a:gd name="connsiteX2" fmla="*/ 0 w 159807"/>
                      <a:gd name="connsiteY2" fmla="*/ 79904 h 159807"/>
                      <a:gd name="connsiteX3" fmla="*/ 79904 w 159807"/>
                      <a:gd name="connsiteY3" fmla="*/ 0 h 159807"/>
                      <a:gd name="connsiteX4" fmla="*/ 159807 w 159807"/>
                      <a:gd name="connsiteY4" fmla="*/ 79904 h 159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07" h="159807">
                        <a:moveTo>
                          <a:pt x="159807" y="79904"/>
                        </a:moveTo>
                        <a:cubicBezTo>
                          <a:pt x="159807" y="124033"/>
                          <a:pt x="124033" y="159807"/>
                          <a:pt x="79904" y="159807"/>
                        </a:cubicBezTo>
                        <a:cubicBezTo>
                          <a:pt x="35774" y="159807"/>
                          <a:pt x="0" y="124033"/>
                          <a:pt x="0" y="79904"/>
                        </a:cubicBezTo>
                        <a:cubicBezTo>
                          <a:pt x="0" y="35774"/>
                          <a:pt x="35774" y="0"/>
                          <a:pt x="79904" y="0"/>
                        </a:cubicBezTo>
                        <a:cubicBezTo>
                          <a:pt x="124033" y="0"/>
                          <a:pt x="159807" y="35774"/>
                          <a:pt x="159807" y="79904"/>
                        </a:cubicBezTo>
                        <a:close/>
                      </a:path>
                    </a:pathLst>
                  </a:custGeom>
                  <a:solidFill>
                    <a:srgbClr val="50E6FF"/>
                  </a:solidFill>
                  <a:ln w="181504" cap="flat">
                    <a:noFill/>
                    <a:prstDash val="solid"/>
                    <a:miter/>
                  </a:ln>
                </p:spPr>
                <p:txBody>
                  <a:bodyPr rtlCol="0" anchor="ctr"/>
                  <a:lstStyle/>
                  <a:p>
                    <a:endParaRPr lang="en-US"/>
                  </a:p>
                </p:txBody>
              </p:sp>
            </p:grpSp>
          </p:grpSp>
          <p:grpSp>
            <p:nvGrpSpPr>
              <p:cNvPr id="65" name="Group 64">
                <a:extLst>
                  <a:ext uri="{FF2B5EF4-FFF2-40B4-BE49-F238E27FC236}">
                    <a16:creationId xmlns:a16="http://schemas.microsoft.com/office/drawing/2014/main" id="{8E3EFFCA-D67E-804B-AA21-93007C9B3FAC}"/>
                  </a:ext>
                </a:extLst>
              </p:cNvPr>
              <p:cNvGrpSpPr/>
              <p:nvPr/>
            </p:nvGrpSpPr>
            <p:grpSpPr>
              <a:xfrm>
                <a:off x="7440387" y="358375"/>
                <a:ext cx="1470712" cy="1029553"/>
                <a:chOff x="6755663" y="-768296"/>
                <a:chExt cx="2184637" cy="1529327"/>
              </a:xfrm>
            </p:grpSpPr>
            <p:sp>
              <p:nvSpPr>
                <p:cNvPr id="73" name="Freeform 72">
                  <a:extLst>
                    <a:ext uri="{FF2B5EF4-FFF2-40B4-BE49-F238E27FC236}">
                      <a16:creationId xmlns:a16="http://schemas.microsoft.com/office/drawing/2014/main" id="{2C02EA0A-10D0-E644-BD44-36B74693875B}"/>
                    </a:ext>
                  </a:extLst>
                </p:cNvPr>
                <p:cNvSpPr/>
                <p:nvPr/>
              </p:nvSpPr>
              <p:spPr>
                <a:xfrm>
                  <a:off x="6755663" y="-768292"/>
                  <a:ext cx="993347" cy="1529323"/>
                </a:xfrm>
                <a:custGeom>
                  <a:avLst/>
                  <a:gdLst>
                    <a:gd name="connsiteX0" fmla="*/ 993348 w 993347"/>
                    <a:gd name="connsiteY0" fmla="*/ 1476529 h 1529323"/>
                    <a:gd name="connsiteX1" fmla="*/ 940809 w 993347"/>
                    <a:gd name="connsiteY1" fmla="*/ 1529320 h 1529323"/>
                    <a:gd name="connsiteX2" fmla="*/ 937052 w 993347"/>
                    <a:gd name="connsiteY2" fmla="*/ 1529193 h 1529323"/>
                    <a:gd name="connsiteX3" fmla="*/ 58112 w 993347"/>
                    <a:gd name="connsiteY3" fmla="*/ 1529193 h 1529323"/>
                    <a:gd name="connsiteX4" fmla="*/ 16 w 993347"/>
                    <a:gd name="connsiteY4" fmla="*/ 1478581 h 1529323"/>
                    <a:gd name="connsiteX5" fmla="*/ 0 w 993347"/>
                    <a:gd name="connsiteY5" fmla="*/ 1478345 h 1529323"/>
                    <a:gd name="connsiteX6" fmla="*/ 0 w 993347"/>
                    <a:gd name="connsiteY6" fmla="*/ 52791 h 1529323"/>
                    <a:gd name="connsiteX7" fmla="*/ 56236 w 993347"/>
                    <a:gd name="connsiteY7" fmla="*/ 126 h 1529323"/>
                    <a:gd name="connsiteX8" fmla="*/ 56296 w 993347"/>
                    <a:gd name="connsiteY8" fmla="*/ 128 h 1529323"/>
                    <a:gd name="connsiteX9" fmla="*/ 935236 w 993347"/>
                    <a:gd name="connsiteY9" fmla="*/ 128 h 1529323"/>
                    <a:gd name="connsiteX10" fmla="*/ 991406 w 993347"/>
                    <a:gd name="connsiteY10" fmla="*/ 49034 h 1529323"/>
                    <a:gd name="connsiteX11" fmla="*/ 991532 w 993347"/>
                    <a:gd name="connsiteY11" fmla="*/ 52791 h 1529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3347" h="1529323">
                      <a:moveTo>
                        <a:pt x="993348" y="1476529"/>
                      </a:moveTo>
                      <a:cubicBezTo>
                        <a:pt x="993416" y="1505621"/>
                        <a:pt x="969894" y="1529247"/>
                        <a:pt x="940809" y="1529320"/>
                      </a:cubicBezTo>
                      <a:cubicBezTo>
                        <a:pt x="939556" y="1529320"/>
                        <a:pt x="938303" y="1529284"/>
                        <a:pt x="937052" y="1529193"/>
                      </a:cubicBezTo>
                      <a:lnTo>
                        <a:pt x="58112" y="1529193"/>
                      </a:lnTo>
                      <a:cubicBezTo>
                        <a:pt x="28095" y="1531263"/>
                        <a:pt x="2085" y="1508599"/>
                        <a:pt x="16" y="1478581"/>
                      </a:cubicBezTo>
                      <a:cubicBezTo>
                        <a:pt x="11" y="1478508"/>
                        <a:pt x="5" y="1478418"/>
                        <a:pt x="0" y="1478345"/>
                      </a:cubicBezTo>
                      <a:lnTo>
                        <a:pt x="0" y="52791"/>
                      </a:lnTo>
                      <a:cubicBezTo>
                        <a:pt x="986" y="22719"/>
                        <a:pt x="26163" y="-860"/>
                        <a:pt x="56236" y="126"/>
                      </a:cubicBezTo>
                      <a:cubicBezTo>
                        <a:pt x="56256" y="126"/>
                        <a:pt x="56276" y="128"/>
                        <a:pt x="56296" y="128"/>
                      </a:cubicBezTo>
                      <a:lnTo>
                        <a:pt x="935236" y="128"/>
                      </a:lnTo>
                      <a:cubicBezTo>
                        <a:pt x="964252" y="-1879"/>
                        <a:pt x="989399" y="20018"/>
                        <a:pt x="991406" y="49034"/>
                      </a:cubicBezTo>
                      <a:cubicBezTo>
                        <a:pt x="991493" y="50285"/>
                        <a:pt x="991535" y="51538"/>
                        <a:pt x="991532" y="52791"/>
                      </a:cubicBezTo>
                      <a:close/>
                    </a:path>
                  </a:pathLst>
                </a:custGeom>
                <a:solidFill>
                  <a:schemeClr val="bg1">
                    <a:lumMod val="65000"/>
                  </a:schemeClr>
                </a:solidFill>
                <a:ln w="181504" cap="flat">
                  <a:noFill/>
                  <a:prstDash val="solid"/>
                  <a:miter/>
                </a:ln>
              </p:spPr>
              <p:txBody>
                <a:bodyPr rtlCol="0" anchor="ctr"/>
                <a:lstStyle/>
                <a:p>
                  <a:endParaRPr lang="en-US"/>
                </a:p>
              </p:txBody>
            </p:sp>
            <p:sp>
              <p:nvSpPr>
                <p:cNvPr id="74" name="Freeform 73">
                  <a:extLst>
                    <a:ext uri="{FF2B5EF4-FFF2-40B4-BE49-F238E27FC236}">
                      <a16:creationId xmlns:a16="http://schemas.microsoft.com/office/drawing/2014/main" id="{4EAE2861-B372-6045-9D85-27DDCF9C6393}"/>
                    </a:ext>
                  </a:extLst>
                </p:cNvPr>
                <p:cNvSpPr/>
                <p:nvPr/>
              </p:nvSpPr>
              <p:spPr>
                <a:xfrm>
                  <a:off x="6902615" y="-586565"/>
                  <a:ext cx="710334" cy="592013"/>
                </a:xfrm>
                <a:custGeom>
                  <a:avLst/>
                  <a:gdLst>
                    <a:gd name="connsiteX0" fmla="*/ 143 w 710334"/>
                    <a:gd name="connsiteY0" fmla="*/ 472158 h 592013"/>
                    <a:gd name="connsiteX1" fmla="*/ 107023 w 710334"/>
                    <a:gd name="connsiteY1" fmla="*/ 354131 h 592013"/>
                    <a:gd name="connsiteX2" fmla="*/ 107287 w 710334"/>
                    <a:gd name="connsiteY2" fmla="*/ 354118 h 592013"/>
                    <a:gd name="connsiteX3" fmla="*/ 601236 w 710334"/>
                    <a:gd name="connsiteY3" fmla="*/ 354118 h 592013"/>
                    <a:gd name="connsiteX4" fmla="*/ 710196 w 710334"/>
                    <a:gd name="connsiteY4" fmla="*/ 472158 h 592013"/>
                    <a:gd name="connsiteX5" fmla="*/ 601496 w 710334"/>
                    <a:gd name="connsiteY5" fmla="*/ 592001 h 592013"/>
                    <a:gd name="connsiteX6" fmla="*/ 601236 w 710334"/>
                    <a:gd name="connsiteY6" fmla="*/ 592013 h 592013"/>
                    <a:gd name="connsiteX7" fmla="*/ 107287 w 710334"/>
                    <a:gd name="connsiteY7" fmla="*/ 592013 h 592013"/>
                    <a:gd name="connsiteX8" fmla="*/ 143 w 710334"/>
                    <a:gd name="connsiteY8" fmla="*/ 473974 h 592013"/>
                    <a:gd name="connsiteX9" fmla="*/ 143 w 710334"/>
                    <a:gd name="connsiteY9" fmla="*/ 119855 h 592013"/>
                    <a:gd name="connsiteX10" fmla="*/ 107287 w 710334"/>
                    <a:gd name="connsiteY10" fmla="*/ 0 h 592013"/>
                    <a:gd name="connsiteX11" fmla="*/ 601236 w 710334"/>
                    <a:gd name="connsiteY11" fmla="*/ 0 h 592013"/>
                    <a:gd name="connsiteX12" fmla="*/ 710209 w 710334"/>
                    <a:gd name="connsiteY12" fmla="*/ 119596 h 592013"/>
                    <a:gd name="connsiteX13" fmla="*/ 710196 w 710334"/>
                    <a:gd name="connsiteY13" fmla="*/ 119855 h 592013"/>
                    <a:gd name="connsiteX14" fmla="*/ 601236 w 710334"/>
                    <a:gd name="connsiteY14" fmla="*/ 237895 h 592013"/>
                    <a:gd name="connsiteX15" fmla="*/ 107287 w 710334"/>
                    <a:gd name="connsiteY15" fmla="*/ 237895 h 592013"/>
                    <a:gd name="connsiteX16" fmla="*/ 143 w 710334"/>
                    <a:gd name="connsiteY16" fmla="*/ 119855 h 59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0334" h="592013">
                      <a:moveTo>
                        <a:pt x="143" y="472158"/>
                      </a:moveTo>
                      <a:cubicBezTo>
                        <a:pt x="-2935" y="410051"/>
                        <a:pt x="44916" y="357209"/>
                        <a:pt x="107023" y="354131"/>
                      </a:cubicBezTo>
                      <a:cubicBezTo>
                        <a:pt x="107110" y="354127"/>
                        <a:pt x="107199" y="354122"/>
                        <a:pt x="107287" y="354118"/>
                      </a:cubicBezTo>
                      <a:lnTo>
                        <a:pt x="601236" y="354118"/>
                      </a:lnTo>
                      <a:cubicBezTo>
                        <a:pt x="663717" y="357064"/>
                        <a:pt x="712252" y="409640"/>
                        <a:pt x="710196" y="472158"/>
                      </a:cubicBezTo>
                      <a:cubicBezTo>
                        <a:pt x="713272" y="535269"/>
                        <a:pt x="664605" y="588924"/>
                        <a:pt x="601496" y="592001"/>
                      </a:cubicBezTo>
                      <a:cubicBezTo>
                        <a:pt x="601409" y="592004"/>
                        <a:pt x="601324" y="592010"/>
                        <a:pt x="601236" y="592013"/>
                      </a:cubicBezTo>
                      <a:lnTo>
                        <a:pt x="107287" y="592013"/>
                      </a:lnTo>
                      <a:cubicBezTo>
                        <a:pt x="45527" y="588120"/>
                        <a:pt x="-1943" y="535823"/>
                        <a:pt x="143" y="473974"/>
                      </a:cubicBezTo>
                      <a:close/>
                      <a:moveTo>
                        <a:pt x="143" y="119855"/>
                      </a:moveTo>
                      <a:cubicBezTo>
                        <a:pt x="-2960" y="57315"/>
                        <a:pt x="44791" y="3899"/>
                        <a:pt x="107287" y="0"/>
                      </a:cubicBezTo>
                      <a:lnTo>
                        <a:pt x="601236" y="0"/>
                      </a:lnTo>
                      <a:cubicBezTo>
                        <a:pt x="664353" y="2935"/>
                        <a:pt x="713141" y="56479"/>
                        <a:pt x="710209" y="119596"/>
                      </a:cubicBezTo>
                      <a:cubicBezTo>
                        <a:pt x="710205" y="119683"/>
                        <a:pt x="710200" y="119768"/>
                        <a:pt x="710196" y="119855"/>
                      </a:cubicBezTo>
                      <a:cubicBezTo>
                        <a:pt x="712252" y="182373"/>
                        <a:pt x="663717" y="234949"/>
                        <a:pt x="601236" y="237895"/>
                      </a:cubicBezTo>
                      <a:lnTo>
                        <a:pt x="107287" y="237895"/>
                      </a:lnTo>
                      <a:cubicBezTo>
                        <a:pt x="45527" y="234001"/>
                        <a:pt x="-1943" y="181704"/>
                        <a:pt x="143" y="119855"/>
                      </a:cubicBezTo>
                      <a:close/>
                    </a:path>
                  </a:pathLst>
                </a:custGeom>
                <a:solidFill>
                  <a:srgbClr val="003067"/>
                </a:solidFill>
                <a:ln w="181504" cap="flat">
                  <a:noFill/>
                  <a:prstDash val="solid"/>
                  <a:miter/>
                </a:ln>
              </p:spPr>
              <p:txBody>
                <a:bodyPr rtlCol="0" anchor="ctr"/>
                <a:lstStyle/>
                <a:p>
                  <a:endParaRPr lang="en-US"/>
                </a:p>
              </p:txBody>
            </p:sp>
            <p:grpSp>
              <p:nvGrpSpPr>
                <p:cNvPr id="76" name="Graphic 49">
                  <a:extLst>
                    <a:ext uri="{FF2B5EF4-FFF2-40B4-BE49-F238E27FC236}">
                      <a16:creationId xmlns:a16="http://schemas.microsoft.com/office/drawing/2014/main" id="{B00BD764-37BC-984F-930A-A98A2E14949D}"/>
                    </a:ext>
                  </a:extLst>
                </p:cNvPr>
                <p:cNvGrpSpPr/>
                <p:nvPr/>
              </p:nvGrpSpPr>
              <p:grpSpPr>
                <a:xfrm>
                  <a:off x="6960870" y="-546613"/>
                  <a:ext cx="159807" cy="512109"/>
                  <a:chOff x="6960870" y="-546613"/>
                  <a:chExt cx="159807" cy="512109"/>
                </a:xfrm>
                <a:solidFill>
                  <a:srgbClr val="50E6FF"/>
                </a:solidFill>
              </p:grpSpPr>
              <p:sp>
                <p:nvSpPr>
                  <p:cNvPr id="82" name="Freeform 81">
                    <a:extLst>
                      <a:ext uri="{FF2B5EF4-FFF2-40B4-BE49-F238E27FC236}">
                        <a16:creationId xmlns:a16="http://schemas.microsoft.com/office/drawing/2014/main" id="{BB2E8336-1411-764A-917E-00E37C2137C6}"/>
                      </a:ext>
                    </a:extLst>
                  </p:cNvPr>
                  <p:cNvSpPr/>
                  <p:nvPr/>
                </p:nvSpPr>
                <p:spPr>
                  <a:xfrm>
                    <a:off x="6960870" y="-546613"/>
                    <a:ext cx="159807" cy="159807"/>
                  </a:xfrm>
                  <a:custGeom>
                    <a:avLst/>
                    <a:gdLst>
                      <a:gd name="connsiteX0" fmla="*/ 159807 w 159807"/>
                      <a:gd name="connsiteY0" fmla="*/ 79904 h 159807"/>
                      <a:gd name="connsiteX1" fmla="*/ 79904 w 159807"/>
                      <a:gd name="connsiteY1" fmla="*/ 159807 h 159807"/>
                      <a:gd name="connsiteX2" fmla="*/ 0 w 159807"/>
                      <a:gd name="connsiteY2" fmla="*/ 79904 h 159807"/>
                      <a:gd name="connsiteX3" fmla="*/ 79904 w 159807"/>
                      <a:gd name="connsiteY3" fmla="*/ 0 h 159807"/>
                      <a:gd name="connsiteX4" fmla="*/ 159807 w 159807"/>
                      <a:gd name="connsiteY4" fmla="*/ 79904 h 159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07" h="159807">
                        <a:moveTo>
                          <a:pt x="159807" y="79904"/>
                        </a:moveTo>
                        <a:cubicBezTo>
                          <a:pt x="159807" y="124033"/>
                          <a:pt x="124033" y="159807"/>
                          <a:pt x="79904" y="159807"/>
                        </a:cubicBezTo>
                        <a:cubicBezTo>
                          <a:pt x="35774" y="159807"/>
                          <a:pt x="0" y="124033"/>
                          <a:pt x="0" y="79904"/>
                        </a:cubicBezTo>
                        <a:cubicBezTo>
                          <a:pt x="0" y="35774"/>
                          <a:pt x="35774" y="0"/>
                          <a:pt x="79904" y="0"/>
                        </a:cubicBezTo>
                        <a:cubicBezTo>
                          <a:pt x="124033" y="0"/>
                          <a:pt x="159807" y="35774"/>
                          <a:pt x="159807" y="79904"/>
                        </a:cubicBezTo>
                        <a:close/>
                      </a:path>
                    </a:pathLst>
                  </a:custGeom>
                  <a:solidFill>
                    <a:srgbClr val="50E6FF"/>
                  </a:solidFill>
                  <a:ln w="181504"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116E7815-CBEE-3F45-8C88-9C8950451784}"/>
                      </a:ext>
                    </a:extLst>
                  </p:cNvPr>
                  <p:cNvSpPr/>
                  <p:nvPr/>
                </p:nvSpPr>
                <p:spPr>
                  <a:xfrm>
                    <a:off x="6960870" y="-194311"/>
                    <a:ext cx="159807" cy="159807"/>
                  </a:xfrm>
                  <a:custGeom>
                    <a:avLst/>
                    <a:gdLst>
                      <a:gd name="connsiteX0" fmla="*/ 159807 w 159807"/>
                      <a:gd name="connsiteY0" fmla="*/ 79904 h 159807"/>
                      <a:gd name="connsiteX1" fmla="*/ 79904 w 159807"/>
                      <a:gd name="connsiteY1" fmla="*/ 159807 h 159807"/>
                      <a:gd name="connsiteX2" fmla="*/ 0 w 159807"/>
                      <a:gd name="connsiteY2" fmla="*/ 79904 h 159807"/>
                      <a:gd name="connsiteX3" fmla="*/ 79904 w 159807"/>
                      <a:gd name="connsiteY3" fmla="*/ 0 h 159807"/>
                      <a:gd name="connsiteX4" fmla="*/ 159807 w 159807"/>
                      <a:gd name="connsiteY4" fmla="*/ 79904 h 159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07" h="159807">
                        <a:moveTo>
                          <a:pt x="159807" y="79904"/>
                        </a:moveTo>
                        <a:cubicBezTo>
                          <a:pt x="159807" y="124033"/>
                          <a:pt x="124033" y="159807"/>
                          <a:pt x="79904" y="159807"/>
                        </a:cubicBezTo>
                        <a:cubicBezTo>
                          <a:pt x="35774" y="159807"/>
                          <a:pt x="0" y="124033"/>
                          <a:pt x="0" y="79904"/>
                        </a:cubicBezTo>
                        <a:cubicBezTo>
                          <a:pt x="0" y="35774"/>
                          <a:pt x="35774" y="0"/>
                          <a:pt x="79904" y="0"/>
                        </a:cubicBezTo>
                        <a:cubicBezTo>
                          <a:pt x="124033" y="0"/>
                          <a:pt x="159807" y="35774"/>
                          <a:pt x="159807" y="79904"/>
                        </a:cubicBezTo>
                        <a:close/>
                      </a:path>
                    </a:pathLst>
                  </a:custGeom>
                  <a:solidFill>
                    <a:srgbClr val="50E6FF"/>
                  </a:solidFill>
                  <a:ln w="181504" cap="flat">
                    <a:noFill/>
                    <a:prstDash val="solid"/>
                    <a:miter/>
                  </a:ln>
                </p:spPr>
                <p:txBody>
                  <a:bodyPr rtlCol="0" anchor="ctr"/>
                  <a:lstStyle/>
                  <a:p>
                    <a:endParaRPr lang="en-US"/>
                  </a:p>
                </p:txBody>
              </p:sp>
            </p:grpSp>
            <p:sp>
              <p:nvSpPr>
                <p:cNvPr id="77" name="Freeform 76">
                  <a:extLst>
                    <a:ext uri="{FF2B5EF4-FFF2-40B4-BE49-F238E27FC236}">
                      <a16:creationId xmlns:a16="http://schemas.microsoft.com/office/drawing/2014/main" id="{B8C7CC43-F089-4C4F-BB38-C33289A42F23}"/>
                    </a:ext>
                  </a:extLst>
                </p:cNvPr>
                <p:cNvSpPr/>
                <p:nvPr/>
              </p:nvSpPr>
              <p:spPr>
                <a:xfrm>
                  <a:off x="7946953" y="-768296"/>
                  <a:ext cx="993347" cy="1529327"/>
                </a:xfrm>
                <a:custGeom>
                  <a:avLst/>
                  <a:gdLst>
                    <a:gd name="connsiteX0" fmla="*/ 993348 w 993347"/>
                    <a:gd name="connsiteY0" fmla="*/ 1476532 h 1529327"/>
                    <a:gd name="connsiteX1" fmla="*/ 940811 w 993347"/>
                    <a:gd name="connsiteY1" fmla="*/ 1529323 h 1529327"/>
                    <a:gd name="connsiteX2" fmla="*/ 937052 w 993347"/>
                    <a:gd name="connsiteY2" fmla="*/ 1529196 h 1529327"/>
                    <a:gd name="connsiteX3" fmla="*/ 58112 w 993347"/>
                    <a:gd name="connsiteY3" fmla="*/ 1529196 h 1529327"/>
                    <a:gd name="connsiteX4" fmla="*/ 16 w 993347"/>
                    <a:gd name="connsiteY4" fmla="*/ 1478584 h 1529327"/>
                    <a:gd name="connsiteX5" fmla="*/ 0 w 993347"/>
                    <a:gd name="connsiteY5" fmla="*/ 1478348 h 1529327"/>
                    <a:gd name="connsiteX6" fmla="*/ 0 w 993347"/>
                    <a:gd name="connsiteY6" fmla="*/ 52795 h 1529327"/>
                    <a:gd name="connsiteX7" fmla="*/ 56236 w 993347"/>
                    <a:gd name="connsiteY7" fmla="*/ 129 h 1529327"/>
                    <a:gd name="connsiteX8" fmla="*/ 56296 w 993347"/>
                    <a:gd name="connsiteY8" fmla="*/ 131 h 1529327"/>
                    <a:gd name="connsiteX9" fmla="*/ 935236 w 993347"/>
                    <a:gd name="connsiteY9" fmla="*/ 131 h 1529327"/>
                    <a:gd name="connsiteX10" fmla="*/ 993329 w 993347"/>
                    <a:gd name="connsiteY10" fmla="*/ 50737 h 1529327"/>
                    <a:gd name="connsiteX11" fmla="*/ 993348 w 993347"/>
                    <a:gd name="connsiteY11" fmla="*/ 50979 h 152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3347" h="1529327">
                      <a:moveTo>
                        <a:pt x="993348" y="1476532"/>
                      </a:moveTo>
                      <a:cubicBezTo>
                        <a:pt x="993420" y="1505625"/>
                        <a:pt x="969903" y="1529251"/>
                        <a:pt x="940811" y="1529323"/>
                      </a:cubicBezTo>
                      <a:cubicBezTo>
                        <a:pt x="939558" y="1529323"/>
                        <a:pt x="938305" y="1529287"/>
                        <a:pt x="937052" y="1529196"/>
                      </a:cubicBezTo>
                      <a:lnTo>
                        <a:pt x="58112" y="1529196"/>
                      </a:lnTo>
                      <a:cubicBezTo>
                        <a:pt x="28095" y="1531266"/>
                        <a:pt x="2085" y="1508603"/>
                        <a:pt x="16" y="1478584"/>
                      </a:cubicBezTo>
                      <a:cubicBezTo>
                        <a:pt x="11" y="1478512"/>
                        <a:pt x="6" y="1478421"/>
                        <a:pt x="0" y="1478348"/>
                      </a:cubicBezTo>
                      <a:lnTo>
                        <a:pt x="0" y="52795"/>
                      </a:lnTo>
                      <a:cubicBezTo>
                        <a:pt x="986" y="22722"/>
                        <a:pt x="26163" y="-857"/>
                        <a:pt x="56236" y="129"/>
                      </a:cubicBezTo>
                      <a:cubicBezTo>
                        <a:pt x="56256" y="129"/>
                        <a:pt x="56276" y="131"/>
                        <a:pt x="56296" y="131"/>
                      </a:cubicBezTo>
                      <a:lnTo>
                        <a:pt x="935236" y="131"/>
                      </a:lnTo>
                      <a:cubicBezTo>
                        <a:pt x="965254" y="-1937"/>
                        <a:pt x="991259" y="20721"/>
                        <a:pt x="993329" y="50737"/>
                      </a:cubicBezTo>
                      <a:cubicBezTo>
                        <a:pt x="993329" y="50817"/>
                        <a:pt x="993348" y="50899"/>
                        <a:pt x="993348" y="50979"/>
                      </a:cubicBezTo>
                      <a:close/>
                    </a:path>
                  </a:pathLst>
                </a:custGeom>
                <a:solidFill>
                  <a:schemeClr val="bg1">
                    <a:lumMod val="65000"/>
                  </a:schemeClr>
                </a:solidFill>
                <a:ln w="181504" cap="flat">
                  <a:noFill/>
                  <a:prstDash val="solid"/>
                  <a:miter/>
                </a:ln>
              </p:spPr>
              <p:txBody>
                <a:bodyPr rtlCol="0" anchor="ctr"/>
                <a:lstStyle/>
                <a:p>
                  <a:endParaRPr lang="en-US"/>
                </a:p>
              </p:txBody>
            </p:sp>
            <p:sp>
              <p:nvSpPr>
                <p:cNvPr id="78" name="Freeform 77">
                  <a:extLst>
                    <a:ext uri="{FF2B5EF4-FFF2-40B4-BE49-F238E27FC236}">
                      <a16:creationId xmlns:a16="http://schemas.microsoft.com/office/drawing/2014/main" id="{2C69CFEF-1936-A646-ABA8-815A21C8889F}"/>
                    </a:ext>
                  </a:extLst>
                </p:cNvPr>
                <p:cNvSpPr/>
                <p:nvPr/>
              </p:nvSpPr>
              <p:spPr>
                <a:xfrm>
                  <a:off x="8090274" y="-586565"/>
                  <a:ext cx="712154" cy="592013"/>
                </a:xfrm>
                <a:custGeom>
                  <a:avLst/>
                  <a:gdLst>
                    <a:gd name="connsiteX0" fmla="*/ 143 w 712154"/>
                    <a:gd name="connsiteY0" fmla="*/ 472158 h 592013"/>
                    <a:gd name="connsiteX1" fmla="*/ 109102 w 712154"/>
                    <a:gd name="connsiteY1" fmla="*/ 354118 h 592013"/>
                    <a:gd name="connsiteX2" fmla="*/ 603052 w 712154"/>
                    <a:gd name="connsiteY2" fmla="*/ 354118 h 592013"/>
                    <a:gd name="connsiteX3" fmla="*/ 712012 w 712154"/>
                    <a:gd name="connsiteY3" fmla="*/ 472158 h 592013"/>
                    <a:gd name="connsiteX4" fmla="*/ 603307 w 712154"/>
                    <a:gd name="connsiteY4" fmla="*/ 592001 h 592013"/>
                    <a:gd name="connsiteX5" fmla="*/ 603052 w 712154"/>
                    <a:gd name="connsiteY5" fmla="*/ 592013 h 592013"/>
                    <a:gd name="connsiteX6" fmla="*/ 109102 w 712154"/>
                    <a:gd name="connsiteY6" fmla="*/ 592013 h 592013"/>
                    <a:gd name="connsiteX7" fmla="*/ 125 w 712154"/>
                    <a:gd name="connsiteY7" fmla="*/ 472418 h 592013"/>
                    <a:gd name="connsiteX8" fmla="*/ 143 w 712154"/>
                    <a:gd name="connsiteY8" fmla="*/ 472158 h 592013"/>
                    <a:gd name="connsiteX9" fmla="*/ 143 w 712154"/>
                    <a:gd name="connsiteY9" fmla="*/ 119855 h 592013"/>
                    <a:gd name="connsiteX10" fmla="*/ 109102 w 712154"/>
                    <a:gd name="connsiteY10" fmla="*/ 0 h 592013"/>
                    <a:gd name="connsiteX11" fmla="*/ 603052 w 712154"/>
                    <a:gd name="connsiteY11" fmla="*/ 0 h 592013"/>
                    <a:gd name="connsiteX12" fmla="*/ 712030 w 712154"/>
                    <a:gd name="connsiteY12" fmla="*/ 119596 h 592013"/>
                    <a:gd name="connsiteX13" fmla="*/ 712012 w 712154"/>
                    <a:gd name="connsiteY13" fmla="*/ 119855 h 592013"/>
                    <a:gd name="connsiteX14" fmla="*/ 603052 w 712154"/>
                    <a:gd name="connsiteY14" fmla="*/ 237895 h 592013"/>
                    <a:gd name="connsiteX15" fmla="*/ 109102 w 712154"/>
                    <a:gd name="connsiteY15" fmla="*/ 237895 h 592013"/>
                    <a:gd name="connsiteX16" fmla="*/ 143 w 712154"/>
                    <a:gd name="connsiteY16" fmla="*/ 119855 h 59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2154" h="592013">
                      <a:moveTo>
                        <a:pt x="143" y="472158"/>
                      </a:moveTo>
                      <a:cubicBezTo>
                        <a:pt x="-947" y="410004"/>
                        <a:pt x="47068" y="357994"/>
                        <a:pt x="109102" y="354118"/>
                      </a:cubicBezTo>
                      <a:lnTo>
                        <a:pt x="603052" y="354118"/>
                      </a:lnTo>
                      <a:cubicBezTo>
                        <a:pt x="665541" y="357064"/>
                        <a:pt x="714064" y="409640"/>
                        <a:pt x="712012" y="472158"/>
                      </a:cubicBezTo>
                      <a:cubicBezTo>
                        <a:pt x="715081" y="535269"/>
                        <a:pt x="666430" y="588924"/>
                        <a:pt x="603307" y="592001"/>
                      </a:cubicBezTo>
                      <a:cubicBezTo>
                        <a:pt x="603234" y="592004"/>
                        <a:pt x="603143" y="592010"/>
                        <a:pt x="603052" y="592013"/>
                      </a:cubicBezTo>
                      <a:lnTo>
                        <a:pt x="109102" y="592013"/>
                      </a:lnTo>
                      <a:cubicBezTo>
                        <a:pt x="45979" y="589079"/>
                        <a:pt x="-2799" y="535534"/>
                        <a:pt x="125" y="472418"/>
                      </a:cubicBezTo>
                      <a:cubicBezTo>
                        <a:pt x="143" y="472330"/>
                        <a:pt x="143" y="472243"/>
                        <a:pt x="143" y="472158"/>
                      </a:cubicBezTo>
                      <a:close/>
                      <a:moveTo>
                        <a:pt x="143" y="119855"/>
                      </a:moveTo>
                      <a:cubicBezTo>
                        <a:pt x="-1945" y="57006"/>
                        <a:pt x="46342" y="3895"/>
                        <a:pt x="109102" y="0"/>
                      </a:cubicBezTo>
                      <a:lnTo>
                        <a:pt x="603052" y="0"/>
                      </a:lnTo>
                      <a:cubicBezTo>
                        <a:pt x="666176" y="2935"/>
                        <a:pt x="714954" y="56479"/>
                        <a:pt x="712030" y="119596"/>
                      </a:cubicBezTo>
                      <a:cubicBezTo>
                        <a:pt x="712012" y="119683"/>
                        <a:pt x="712012" y="119768"/>
                        <a:pt x="712012" y="119855"/>
                      </a:cubicBezTo>
                      <a:cubicBezTo>
                        <a:pt x="714064" y="182373"/>
                        <a:pt x="665541" y="234949"/>
                        <a:pt x="603052" y="237895"/>
                      </a:cubicBezTo>
                      <a:lnTo>
                        <a:pt x="109102" y="237895"/>
                      </a:lnTo>
                      <a:cubicBezTo>
                        <a:pt x="47068" y="234020"/>
                        <a:pt x="-947" y="182010"/>
                        <a:pt x="143" y="119855"/>
                      </a:cubicBezTo>
                      <a:close/>
                    </a:path>
                  </a:pathLst>
                </a:custGeom>
                <a:solidFill>
                  <a:srgbClr val="003067"/>
                </a:solidFill>
                <a:ln w="181504" cap="flat">
                  <a:noFill/>
                  <a:prstDash val="solid"/>
                  <a:miter/>
                </a:ln>
              </p:spPr>
              <p:txBody>
                <a:bodyPr rtlCol="0" anchor="ctr"/>
                <a:lstStyle/>
                <a:p>
                  <a:endParaRPr lang="en-US"/>
                </a:p>
              </p:txBody>
            </p:sp>
            <p:grpSp>
              <p:nvGrpSpPr>
                <p:cNvPr id="79" name="Graphic 49">
                  <a:extLst>
                    <a:ext uri="{FF2B5EF4-FFF2-40B4-BE49-F238E27FC236}">
                      <a16:creationId xmlns:a16="http://schemas.microsoft.com/office/drawing/2014/main" id="{ADEDDFB7-4AAD-9B4C-B528-4030DDC1F4B9}"/>
                    </a:ext>
                  </a:extLst>
                </p:cNvPr>
                <p:cNvGrpSpPr/>
                <p:nvPr/>
              </p:nvGrpSpPr>
              <p:grpSpPr>
                <a:xfrm>
                  <a:off x="8152161" y="-546613"/>
                  <a:ext cx="159807" cy="512109"/>
                  <a:chOff x="8152161" y="-546613"/>
                  <a:chExt cx="159807" cy="512109"/>
                </a:xfrm>
                <a:solidFill>
                  <a:srgbClr val="50E6FF"/>
                </a:solidFill>
              </p:grpSpPr>
              <p:sp>
                <p:nvSpPr>
                  <p:cNvPr id="80" name="Freeform 79">
                    <a:extLst>
                      <a:ext uri="{FF2B5EF4-FFF2-40B4-BE49-F238E27FC236}">
                        <a16:creationId xmlns:a16="http://schemas.microsoft.com/office/drawing/2014/main" id="{4461DBE3-D7BB-C34A-BEAA-C3E54624DD65}"/>
                      </a:ext>
                    </a:extLst>
                  </p:cNvPr>
                  <p:cNvSpPr/>
                  <p:nvPr/>
                </p:nvSpPr>
                <p:spPr>
                  <a:xfrm>
                    <a:off x="8152161" y="-546613"/>
                    <a:ext cx="159807" cy="159807"/>
                  </a:xfrm>
                  <a:custGeom>
                    <a:avLst/>
                    <a:gdLst>
                      <a:gd name="connsiteX0" fmla="*/ 159807 w 159807"/>
                      <a:gd name="connsiteY0" fmla="*/ 79904 h 159807"/>
                      <a:gd name="connsiteX1" fmla="*/ 79904 w 159807"/>
                      <a:gd name="connsiteY1" fmla="*/ 159807 h 159807"/>
                      <a:gd name="connsiteX2" fmla="*/ 0 w 159807"/>
                      <a:gd name="connsiteY2" fmla="*/ 79904 h 159807"/>
                      <a:gd name="connsiteX3" fmla="*/ 79904 w 159807"/>
                      <a:gd name="connsiteY3" fmla="*/ 0 h 159807"/>
                      <a:gd name="connsiteX4" fmla="*/ 159807 w 159807"/>
                      <a:gd name="connsiteY4" fmla="*/ 79904 h 159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07" h="159807">
                        <a:moveTo>
                          <a:pt x="159807" y="79904"/>
                        </a:moveTo>
                        <a:cubicBezTo>
                          <a:pt x="159807" y="124033"/>
                          <a:pt x="124033" y="159807"/>
                          <a:pt x="79904" y="159807"/>
                        </a:cubicBezTo>
                        <a:cubicBezTo>
                          <a:pt x="35774" y="159807"/>
                          <a:pt x="0" y="124033"/>
                          <a:pt x="0" y="79904"/>
                        </a:cubicBezTo>
                        <a:cubicBezTo>
                          <a:pt x="0" y="35774"/>
                          <a:pt x="35774" y="0"/>
                          <a:pt x="79904" y="0"/>
                        </a:cubicBezTo>
                        <a:cubicBezTo>
                          <a:pt x="124033" y="0"/>
                          <a:pt x="159807" y="35774"/>
                          <a:pt x="159807" y="79904"/>
                        </a:cubicBezTo>
                        <a:close/>
                      </a:path>
                    </a:pathLst>
                  </a:custGeom>
                  <a:solidFill>
                    <a:srgbClr val="50E6FF"/>
                  </a:solidFill>
                  <a:ln w="181504" cap="flat">
                    <a:no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FAB4D05A-A7AE-8B49-AE95-B262909C4E4B}"/>
                      </a:ext>
                    </a:extLst>
                  </p:cNvPr>
                  <p:cNvSpPr/>
                  <p:nvPr/>
                </p:nvSpPr>
                <p:spPr>
                  <a:xfrm>
                    <a:off x="8152161" y="-194311"/>
                    <a:ext cx="159807" cy="159807"/>
                  </a:xfrm>
                  <a:custGeom>
                    <a:avLst/>
                    <a:gdLst>
                      <a:gd name="connsiteX0" fmla="*/ 159807 w 159807"/>
                      <a:gd name="connsiteY0" fmla="*/ 79904 h 159807"/>
                      <a:gd name="connsiteX1" fmla="*/ 79904 w 159807"/>
                      <a:gd name="connsiteY1" fmla="*/ 159807 h 159807"/>
                      <a:gd name="connsiteX2" fmla="*/ 0 w 159807"/>
                      <a:gd name="connsiteY2" fmla="*/ 79904 h 159807"/>
                      <a:gd name="connsiteX3" fmla="*/ 79904 w 159807"/>
                      <a:gd name="connsiteY3" fmla="*/ 0 h 159807"/>
                      <a:gd name="connsiteX4" fmla="*/ 159807 w 159807"/>
                      <a:gd name="connsiteY4" fmla="*/ 79904 h 159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07" h="159807">
                        <a:moveTo>
                          <a:pt x="159807" y="79904"/>
                        </a:moveTo>
                        <a:cubicBezTo>
                          <a:pt x="159807" y="124033"/>
                          <a:pt x="124033" y="159807"/>
                          <a:pt x="79904" y="159807"/>
                        </a:cubicBezTo>
                        <a:cubicBezTo>
                          <a:pt x="35774" y="159807"/>
                          <a:pt x="0" y="124033"/>
                          <a:pt x="0" y="79904"/>
                        </a:cubicBezTo>
                        <a:cubicBezTo>
                          <a:pt x="0" y="35774"/>
                          <a:pt x="35774" y="0"/>
                          <a:pt x="79904" y="0"/>
                        </a:cubicBezTo>
                        <a:cubicBezTo>
                          <a:pt x="124033" y="0"/>
                          <a:pt x="159807" y="35774"/>
                          <a:pt x="159807" y="79904"/>
                        </a:cubicBezTo>
                        <a:close/>
                      </a:path>
                    </a:pathLst>
                  </a:custGeom>
                  <a:solidFill>
                    <a:srgbClr val="50E6FF"/>
                  </a:solidFill>
                  <a:ln w="181504" cap="flat">
                    <a:noFill/>
                    <a:prstDash val="solid"/>
                    <a:miter/>
                  </a:ln>
                </p:spPr>
                <p:txBody>
                  <a:bodyPr rtlCol="0" anchor="ctr"/>
                  <a:lstStyle/>
                  <a:p>
                    <a:endParaRPr lang="en-US"/>
                  </a:p>
                </p:txBody>
              </p:sp>
            </p:grpSp>
          </p:grpSp>
          <p:grpSp>
            <p:nvGrpSpPr>
              <p:cNvPr id="85" name="Group 84">
                <a:extLst>
                  <a:ext uri="{FF2B5EF4-FFF2-40B4-BE49-F238E27FC236}">
                    <a16:creationId xmlns:a16="http://schemas.microsoft.com/office/drawing/2014/main" id="{FE56E005-4BEC-5F45-90F1-38C01BFC8232}"/>
                  </a:ext>
                </a:extLst>
              </p:cNvPr>
              <p:cNvGrpSpPr/>
              <p:nvPr/>
            </p:nvGrpSpPr>
            <p:grpSpPr>
              <a:xfrm>
                <a:off x="9051471" y="358375"/>
                <a:ext cx="1470712" cy="1029553"/>
                <a:chOff x="6755663" y="-768296"/>
                <a:chExt cx="2184637" cy="1529327"/>
              </a:xfrm>
            </p:grpSpPr>
            <p:sp>
              <p:nvSpPr>
                <p:cNvPr id="86" name="Freeform 85">
                  <a:extLst>
                    <a:ext uri="{FF2B5EF4-FFF2-40B4-BE49-F238E27FC236}">
                      <a16:creationId xmlns:a16="http://schemas.microsoft.com/office/drawing/2014/main" id="{A73344D7-8D6F-C240-A1F7-77122D5246CC}"/>
                    </a:ext>
                  </a:extLst>
                </p:cNvPr>
                <p:cNvSpPr/>
                <p:nvPr/>
              </p:nvSpPr>
              <p:spPr>
                <a:xfrm>
                  <a:off x="6755663" y="-768292"/>
                  <a:ext cx="993347" cy="1529323"/>
                </a:xfrm>
                <a:custGeom>
                  <a:avLst/>
                  <a:gdLst>
                    <a:gd name="connsiteX0" fmla="*/ 993348 w 993347"/>
                    <a:gd name="connsiteY0" fmla="*/ 1476529 h 1529323"/>
                    <a:gd name="connsiteX1" fmla="*/ 940809 w 993347"/>
                    <a:gd name="connsiteY1" fmla="*/ 1529320 h 1529323"/>
                    <a:gd name="connsiteX2" fmla="*/ 937052 w 993347"/>
                    <a:gd name="connsiteY2" fmla="*/ 1529193 h 1529323"/>
                    <a:gd name="connsiteX3" fmla="*/ 58112 w 993347"/>
                    <a:gd name="connsiteY3" fmla="*/ 1529193 h 1529323"/>
                    <a:gd name="connsiteX4" fmla="*/ 16 w 993347"/>
                    <a:gd name="connsiteY4" fmla="*/ 1478581 h 1529323"/>
                    <a:gd name="connsiteX5" fmla="*/ 0 w 993347"/>
                    <a:gd name="connsiteY5" fmla="*/ 1478345 h 1529323"/>
                    <a:gd name="connsiteX6" fmla="*/ 0 w 993347"/>
                    <a:gd name="connsiteY6" fmla="*/ 52791 h 1529323"/>
                    <a:gd name="connsiteX7" fmla="*/ 56236 w 993347"/>
                    <a:gd name="connsiteY7" fmla="*/ 126 h 1529323"/>
                    <a:gd name="connsiteX8" fmla="*/ 56296 w 993347"/>
                    <a:gd name="connsiteY8" fmla="*/ 128 h 1529323"/>
                    <a:gd name="connsiteX9" fmla="*/ 935236 w 993347"/>
                    <a:gd name="connsiteY9" fmla="*/ 128 h 1529323"/>
                    <a:gd name="connsiteX10" fmla="*/ 991406 w 993347"/>
                    <a:gd name="connsiteY10" fmla="*/ 49034 h 1529323"/>
                    <a:gd name="connsiteX11" fmla="*/ 991532 w 993347"/>
                    <a:gd name="connsiteY11" fmla="*/ 52791 h 1529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3347" h="1529323">
                      <a:moveTo>
                        <a:pt x="993348" y="1476529"/>
                      </a:moveTo>
                      <a:cubicBezTo>
                        <a:pt x="993416" y="1505621"/>
                        <a:pt x="969894" y="1529247"/>
                        <a:pt x="940809" y="1529320"/>
                      </a:cubicBezTo>
                      <a:cubicBezTo>
                        <a:pt x="939556" y="1529320"/>
                        <a:pt x="938303" y="1529284"/>
                        <a:pt x="937052" y="1529193"/>
                      </a:cubicBezTo>
                      <a:lnTo>
                        <a:pt x="58112" y="1529193"/>
                      </a:lnTo>
                      <a:cubicBezTo>
                        <a:pt x="28095" y="1531263"/>
                        <a:pt x="2085" y="1508599"/>
                        <a:pt x="16" y="1478581"/>
                      </a:cubicBezTo>
                      <a:cubicBezTo>
                        <a:pt x="11" y="1478508"/>
                        <a:pt x="5" y="1478418"/>
                        <a:pt x="0" y="1478345"/>
                      </a:cubicBezTo>
                      <a:lnTo>
                        <a:pt x="0" y="52791"/>
                      </a:lnTo>
                      <a:cubicBezTo>
                        <a:pt x="986" y="22719"/>
                        <a:pt x="26163" y="-860"/>
                        <a:pt x="56236" y="126"/>
                      </a:cubicBezTo>
                      <a:cubicBezTo>
                        <a:pt x="56256" y="126"/>
                        <a:pt x="56276" y="128"/>
                        <a:pt x="56296" y="128"/>
                      </a:cubicBezTo>
                      <a:lnTo>
                        <a:pt x="935236" y="128"/>
                      </a:lnTo>
                      <a:cubicBezTo>
                        <a:pt x="964252" y="-1879"/>
                        <a:pt x="989399" y="20018"/>
                        <a:pt x="991406" y="49034"/>
                      </a:cubicBezTo>
                      <a:cubicBezTo>
                        <a:pt x="991493" y="50285"/>
                        <a:pt x="991535" y="51538"/>
                        <a:pt x="991532" y="52791"/>
                      </a:cubicBezTo>
                      <a:close/>
                    </a:path>
                  </a:pathLst>
                </a:custGeom>
                <a:solidFill>
                  <a:schemeClr val="bg1">
                    <a:lumMod val="65000"/>
                  </a:schemeClr>
                </a:solidFill>
                <a:ln w="181504" cap="flat">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01630D5C-CFC4-B542-934C-C373175D1AFF}"/>
                    </a:ext>
                  </a:extLst>
                </p:cNvPr>
                <p:cNvSpPr/>
                <p:nvPr/>
              </p:nvSpPr>
              <p:spPr>
                <a:xfrm>
                  <a:off x="6902615" y="-586565"/>
                  <a:ext cx="710334" cy="592013"/>
                </a:xfrm>
                <a:custGeom>
                  <a:avLst/>
                  <a:gdLst>
                    <a:gd name="connsiteX0" fmla="*/ 143 w 710334"/>
                    <a:gd name="connsiteY0" fmla="*/ 472158 h 592013"/>
                    <a:gd name="connsiteX1" fmla="*/ 107023 w 710334"/>
                    <a:gd name="connsiteY1" fmla="*/ 354131 h 592013"/>
                    <a:gd name="connsiteX2" fmla="*/ 107287 w 710334"/>
                    <a:gd name="connsiteY2" fmla="*/ 354118 h 592013"/>
                    <a:gd name="connsiteX3" fmla="*/ 601236 w 710334"/>
                    <a:gd name="connsiteY3" fmla="*/ 354118 h 592013"/>
                    <a:gd name="connsiteX4" fmla="*/ 710196 w 710334"/>
                    <a:gd name="connsiteY4" fmla="*/ 472158 h 592013"/>
                    <a:gd name="connsiteX5" fmla="*/ 601496 w 710334"/>
                    <a:gd name="connsiteY5" fmla="*/ 592001 h 592013"/>
                    <a:gd name="connsiteX6" fmla="*/ 601236 w 710334"/>
                    <a:gd name="connsiteY6" fmla="*/ 592013 h 592013"/>
                    <a:gd name="connsiteX7" fmla="*/ 107287 w 710334"/>
                    <a:gd name="connsiteY7" fmla="*/ 592013 h 592013"/>
                    <a:gd name="connsiteX8" fmla="*/ 143 w 710334"/>
                    <a:gd name="connsiteY8" fmla="*/ 473974 h 592013"/>
                    <a:gd name="connsiteX9" fmla="*/ 143 w 710334"/>
                    <a:gd name="connsiteY9" fmla="*/ 119855 h 592013"/>
                    <a:gd name="connsiteX10" fmla="*/ 107287 w 710334"/>
                    <a:gd name="connsiteY10" fmla="*/ 0 h 592013"/>
                    <a:gd name="connsiteX11" fmla="*/ 601236 w 710334"/>
                    <a:gd name="connsiteY11" fmla="*/ 0 h 592013"/>
                    <a:gd name="connsiteX12" fmla="*/ 710209 w 710334"/>
                    <a:gd name="connsiteY12" fmla="*/ 119596 h 592013"/>
                    <a:gd name="connsiteX13" fmla="*/ 710196 w 710334"/>
                    <a:gd name="connsiteY13" fmla="*/ 119855 h 592013"/>
                    <a:gd name="connsiteX14" fmla="*/ 601236 w 710334"/>
                    <a:gd name="connsiteY14" fmla="*/ 237895 h 592013"/>
                    <a:gd name="connsiteX15" fmla="*/ 107287 w 710334"/>
                    <a:gd name="connsiteY15" fmla="*/ 237895 h 592013"/>
                    <a:gd name="connsiteX16" fmla="*/ 143 w 710334"/>
                    <a:gd name="connsiteY16" fmla="*/ 119855 h 59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0334" h="592013">
                      <a:moveTo>
                        <a:pt x="143" y="472158"/>
                      </a:moveTo>
                      <a:cubicBezTo>
                        <a:pt x="-2935" y="410051"/>
                        <a:pt x="44916" y="357209"/>
                        <a:pt x="107023" y="354131"/>
                      </a:cubicBezTo>
                      <a:cubicBezTo>
                        <a:pt x="107110" y="354127"/>
                        <a:pt x="107199" y="354122"/>
                        <a:pt x="107287" y="354118"/>
                      </a:cubicBezTo>
                      <a:lnTo>
                        <a:pt x="601236" y="354118"/>
                      </a:lnTo>
                      <a:cubicBezTo>
                        <a:pt x="663717" y="357064"/>
                        <a:pt x="712252" y="409640"/>
                        <a:pt x="710196" y="472158"/>
                      </a:cubicBezTo>
                      <a:cubicBezTo>
                        <a:pt x="713272" y="535269"/>
                        <a:pt x="664605" y="588924"/>
                        <a:pt x="601496" y="592001"/>
                      </a:cubicBezTo>
                      <a:cubicBezTo>
                        <a:pt x="601409" y="592004"/>
                        <a:pt x="601324" y="592010"/>
                        <a:pt x="601236" y="592013"/>
                      </a:cubicBezTo>
                      <a:lnTo>
                        <a:pt x="107287" y="592013"/>
                      </a:lnTo>
                      <a:cubicBezTo>
                        <a:pt x="45527" y="588120"/>
                        <a:pt x="-1943" y="535823"/>
                        <a:pt x="143" y="473974"/>
                      </a:cubicBezTo>
                      <a:close/>
                      <a:moveTo>
                        <a:pt x="143" y="119855"/>
                      </a:moveTo>
                      <a:cubicBezTo>
                        <a:pt x="-2960" y="57315"/>
                        <a:pt x="44791" y="3899"/>
                        <a:pt x="107287" y="0"/>
                      </a:cubicBezTo>
                      <a:lnTo>
                        <a:pt x="601236" y="0"/>
                      </a:lnTo>
                      <a:cubicBezTo>
                        <a:pt x="664353" y="2935"/>
                        <a:pt x="713141" y="56479"/>
                        <a:pt x="710209" y="119596"/>
                      </a:cubicBezTo>
                      <a:cubicBezTo>
                        <a:pt x="710205" y="119683"/>
                        <a:pt x="710200" y="119768"/>
                        <a:pt x="710196" y="119855"/>
                      </a:cubicBezTo>
                      <a:cubicBezTo>
                        <a:pt x="712252" y="182373"/>
                        <a:pt x="663717" y="234949"/>
                        <a:pt x="601236" y="237895"/>
                      </a:cubicBezTo>
                      <a:lnTo>
                        <a:pt x="107287" y="237895"/>
                      </a:lnTo>
                      <a:cubicBezTo>
                        <a:pt x="45527" y="234001"/>
                        <a:pt x="-1943" y="181704"/>
                        <a:pt x="143" y="119855"/>
                      </a:cubicBezTo>
                      <a:close/>
                    </a:path>
                  </a:pathLst>
                </a:custGeom>
                <a:solidFill>
                  <a:srgbClr val="003067"/>
                </a:solidFill>
                <a:ln w="181504" cap="flat">
                  <a:noFill/>
                  <a:prstDash val="solid"/>
                  <a:miter/>
                </a:ln>
              </p:spPr>
              <p:txBody>
                <a:bodyPr rtlCol="0" anchor="ctr"/>
                <a:lstStyle/>
                <a:p>
                  <a:endParaRPr lang="en-US"/>
                </a:p>
              </p:txBody>
            </p:sp>
            <p:grpSp>
              <p:nvGrpSpPr>
                <p:cNvPr id="88" name="Graphic 49">
                  <a:extLst>
                    <a:ext uri="{FF2B5EF4-FFF2-40B4-BE49-F238E27FC236}">
                      <a16:creationId xmlns:a16="http://schemas.microsoft.com/office/drawing/2014/main" id="{A20BA29A-A0F2-C844-8E0B-39CB4E8C464B}"/>
                    </a:ext>
                  </a:extLst>
                </p:cNvPr>
                <p:cNvGrpSpPr/>
                <p:nvPr/>
              </p:nvGrpSpPr>
              <p:grpSpPr>
                <a:xfrm>
                  <a:off x="6960870" y="-546613"/>
                  <a:ext cx="159807" cy="512109"/>
                  <a:chOff x="6960870" y="-546613"/>
                  <a:chExt cx="159807" cy="512109"/>
                </a:xfrm>
                <a:solidFill>
                  <a:srgbClr val="50E6FF"/>
                </a:solidFill>
              </p:grpSpPr>
              <p:sp>
                <p:nvSpPr>
                  <p:cNvPr id="94" name="Freeform 93">
                    <a:extLst>
                      <a:ext uri="{FF2B5EF4-FFF2-40B4-BE49-F238E27FC236}">
                        <a16:creationId xmlns:a16="http://schemas.microsoft.com/office/drawing/2014/main" id="{31E0944D-564F-154C-8160-451B0F38BA82}"/>
                      </a:ext>
                    </a:extLst>
                  </p:cNvPr>
                  <p:cNvSpPr/>
                  <p:nvPr/>
                </p:nvSpPr>
                <p:spPr>
                  <a:xfrm>
                    <a:off x="6960870" y="-546613"/>
                    <a:ext cx="159807" cy="159807"/>
                  </a:xfrm>
                  <a:custGeom>
                    <a:avLst/>
                    <a:gdLst>
                      <a:gd name="connsiteX0" fmla="*/ 159807 w 159807"/>
                      <a:gd name="connsiteY0" fmla="*/ 79904 h 159807"/>
                      <a:gd name="connsiteX1" fmla="*/ 79904 w 159807"/>
                      <a:gd name="connsiteY1" fmla="*/ 159807 h 159807"/>
                      <a:gd name="connsiteX2" fmla="*/ 0 w 159807"/>
                      <a:gd name="connsiteY2" fmla="*/ 79904 h 159807"/>
                      <a:gd name="connsiteX3" fmla="*/ 79904 w 159807"/>
                      <a:gd name="connsiteY3" fmla="*/ 0 h 159807"/>
                      <a:gd name="connsiteX4" fmla="*/ 159807 w 159807"/>
                      <a:gd name="connsiteY4" fmla="*/ 79904 h 159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07" h="159807">
                        <a:moveTo>
                          <a:pt x="159807" y="79904"/>
                        </a:moveTo>
                        <a:cubicBezTo>
                          <a:pt x="159807" y="124033"/>
                          <a:pt x="124033" y="159807"/>
                          <a:pt x="79904" y="159807"/>
                        </a:cubicBezTo>
                        <a:cubicBezTo>
                          <a:pt x="35774" y="159807"/>
                          <a:pt x="0" y="124033"/>
                          <a:pt x="0" y="79904"/>
                        </a:cubicBezTo>
                        <a:cubicBezTo>
                          <a:pt x="0" y="35774"/>
                          <a:pt x="35774" y="0"/>
                          <a:pt x="79904" y="0"/>
                        </a:cubicBezTo>
                        <a:cubicBezTo>
                          <a:pt x="124033" y="0"/>
                          <a:pt x="159807" y="35774"/>
                          <a:pt x="159807" y="79904"/>
                        </a:cubicBezTo>
                        <a:close/>
                      </a:path>
                    </a:pathLst>
                  </a:custGeom>
                  <a:solidFill>
                    <a:srgbClr val="50E6FF"/>
                  </a:solidFill>
                  <a:ln w="181504"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9A0121AB-9D85-B941-B997-8BBF543699E2}"/>
                      </a:ext>
                    </a:extLst>
                  </p:cNvPr>
                  <p:cNvSpPr/>
                  <p:nvPr/>
                </p:nvSpPr>
                <p:spPr>
                  <a:xfrm>
                    <a:off x="6960870" y="-194311"/>
                    <a:ext cx="159807" cy="159807"/>
                  </a:xfrm>
                  <a:custGeom>
                    <a:avLst/>
                    <a:gdLst>
                      <a:gd name="connsiteX0" fmla="*/ 159807 w 159807"/>
                      <a:gd name="connsiteY0" fmla="*/ 79904 h 159807"/>
                      <a:gd name="connsiteX1" fmla="*/ 79904 w 159807"/>
                      <a:gd name="connsiteY1" fmla="*/ 159807 h 159807"/>
                      <a:gd name="connsiteX2" fmla="*/ 0 w 159807"/>
                      <a:gd name="connsiteY2" fmla="*/ 79904 h 159807"/>
                      <a:gd name="connsiteX3" fmla="*/ 79904 w 159807"/>
                      <a:gd name="connsiteY3" fmla="*/ 0 h 159807"/>
                      <a:gd name="connsiteX4" fmla="*/ 159807 w 159807"/>
                      <a:gd name="connsiteY4" fmla="*/ 79904 h 159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07" h="159807">
                        <a:moveTo>
                          <a:pt x="159807" y="79904"/>
                        </a:moveTo>
                        <a:cubicBezTo>
                          <a:pt x="159807" y="124033"/>
                          <a:pt x="124033" y="159807"/>
                          <a:pt x="79904" y="159807"/>
                        </a:cubicBezTo>
                        <a:cubicBezTo>
                          <a:pt x="35774" y="159807"/>
                          <a:pt x="0" y="124033"/>
                          <a:pt x="0" y="79904"/>
                        </a:cubicBezTo>
                        <a:cubicBezTo>
                          <a:pt x="0" y="35774"/>
                          <a:pt x="35774" y="0"/>
                          <a:pt x="79904" y="0"/>
                        </a:cubicBezTo>
                        <a:cubicBezTo>
                          <a:pt x="124033" y="0"/>
                          <a:pt x="159807" y="35774"/>
                          <a:pt x="159807" y="79904"/>
                        </a:cubicBezTo>
                        <a:close/>
                      </a:path>
                    </a:pathLst>
                  </a:custGeom>
                  <a:solidFill>
                    <a:srgbClr val="50E6FF"/>
                  </a:solidFill>
                  <a:ln w="181504" cap="flat">
                    <a:noFill/>
                    <a:prstDash val="solid"/>
                    <a:miter/>
                  </a:ln>
                </p:spPr>
                <p:txBody>
                  <a:bodyPr rtlCol="0" anchor="ctr"/>
                  <a:lstStyle/>
                  <a:p>
                    <a:endParaRPr lang="en-US"/>
                  </a:p>
                </p:txBody>
              </p:sp>
            </p:grpSp>
            <p:sp>
              <p:nvSpPr>
                <p:cNvPr id="89" name="Freeform 88">
                  <a:extLst>
                    <a:ext uri="{FF2B5EF4-FFF2-40B4-BE49-F238E27FC236}">
                      <a16:creationId xmlns:a16="http://schemas.microsoft.com/office/drawing/2014/main" id="{434CFE76-0C7D-5F40-BA22-A89B405C1623}"/>
                    </a:ext>
                  </a:extLst>
                </p:cNvPr>
                <p:cNvSpPr/>
                <p:nvPr/>
              </p:nvSpPr>
              <p:spPr>
                <a:xfrm>
                  <a:off x="7946953" y="-768296"/>
                  <a:ext cx="993347" cy="1529327"/>
                </a:xfrm>
                <a:custGeom>
                  <a:avLst/>
                  <a:gdLst>
                    <a:gd name="connsiteX0" fmla="*/ 993348 w 993347"/>
                    <a:gd name="connsiteY0" fmla="*/ 1476532 h 1529327"/>
                    <a:gd name="connsiteX1" fmla="*/ 940811 w 993347"/>
                    <a:gd name="connsiteY1" fmla="*/ 1529323 h 1529327"/>
                    <a:gd name="connsiteX2" fmla="*/ 937052 w 993347"/>
                    <a:gd name="connsiteY2" fmla="*/ 1529196 h 1529327"/>
                    <a:gd name="connsiteX3" fmla="*/ 58112 w 993347"/>
                    <a:gd name="connsiteY3" fmla="*/ 1529196 h 1529327"/>
                    <a:gd name="connsiteX4" fmla="*/ 16 w 993347"/>
                    <a:gd name="connsiteY4" fmla="*/ 1478584 h 1529327"/>
                    <a:gd name="connsiteX5" fmla="*/ 0 w 993347"/>
                    <a:gd name="connsiteY5" fmla="*/ 1478348 h 1529327"/>
                    <a:gd name="connsiteX6" fmla="*/ 0 w 993347"/>
                    <a:gd name="connsiteY6" fmla="*/ 52795 h 1529327"/>
                    <a:gd name="connsiteX7" fmla="*/ 56236 w 993347"/>
                    <a:gd name="connsiteY7" fmla="*/ 129 h 1529327"/>
                    <a:gd name="connsiteX8" fmla="*/ 56296 w 993347"/>
                    <a:gd name="connsiteY8" fmla="*/ 131 h 1529327"/>
                    <a:gd name="connsiteX9" fmla="*/ 935236 w 993347"/>
                    <a:gd name="connsiteY9" fmla="*/ 131 h 1529327"/>
                    <a:gd name="connsiteX10" fmla="*/ 993329 w 993347"/>
                    <a:gd name="connsiteY10" fmla="*/ 50737 h 1529327"/>
                    <a:gd name="connsiteX11" fmla="*/ 993348 w 993347"/>
                    <a:gd name="connsiteY11" fmla="*/ 50979 h 152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3347" h="1529327">
                      <a:moveTo>
                        <a:pt x="993348" y="1476532"/>
                      </a:moveTo>
                      <a:cubicBezTo>
                        <a:pt x="993420" y="1505625"/>
                        <a:pt x="969903" y="1529251"/>
                        <a:pt x="940811" y="1529323"/>
                      </a:cubicBezTo>
                      <a:cubicBezTo>
                        <a:pt x="939558" y="1529323"/>
                        <a:pt x="938305" y="1529287"/>
                        <a:pt x="937052" y="1529196"/>
                      </a:cubicBezTo>
                      <a:lnTo>
                        <a:pt x="58112" y="1529196"/>
                      </a:lnTo>
                      <a:cubicBezTo>
                        <a:pt x="28095" y="1531266"/>
                        <a:pt x="2085" y="1508603"/>
                        <a:pt x="16" y="1478584"/>
                      </a:cubicBezTo>
                      <a:cubicBezTo>
                        <a:pt x="11" y="1478512"/>
                        <a:pt x="6" y="1478421"/>
                        <a:pt x="0" y="1478348"/>
                      </a:cubicBezTo>
                      <a:lnTo>
                        <a:pt x="0" y="52795"/>
                      </a:lnTo>
                      <a:cubicBezTo>
                        <a:pt x="986" y="22722"/>
                        <a:pt x="26163" y="-857"/>
                        <a:pt x="56236" y="129"/>
                      </a:cubicBezTo>
                      <a:cubicBezTo>
                        <a:pt x="56256" y="129"/>
                        <a:pt x="56276" y="131"/>
                        <a:pt x="56296" y="131"/>
                      </a:cubicBezTo>
                      <a:lnTo>
                        <a:pt x="935236" y="131"/>
                      </a:lnTo>
                      <a:cubicBezTo>
                        <a:pt x="965254" y="-1937"/>
                        <a:pt x="991259" y="20721"/>
                        <a:pt x="993329" y="50737"/>
                      </a:cubicBezTo>
                      <a:cubicBezTo>
                        <a:pt x="993329" y="50817"/>
                        <a:pt x="993348" y="50899"/>
                        <a:pt x="993348" y="50979"/>
                      </a:cubicBezTo>
                      <a:close/>
                    </a:path>
                  </a:pathLst>
                </a:custGeom>
                <a:solidFill>
                  <a:schemeClr val="bg1">
                    <a:lumMod val="65000"/>
                  </a:schemeClr>
                </a:solidFill>
                <a:ln w="181504"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F2876C4B-D018-0042-AA4E-10123EA357D0}"/>
                    </a:ext>
                  </a:extLst>
                </p:cNvPr>
                <p:cNvSpPr/>
                <p:nvPr/>
              </p:nvSpPr>
              <p:spPr>
                <a:xfrm>
                  <a:off x="8090274" y="-586565"/>
                  <a:ext cx="712154" cy="592013"/>
                </a:xfrm>
                <a:custGeom>
                  <a:avLst/>
                  <a:gdLst>
                    <a:gd name="connsiteX0" fmla="*/ 143 w 712154"/>
                    <a:gd name="connsiteY0" fmla="*/ 472158 h 592013"/>
                    <a:gd name="connsiteX1" fmla="*/ 109102 w 712154"/>
                    <a:gd name="connsiteY1" fmla="*/ 354118 h 592013"/>
                    <a:gd name="connsiteX2" fmla="*/ 603052 w 712154"/>
                    <a:gd name="connsiteY2" fmla="*/ 354118 h 592013"/>
                    <a:gd name="connsiteX3" fmla="*/ 712012 w 712154"/>
                    <a:gd name="connsiteY3" fmla="*/ 472158 h 592013"/>
                    <a:gd name="connsiteX4" fmla="*/ 603307 w 712154"/>
                    <a:gd name="connsiteY4" fmla="*/ 592001 h 592013"/>
                    <a:gd name="connsiteX5" fmla="*/ 603052 w 712154"/>
                    <a:gd name="connsiteY5" fmla="*/ 592013 h 592013"/>
                    <a:gd name="connsiteX6" fmla="*/ 109102 w 712154"/>
                    <a:gd name="connsiteY6" fmla="*/ 592013 h 592013"/>
                    <a:gd name="connsiteX7" fmla="*/ 125 w 712154"/>
                    <a:gd name="connsiteY7" fmla="*/ 472418 h 592013"/>
                    <a:gd name="connsiteX8" fmla="*/ 143 w 712154"/>
                    <a:gd name="connsiteY8" fmla="*/ 472158 h 592013"/>
                    <a:gd name="connsiteX9" fmla="*/ 143 w 712154"/>
                    <a:gd name="connsiteY9" fmla="*/ 119855 h 592013"/>
                    <a:gd name="connsiteX10" fmla="*/ 109102 w 712154"/>
                    <a:gd name="connsiteY10" fmla="*/ 0 h 592013"/>
                    <a:gd name="connsiteX11" fmla="*/ 603052 w 712154"/>
                    <a:gd name="connsiteY11" fmla="*/ 0 h 592013"/>
                    <a:gd name="connsiteX12" fmla="*/ 712030 w 712154"/>
                    <a:gd name="connsiteY12" fmla="*/ 119596 h 592013"/>
                    <a:gd name="connsiteX13" fmla="*/ 712012 w 712154"/>
                    <a:gd name="connsiteY13" fmla="*/ 119855 h 592013"/>
                    <a:gd name="connsiteX14" fmla="*/ 603052 w 712154"/>
                    <a:gd name="connsiteY14" fmla="*/ 237895 h 592013"/>
                    <a:gd name="connsiteX15" fmla="*/ 109102 w 712154"/>
                    <a:gd name="connsiteY15" fmla="*/ 237895 h 592013"/>
                    <a:gd name="connsiteX16" fmla="*/ 143 w 712154"/>
                    <a:gd name="connsiteY16" fmla="*/ 119855 h 59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2154" h="592013">
                      <a:moveTo>
                        <a:pt x="143" y="472158"/>
                      </a:moveTo>
                      <a:cubicBezTo>
                        <a:pt x="-947" y="410004"/>
                        <a:pt x="47068" y="357994"/>
                        <a:pt x="109102" y="354118"/>
                      </a:cubicBezTo>
                      <a:lnTo>
                        <a:pt x="603052" y="354118"/>
                      </a:lnTo>
                      <a:cubicBezTo>
                        <a:pt x="665541" y="357064"/>
                        <a:pt x="714064" y="409640"/>
                        <a:pt x="712012" y="472158"/>
                      </a:cubicBezTo>
                      <a:cubicBezTo>
                        <a:pt x="715081" y="535269"/>
                        <a:pt x="666430" y="588924"/>
                        <a:pt x="603307" y="592001"/>
                      </a:cubicBezTo>
                      <a:cubicBezTo>
                        <a:pt x="603234" y="592004"/>
                        <a:pt x="603143" y="592010"/>
                        <a:pt x="603052" y="592013"/>
                      </a:cubicBezTo>
                      <a:lnTo>
                        <a:pt x="109102" y="592013"/>
                      </a:lnTo>
                      <a:cubicBezTo>
                        <a:pt x="45979" y="589079"/>
                        <a:pt x="-2799" y="535534"/>
                        <a:pt x="125" y="472418"/>
                      </a:cubicBezTo>
                      <a:cubicBezTo>
                        <a:pt x="143" y="472330"/>
                        <a:pt x="143" y="472243"/>
                        <a:pt x="143" y="472158"/>
                      </a:cubicBezTo>
                      <a:close/>
                      <a:moveTo>
                        <a:pt x="143" y="119855"/>
                      </a:moveTo>
                      <a:cubicBezTo>
                        <a:pt x="-1945" y="57006"/>
                        <a:pt x="46342" y="3895"/>
                        <a:pt x="109102" y="0"/>
                      </a:cubicBezTo>
                      <a:lnTo>
                        <a:pt x="603052" y="0"/>
                      </a:lnTo>
                      <a:cubicBezTo>
                        <a:pt x="666176" y="2935"/>
                        <a:pt x="714954" y="56479"/>
                        <a:pt x="712030" y="119596"/>
                      </a:cubicBezTo>
                      <a:cubicBezTo>
                        <a:pt x="712012" y="119683"/>
                        <a:pt x="712012" y="119768"/>
                        <a:pt x="712012" y="119855"/>
                      </a:cubicBezTo>
                      <a:cubicBezTo>
                        <a:pt x="714064" y="182373"/>
                        <a:pt x="665541" y="234949"/>
                        <a:pt x="603052" y="237895"/>
                      </a:cubicBezTo>
                      <a:lnTo>
                        <a:pt x="109102" y="237895"/>
                      </a:lnTo>
                      <a:cubicBezTo>
                        <a:pt x="47068" y="234020"/>
                        <a:pt x="-947" y="182010"/>
                        <a:pt x="143" y="119855"/>
                      </a:cubicBezTo>
                      <a:close/>
                    </a:path>
                  </a:pathLst>
                </a:custGeom>
                <a:solidFill>
                  <a:srgbClr val="003067"/>
                </a:solidFill>
                <a:ln w="181504" cap="flat">
                  <a:noFill/>
                  <a:prstDash val="solid"/>
                  <a:miter/>
                </a:ln>
              </p:spPr>
              <p:txBody>
                <a:bodyPr rtlCol="0" anchor="ctr"/>
                <a:lstStyle/>
                <a:p>
                  <a:endParaRPr lang="en-US"/>
                </a:p>
              </p:txBody>
            </p:sp>
            <p:grpSp>
              <p:nvGrpSpPr>
                <p:cNvPr id="91" name="Graphic 49">
                  <a:extLst>
                    <a:ext uri="{FF2B5EF4-FFF2-40B4-BE49-F238E27FC236}">
                      <a16:creationId xmlns:a16="http://schemas.microsoft.com/office/drawing/2014/main" id="{20BC07FE-F548-8B48-8232-7FA1B892DE0B}"/>
                    </a:ext>
                  </a:extLst>
                </p:cNvPr>
                <p:cNvGrpSpPr/>
                <p:nvPr/>
              </p:nvGrpSpPr>
              <p:grpSpPr>
                <a:xfrm>
                  <a:off x="8152161" y="-546613"/>
                  <a:ext cx="159807" cy="512109"/>
                  <a:chOff x="8152161" y="-546613"/>
                  <a:chExt cx="159807" cy="512109"/>
                </a:xfrm>
                <a:solidFill>
                  <a:srgbClr val="50E6FF"/>
                </a:solidFill>
              </p:grpSpPr>
              <p:sp>
                <p:nvSpPr>
                  <p:cNvPr id="92" name="Freeform 91">
                    <a:extLst>
                      <a:ext uri="{FF2B5EF4-FFF2-40B4-BE49-F238E27FC236}">
                        <a16:creationId xmlns:a16="http://schemas.microsoft.com/office/drawing/2014/main" id="{7637DA6E-600A-8440-AAD7-24DB62A5E969}"/>
                      </a:ext>
                    </a:extLst>
                  </p:cNvPr>
                  <p:cNvSpPr/>
                  <p:nvPr/>
                </p:nvSpPr>
                <p:spPr>
                  <a:xfrm>
                    <a:off x="8152161" y="-546613"/>
                    <a:ext cx="159807" cy="159807"/>
                  </a:xfrm>
                  <a:custGeom>
                    <a:avLst/>
                    <a:gdLst>
                      <a:gd name="connsiteX0" fmla="*/ 159807 w 159807"/>
                      <a:gd name="connsiteY0" fmla="*/ 79904 h 159807"/>
                      <a:gd name="connsiteX1" fmla="*/ 79904 w 159807"/>
                      <a:gd name="connsiteY1" fmla="*/ 159807 h 159807"/>
                      <a:gd name="connsiteX2" fmla="*/ 0 w 159807"/>
                      <a:gd name="connsiteY2" fmla="*/ 79904 h 159807"/>
                      <a:gd name="connsiteX3" fmla="*/ 79904 w 159807"/>
                      <a:gd name="connsiteY3" fmla="*/ 0 h 159807"/>
                      <a:gd name="connsiteX4" fmla="*/ 159807 w 159807"/>
                      <a:gd name="connsiteY4" fmla="*/ 79904 h 159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07" h="159807">
                        <a:moveTo>
                          <a:pt x="159807" y="79904"/>
                        </a:moveTo>
                        <a:cubicBezTo>
                          <a:pt x="159807" y="124033"/>
                          <a:pt x="124033" y="159807"/>
                          <a:pt x="79904" y="159807"/>
                        </a:cubicBezTo>
                        <a:cubicBezTo>
                          <a:pt x="35774" y="159807"/>
                          <a:pt x="0" y="124033"/>
                          <a:pt x="0" y="79904"/>
                        </a:cubicBezTo>
                        <a:cubicBezTo>
                          <a:pt x="0" y="35774"/>
                          <a:pt x="35774" y="0"/>
                          <a:pt x="79904" y="0"/>
                        </a:cubicBezTo>
                        <a:cubicBezTo>
                          <a:pt x="124033" y="0"/>
                          <a:pt x="159807" y="35774"/>
                          <a:pt x="159807" y="79904"/>
                        </a:cubicBezTo>
                        <a:close/>
                      </a:path>
                    </a:pathLst>
                  </a:custGeom>
                  <a:solidFill>
                    <a:srgbClr val="50E6FF"/>
                  </a:solidFill>
                  <a:ln w="181504"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4D197ED4-447C-3E47-BE7F-9B80BBC06A19}"/>
                      </a:ext>
                    </a:extLst>
                  </p:cNvPr>
                  <p:cNvSpPr/>
                  <p:nvPr/>
                </p:nvSpPr>
                <p:spPr>
                  <a:xfrm>
                    <a:off x="8152161" y="-194311"/>
                    <a:ext cx="159807" cy="159807"/>
                  </a:xfrm>
                  <a:custGeom>
                    <a:avLst/>
                    <a:gdLst>
                      <a:gd name="connsiteX0" fmla="*/ 159807 w 159807"/>
                      <a:gd name="connsiteY0" fmla="*/ 79904 h 159807"/>
                      <a:gd name="connsiteX1" fmla="*/ 79904 w 159807"/>
                      <a:gd name="connsiteY1" fmla="*/ 159807 h 159807"/>
                      <a:gd name="connsiteX2" fmla="*/ 0 w 159807"/>
                      <a:gd name="connsiteY2" fmla="*/ 79904 h 159807"/>
                      <a:gd name="connsiteX3" fmla="*/ 79904 w 159807"/>
                      <a:gd name="connsiteY3" fmla="*/ 0 h 159807"/>
                      <a:gd name="connsiteX4" fmla="*/ 159807 w 159807"/>
                      <a:gd name="connsiteY4" fmla="*/ 79904 h 159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07" h="159807">
                        <a:moveTo>
                          <a:pt x="159807" y="79904"/>
                        </a:moveTo>
                        <a:cubicBezTo>
                          <a:pt x="159807" y="124033"/>
                          <a:pt x="124033" y="159807"/>
                          <a:pt x="79904" y="159807"/>
                        </a:cubicBezTo>
                        <a:cubicBezTo>
                          <a:pt x="35774" y="159807"/>
                          <a:pt x="0" y="124033"/>
                          <a:pt x="0" y="79904"/>
                        </a:cubicBezTo>
                        <a:cubicBezTo>
                          <a:pt x="0" y="35774"/>
                          <a:pt x="35774" y="0"/>
                          <a:pt x="79904" y="0"/>
                        </a:cubicBezTo>
                        <a:cubicBezTo>
                          <a:pt x="124033" y="0"/>
                          <a:pt x="159807" y="35774"/>
                          <a:pt x="159807" y="79904"/>
                        </a:cubicBezTo>
                        <a:close/>
                      </a:path>
                    </a:pathLst>
                  </a:custGeom>
                  <a:solidFill>
                    <a:srgbClr val="50E6FF"/>
                  </a:solidFill>
                  <a:ln w="181504" cap="flat">
                    <a:noFill/>
                    <a:prstDash val="solid"/>
                    <a:miter/>
                  </a:ln>
                </p:spPr>
                <p:txBody>
                  <a:bodyPr rtlCol="0" anchor="ctr"/>
                  <a:lstStyle/>
                  <a:p>
                    <a:endParaRPr lang="en-US"/>
                  </a:p>
                </p:txBody>
              </p:sp>
            </p:grpSp>
          </p:grpSp>
        </p:grpSp>
        <p:grpSp>
          <p:nvGrpSpPr>
            <p:cNvPr id="18" name="Group 17">
              <a:extLst>
                <a:ext uri="{FF2B5EF4-FFF2-40B4-BE49-F238E27FC236}">
                  <a16:creationId xmlns:a16="http://schemas.microsoft.com/office/drawing/2014/main" id="{D6AF3A31-A43D-480E-9D4D-16A497FB4E92}"/>
                </a:ext>
              </a:extLst>
            </p:cNvPr>
            <p:cNvGrpSpPr/>
            <p:nvPr/>
          </p:nvGrpSpPr>
          <p:grpSpPr>
            <a:xfrm>
              <a:off x="6403968" y="3127264"/>
              <a:ext cx="1873076" cy="1492368"/>
              <a:chOff x="851440" y="3657596"/>
              <a:chExt cx="1873076" cy="1492368"/>
            </a:xfrm>
          </p:grpSpPr>
          <p:sp>
            <p:nvSpPr>
              <p:cNvPr id="14" name="Trapezoid 13">
                <a:extLst>
                  <a:ext uri="{FF2B5EF4-FFF2-40B4-BE49-F238E27FC236}">
                    <a16:creationId xmlns:a16="http://schemas.microsoft.com/office/drawing/2014/main" id="{0899494D-E3ED-40D9-8EFC-667D5BEE2C56}"/>
                  </a:ext>
                </a:extLst>
              </p:cNvPr>
              <p:cNvSpPr/>
              <p:nvPr/>
            </p:nvSpPr>
            <p:spPr bwMode="auto">
              <a:xfrm rot="8848841">
                <a:off x="1846550" y="4190691"/>
                <a:ext cx="877966" cy="959273"/>
              </a:xfrm>
              <a:prstGeom prst="trapezoid">
                <a:avLst>
                  <a:gd name="adj" fmla="val 50000"/>
                </a:avLst>
              </a:prstGeom>
              <a:solidFill>
                <a:schemeClr val="bg1">
                  <a:lumMod val="50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sp>
            <p:nvSpPr>
              <p:cNvPr id="15" name="Oval 14">
                <a:extLst>
                  <a:ext uri="{FF2B5EF4-FFF2-40B4-BE49-F238E27FC236}">
                    <a16:creationId xmlns:a16="http://schemas.microsoft.com/office/drawing/2014/main" id="{72AC4F39-DA8A-4460-BA6C-37B831F50DEF}"/>
                  </a:ext>
                </a:extLst>
              </p:cNvPr>
              <p:cNvSpPr/>
              <p:nvPr/>
            </p:nvSpPr>
            <p:spPr bwMode="auto">
              <a:xfrm>
                <a:off x="2503937" y="5026247"/>
                <a:ext cx="53710" cy="56233"/>
              </a:xfrm>
              <a:prstGeom prst="ellipse">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sp>
            <p:nvSpPr>
              <p:cNvPr id="13" name="Oval 12">
                <a:extLst>
                  <a:ext uri="{FF2B5EF4-FFF2-40B4-BE49-F238E27FC236}">
                    <a16:creationId xmlns:a16="http://schemas.microsoft.com/office/drawing/2014/main" id="{DBB1C2F1-8C5F-4597-9284-CAA8AF50EC0A}"/>
                  </a:ext>
                </a:extLst>
              </p:cNvPr>
              <p:cNvSpPr/>
              <p:nvPr/>
            </p:nvSpPr>
            <p:spPr bwMode="auto">
              <a:xfrm>
                <a:off x="1542659" y="3677860"/>
                <a:ext cx="845933" cy="885683"/>
              </a:xfrm>
              <a:prstGeom prst="ellipse">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graphicFrame>
            <p:nvGraphicFramePr>
              <p:cNvPr id="17" name="Object 16">
                <a:extLst>
                  <a:ext uri="{FF2B5EF4-FFF2-40B4-BE49-F238E27FC236}">
                    <a16:creationId xmlns:a16="http://schemas.microsoft.com/office/drawing/2014/main" id="{20019344-9891-44D7-9BCC-E8FF673346B9}"/>
                  </a:ext>
                </a:extLst>
              </p:cNvPr>
              <p:cNvGraphicFramePr>
                <a:graphicFrameLocks noChangeAspect="1"/>
              </p:cNvGraphicFramePr>
              <p:nvPr/>
            </p:nvGraphicFramePr>
            <p:xfrm>
              <a:off x="1538014" y="3657596"/>
              <a:ext cx="872697" cy="927142"/>
            </p:xfrm>
            <a:graphic>
              <a:graphicData uri="http://schemas.openxmlformats.org/presentationml/2006/ole">
                <mc:AlternateContent xmlns:mc="http://schemas.openxmlformats.org/markup-compatibility/2006">
                  <mc:Choice xmlns:v="urn:schemas-microsoft-com:vml" Requires="v">
                    <p:oleObj name="CorelDRAW" r:id="rId3" imgW="539961" imgH="548232" progId="CorelDraw.Graphic.17">
                      <p:embed/>
                    </p:oleObj>
                  </mc:Choice>
                  <mc:Fallback>
                    <p:oleObj name="CorelDRAW" r:id="rId3" imgW="539961" imgH="548232" progId="CorelDraw.Graphic.17">
                      <p:embed/>
                      <p:pic>
                        <p:nvPicPr>
                          <p:cNvPr id="17" name="Object 16">
                            <a:extLst>
                              <a:ext uri="{FF2B5EF4-FFF2-40B4-BE49-F238E27FC236}">
                                <a16:creationId xmlns:a16="http://schemas.microsoft.com/office/drawing/2014/main" id="{20019344-9891-44D7-9BCC-E8FF673346B9}"/>
                              </a:ext>
                            </a:extLst>
                          </p:cNvPr>
                          <p:cNvPicPr/>
                          <p:nvPr/>
                        </p:nvPicPr>
                        <p:blipFill>
                          <a:blip r:embed="rId4"/>
                          <a:stretch>
                            <a:fillRect/>
                          </a:stretch>
                        </p:blipFill>
                        <p:spPr>
                          <a:xfrm>
                            <a:off x="1538014" y="3657596"/>
                            <a:ext cx="872697" cy="927142"/>
                          </a:xfrm>
                          <a:prstGeom prst="rect">
                            <a:avLst/>
                          </a:prstGeom>
                        </p:spPr>
                      </p:pic>
                    </p:oleObj>
                  </mc:Fallback>
                </mc:AlternateContent>
              </a:graphicData>
            </a:graphic>
          </p:graphicFrame>
          <p:grpSp>
            <p:nvGrpSpPr>
              <p:cNvPr id="41" name="Group 40">
                <a:extLst>
                  <a:ext uri="{FF2B5EF4-FFF2-40B4-BE49-F238E27FC236}">
                    <a16:creationId xmlns:a16="http://schemas.microsoft.com/office/drawing/2014/main" id="{F438410F-910A-4BD1-9B33-E1910293F65F}"/>
                  </a:ext>
                </a:extLst>
              </p:cNvPr>
              <p:cNvGrpSpPr/>
              <p:nvPr/>
            </p:nvGrpSpPr>
            <p:grpSpPr>
              <a:xfrm rot="2756432">
                <a:off x="1189741" y="3531441"/>
                <a:ext cx="1022922" cy="1699523"/>
                <a:chOff x="364442" y="2656432"/>
                <a:chExt cx="1372062" cy="2386714"/>
              </a:xfrm>
            </p:grpSpPr>
            <p:grpSp>
              <p:nvGrpSpPr>
                <p:cNvPr id="42" name="Group 41">
                  <a:extLst>
                    <a:ext uri="{FF2B5EF4-FFF2-40B4-BE49-F238E27FC236}">
                      <a16:creationId xmlns:a16="http://schemas.microsoft.com/office/drawing/2014/main" id="{38061F19-4EDB-462D-837F-C56F1E0B15C2}"/>
                    </a:ext>
                  </a:extLst>
                </p:cNvPr>
                <p:cNvGrpSpPr/>
                <p:nvPr/>
              </p:nvGrpSpPr>
              <p:grpSpPr>
                <a:xfrm>
                  <a:off x="923598" y="3957988"/>
                  <a:ext cx="254322" cy="1085158"/>
                  <a:chOff x="882317" y="3949896"/>
                  <a:chExt cx="336883" cy="1437444"/>
                </a:xfrm>
              </p:grpSpPr>
              <p:sp>
                <p:nvSpPr>
                  <p:cNvPr id="54" name="Rectangle 53">
                    <a:extLst>
                      <a:ext uri="{FF2B5EF4-FFF2-40B4-BE49-F238E27FC236}">
                        <a16:creationId xmlns:a16="http://schemas.microsoft.com/office/drawing/2014/main" id="{7965B306-A616-440D-8010-62E4EFA2D8C7}"/>
                      </a:ext>
                    </a:extLst>
                  </p:cNvPr>
                  <p:cNvSpPr/>
                  <p:nvPr/>
                </p:nvSpPr>
                <p:spPr bwMode="auto">
                  <a:xfrm>
                    <a:off x="951698" y="3949896"/>
                    <a:ext cx="198120" cy="665499"/>
                  </a:xfrm>
                  <a:prstGeom prst="rect">
                    <a:avLst/>
                  </a:prstGeom>
                  <a:solidFill>
                    <a:srgbClr val="8E9BA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sp>
                <p:nvSpPr>
                  <p:cNvPr id="55" name="Rectangle: Rounded Corners 54">
                    <a:extLst>
                      <a:ext uri="{FF2B5EF4-FFF2-40B4-BE49-F238E27FC236}">
                        <a16:creationId xmlns:a16="http://schemas.microsoft.com/office/drawing/2014/main" id="{6830B7FD-AF08-4CEB-A4DB-F9C6590DDCC2}"/>
                      </a:ext>
                    </a:extLst>
                  </p:cNvPr>
                  <p:cNvSpPr/>
                  <p:nvPr/>
                </p:nvSpPr>
                <p:spPr bwMode="auto">
                  <a:xfrm>
                    <a:off x="882317" y="4533900"/>
                    <a:ext cx="336883" cy="853440"/>
                  </a:xfrm>
                  <a:prstGeom prst="roundRect">
                    <a:avLst/>
                  </a:prstGeom>
                  <a:solidFill>
                    <a:srgbClr val="D2D2D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grpSp>
            <p:grpSp>
              <p:nvGrpSpPr>
                <p:cNvPr id="44" name="Group 43">
                  <a:extLst>
                    <a:ext uri="{FF2B5EF4-FFF2-40B4-BE49-F238E27FC236}">
                      <a16:creationId xmlns:a16="http://schemas.microsoft.com/office/drawing/2014/main" id="{5DBBFBC0-C3D2-4FAF-98FE-18FB81F40DBD}"/>
                    </a:ext>
                  </a:extLst>
                </p:cNvPr>
                <p:cNvGrpSpPr/>
                <p:nvPr/>
              </p:nvGrpSpPr>
              <p:grpSpPr>
                <a:xfrm>
                  <a:off x="364442" y="2656432"/>
                  <a:ext cx="1372062" cy="1372062"/>
                  <a:chOff x="815339" y="2072639"/>
                  <a:chExt cx="1372062" cy="1372062"/>
                </a:xfrm>
              </p:grpSpPr>
              <p:sp>
                <p:nvSpPr>
                  <p:cNvPr id="45" name="Oval 44">
                    <a:extLst>
                      <a:ext uri="{FF2B5EF4-FFF2-40B4-BE49-F238E27FC236}">
                        <a16:creationId xmlns:a16="http://schemas.microsoft.com/office/drawing/2014/main" id="{23DB5441-99D0-4EE9-A2F2-D2E8BDE3218B}"/>
                      </a:ext>
                    </a:extLst>
                  </p:cNvPr>
                  <p:cNvSpPr/>
                  <p:nvPr/>
                </p:nvSpPr>
                <p:spPr bwMode="auto">
                  <a:xfrm>
                    <a:off x="940866" y="2194833"/>
                    <a:ext cx="1127676" cy="1127674"/>
                  </a:xfrm>
                  <a:prstGeom prst="ellipse">
                    <a:avLst/>
                  </a:prstGeom>
                  <a:solidFill>
                    <a:srgbClr val="44B0FF">
                      <a:alpha val="2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sp>
                <p:nvSpPr>
                  <p:cNvPr id="46" name="Freeform: Shape 45">
                    <a:extLst>
                      <a:ext uri="{FF2B5EF4-FFF2-40B4-BE49-F238E27FC236}">
                        <a16:creationId xmlns:a16="http://schemas.microsoft.com/office/drawing/2014/main" id="{44BC92D3-4C8D-4BB7-9F37-1C524C3CC5B0}"/>
                      </a:ext>
                    </a:extLst>
                  </p:cNvPr>
                  <p:cNvSpPr/>
                  <p:nvPr/>
                </p:nvSpPr>
                <p:spPr bwMode="auto">
                  <a:xfrm>
                    <a:off x="815339" y="2072639"/>
                    <a:ext cx="1372062" cy="1372062"/>
                  </a:xfrm>
                  <a:custGeom>
                    <a:avLst/>
                    <a:gdLst>
                      <a:gd name="connsiteX0" fmla="*/ 686031 w 1372062"/>
                      <a:gd name="connsiteY0" fmla="*/ 122194 h 1372062"/>
                      <a:gd name="connsiteX1" fmla="*/ 122193 w 1372062"/>
                      <a:gd name="connsiteY1" fmla="*/ 686031 h 1372062"/>
                      <a:gd name="connsiteX2" fmla="*/ 686031 w 1372062"/>
                      <a:gd name="connsiteY2" fmla="*/ 1249868 h 1372062"/>
                      <a:gd name="connsiteX3" fmla="*/ 1249869 w 1372062"/>
                      <a:gd name="connsiteY3" fmla="*/ 686031 h 1372062"/>
                      <a:gd name="connsiteX4" fmla="*/ 686031 w 1372062"/>
                      <a:gd name="connsiteY4" fmla="*/ 122194 h 1372062"/>
                      <a:gd name="connsiteX5" fmla="*/ 686031 w 1372062"/>
                      <a:gd name="connsiteY5" fmla="*/ 0 h 1372062"/>
                      <a:gd name="connsiteX6" fmla="*/ 1372062 w 1372062"/>
                      <a:gd name="connsiteY6" fmla="*/ 686031 h 1372062"/>
                      <a:gd name="connsiteX7" fmla="*/ 686031 w 1372062"/>
                      <a:gd name="connsiteY7" fmla="*/ 1372062 h 1372062"/>
                      <a:gd name="connsiteX8" fmla="*/ 0 w 1372062"/>
                      <a:gd name="connsiteY8" fmla="*/ 686031 h 1372062"/>
                      <a:gd name="connsiteX9" fmla="*/ 686031 w 1372062"/>
                      <a:gd name="connsiteY9" fmla="*/ 0 h 1372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2062" h="1372062">
                        <a:moveTo>
                          <a:pt x="686031" y="122194"/>
                        </a:moveTo>
                        <a:cubicBezTo>
                          <a:pt x="374632" y="122194"/>
                          <a:pt x="122193" y="374632"/>
                          <a:pt x="122193" y="686031"/>
                        </a:cubicBezTo>
                        <a:cubicBezTo>
                          <a:pt x="122193" y="997430"/>
                          <a:pt x="374632" y="1249868"/>
                          <a:pt x="686031" y="1249868"/>
                        </a:cubicBezTo>
                        <a:cubicBezTo>
                          <a:pt x="997430" y="1249868"/>
                          <a:pt x="1249869" y="997430"/>
                          <a:pt x="1249869" y="686031"/>
                        </a:cubicBezTo>
                        <a:cubicBezTo>
                          <a:pt x="1249869" y="374632"/>
                          <a:pt x="997430" y="122194"/>
                          <a:pt x="686031" y="122194"/>
                        </a:cubicBezTo>
                        <a:close/>
                        <a:moveTo>
                          <a:pt x="686031" y="0"/>
                        </a:moveTo>
                        <a:cubicBezTo>
                          <a:pt x="1064915" y="0"/>
                          <a:pt x="1372062" y="307147"/>
                          <a:pt x="1372062" y="686031"/>
                        </a:cubicBezTo>
                        <a:cubicBezTo>
                          <a:pt x="1372062" y="1064915"/>
                          <a:pt x="1064915" y="1372062"/>
                          <a:pt x="686031" y="1372062"/>
                        </a:cubicBezTo>
                        <a:cubicBezTo>
                          <a:pt x="307147" y="1372062"/>
                          <a:pt x="0" y="1064915"/>
                          <a:pt x="0" y="686031"/>
                        </a:cubicBezTo>
                        <a:cubicBezTo>
                          <a:pt x="0" y="307147"/>
                          <a:pt x="307147" y="0"/>
                          <a:pt x="686031" y="0"/>
                        </a:cubicBezTo>
                        <a:close/>
                      </a:path>
                    </a:pathLst>
                  </a:custGeom>
                  <a:solidFill>
                    <a:srgbClr val="D2D2D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sp>
                <p:nvSpPr>
                  <p:cNvPr id="47" name="Freeform: Shape 46">
                    <a:extLst>
                      <a:ext uri="{FF2B5EF4-FFF2-40B4-BE49-F238E27FC236}">
                        <a16:creationId xmlns:a16="http://schemas.microsoft.com/office/drawing/2014/main" id="{7016F7A4-21DC-4307-A453-A2C37AEFBD0F}"/>
                      </a:ext>
                    </a:extLst>
                  </p:cNvPr>
                  <p:cNvSpPr/>
                  <p:nvPr/>
                </p:nvSpPr>
                <p:spPr bwMode="auto">
                  <a:xfrm rot="10800000">
                    <a:off x="1043667" y="2341761"/>
                    <a:ext cx="1021700" cy="983921"/>
                  </a:xfrm>
                  <a:custGeom>
                    <a:avLst/>
                    <a:gdLst>
                      <a:gd name="connsiteX0" fmla="*/ 563838 w 1021700"/>
                      <a:gd name="connsiteY0" fmla="*/ 0 h 983921"/>
                      <a:gd name="connsiteX1" fmla="*/ 962532 w 1021700"/>
                      <a:gd name="connsiteY1" fmla="*/ 165144 h 983921"/>
                      <a:gd name="connsiteX2" fmla="*/ 1021700 w 1021700"/>
                      <a:gd name="connsiteY2" fmla="*/ 236856 h 983921"/>
                      <a:gd name="connsiteX3" fmla="*/ 964179 w 1021700"/>
                      <a:gd name="connsiteY3" fmla="*/ 189398 h 983921"/>
                      <a:gd name="connsiteX4" fmla="*/ 648932 w 1021700"/>
                      <a:gd name="connsiteY4" fmla="*/ 93103 h 983921"/>
                      <a:gd name="connsiteX5" fmla="*/ 85094 w 1021700"/>
                      <a:gd name="connsiteY5" fmla="*/ 656940 h 983921"/>
                      <a:gd name="connsiteX6" fmla="*/ 181389 w 1021700"/>
                      <a:gd name="connsiteY6" fmla="*/ 972187 h 983921"/>
                      <a:gd name="connsiteX7" fmla="*/ 191070 w 1021700"/>
                      <a:gd name="connsiteY7" fmla="*/ 983921 h 983921"/>
                      <a:gd name="connsiteX8" fmla="*/ 165145 w 1021700"/>
                      <a:gd name="connsiteY8" fmla="*/ 962530 h 983921"/>
                      <a:gd name="connsiteX9" fmla="*/ 0 w 1021700"/>
                      <a:gd name="connsiteY9" fmla="*/ 563837 h 983921"/>
                      <a:gd name="connsiteX10" fmla="*/ 563838 w 1021700"/>
                      <a:gd name="connsiteY10" fmla="*/ 0 h 98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1700" h="983921">
                        <a:moveTo>
                          <a:pt x="563838" y="0"/>
                        </a:moveTo>
                        <a:cubicBezTo>
                          <a:pt x="719538" y="0"/>
                          <a:pt x="860497" y="63110"/>
                          <a:pt x="962532" y="165144"/>
                        </a:cubicBezTo>
                        <a:lnTo>
                          <a:pt x="1021700" y="236856"/>
                        </a:lnTo>
                        <a:lnTo>
                          <a:pt x="964179" y="189398"/>
                        </a:lnTo>
                        <a:cubicBezTo>
                          <a:pt x="874190" y="128602"/>
                          <a:pt x="765707" y="93103"/>
                          <a:pt x="648932" y="93103"/>
                        </a:cubicBezTo>
                        <a:cubicBezTo>
                          <a:pt x="337533" y="93103"/>
                          <a:pt x="85094" y="345541"/>
                          <a:pt x="85094" y="656940"/>
                        </a:cubicBezTo>
                        <a:cubicBezTo>
                          <a:pt x="85094" y="773715"/>
                          <a:pt x="120593" y="882198"/>
                          <a:pt x="181389" y="972187"/>
                        </a:cubicBezTo>
                        <a:lnTo>
                          <a:pt x="191070" y="983921"/>
                        </a:lnTo>
                        <a:lnTo>
                          <a:pt x="165145" y="962530"/>
                        </a:lnTo>
                        <a:cubicBezTo>
                          <a:pt x="63110" y="860496"/>
                          <a:pt x="0" y="719537"/>
                          <a:pt x="0" y="563837"/>
                        </a:cubicBezTo>
                        <a:cubicBezTo>
                          <a:pt x="0" y="252438"/>
                          <a:pt x="252439" y="0"/>
                          <a:pt x="563838" y="0"/>
                        </a:cubicBezTo>
                        <a:close/>
                      </a:path>
                    </a:pathLst>
                  </a:custGeom>
                  <a:solidFill>
                    <a:srgbClr val="44B0FF">
                      <a:alpha val="2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sp>
                <p:nvSpPr>
                  <p:cNvPr id="48" name="Oval 47">
                    <a:extLst>
                      <a:ext uri="{FF2B5EF4-FFF2-40B4-BE49-F238E27FC236}">
                        <a16:creationId xmlns:a16="http://schemas.microsoft.com/office/drawing/2014/main" id="{36389A5B-A5F2-4590-83DD-BA9446780FD8}"/>
                      </a:ext>
                    </a:extLst>
                  </p:cNvPr>
                  <p:cNvSpPr/>
                  <p:nvPr/>
                </p:nvSpPr>
                <p:spPr bwMode="auto">
                  <a:xfrm rot="18900000">
                    <a:off x="980612" y="2378407"/>
                    <a:ext cx="421007" cy="126069"/>
                  </a:xfrm>
                  <a:prstGeom prst="ellipse">
                    <a:avLst/>
                  </a:pr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grpSp>
          </p:grpSp>
        </p:grpSp>
        <p:sp>
          <p:nvSpPr>
            <p:cNvPr id="75" name="Freeform 74"/>
            <p:cNvSpPr>
              <a:spLocks noChangeAspect="1"/>
            </p:cNvSpPr>
            <p:nvPr/>
          </p:nvSpPr>
          <p:spPr bwMode="auto">
            <a:xfrm flipH="1">
              <a:off x="8136392" y="1863860"/>
              <a:ext cx="1552002" cy="1050325"/>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gradFill>
              <a:gsLst>
                <a:gs pos="0">
                  <a:schemeClr val="bg1">
                    <a:lumMod val="85000"/>
                  </a:schemeClr>
                </a:gs>
                <a:gs pos="100000">
                  <a:schemeClr val="bg1">
                    <a:lumMod val="65000"/>
                  </a:schemeClr>
                </a:gs>
              </a:gsLst>
              <a:lin ang="5400000" scaled="1"/>
            </a:gradFill>
            <a:ln>
              <a:noFill/>
            </a:ln>
          </p:spPr>
          <p:txBody>
            <a:bodyPr vert="horz" wrap="square" lIns="91414" tIns="45706" rIns="91414" bIns="45706" numCol="1" anchor="t" anchorCtr="0" compatLnSpc="1">
              <a:prstTxWarp prst="textNoShape">
                <a:avLst/>
              </a:prstTxWarp>
            </a:bodyPr>
            <a:lstStyle/>
            <a:p>
              <a:pPr defTabSz="914049">
                <a:defRPr/>
              </a:pPr>
              <a:endParaRPr lang="en-US" sz="1800" kern="0" dirty="0">
                <a:solidFill>
                  <a:srgbClr val="000000"/>
                </a:solidFill>
                <a:latin typeface="Segoe UI"/>
              </a:endParaRPr>
            </a:p>
          </p:txBody>
        </p:sp>
        <p:grpSp>
          <p:nvGrpSpPr>
            <p:cNvPr id="98" name="Group 95">
              <a:extLst>
                <a:ext uri="{FF2B5EF4-FFF2-40B4-BE49-F238E27FC236}">
                  <a16:creationId xmlns:a16="http://schemas.microsoft.com/office/drawing/2014/main" id="{BBD91104-C758-E547-A920-B542298069FD}"/>
                </a:ext>
              </a:extLst>
            </p:cNvPr>
            <p:cNvGrpSpPr>
              <a:grpSpLocks noChangeAspect="1"/>
            </p:cNvGrpSpPr>
            <p:nvPr/>
          </p:nvGrpSpPr>
          <p:grpSpPr bwMode="auto">
            <a:xfrm>
              <a:off x="8915718" y="2407920"/>
              <a:ext cx="376510" cy="376510"/>
              <a:chOff x="1013" y="999"/>
              <a:chExt cx="312" cy="312"/>
            </a:xfrm>
          </p:grpSpPr>
          <p:sp>
            <p:nvSpPr>
              <p:cNvPr id="99" name="Line 96">
                <a:extLst>
                  <a:ext uri="{FF2B5EF4-FFF2-40B4-BE49-F238E27FC236}">
                    <a16:creationId xmlns:a16="http://schemas.microsoft.com/office/drawing/2014/main" id="{45D53D2A-39E3-ED42-959E-7BA084ECCBCE}"/>
                  </a:ext>
                </a:extLst>
              </p:cNvPr>
              <p:cNvSpPr>
                <a:spLocks noChangeShapeType="1"/>
              </p:cNvSpPr>
              <p:nvPr/>
            </p:nvSpPr>
            <p:spPr bwMode="auto">
              <a:xfrm>
                <a:off x="1028" y="1014"/>
                <a:ext cx="282" cy="282"/>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0" name="Line 97">
                <a:extLst>
                  <a:ext uri="{FF2B5EF4-FFF2-40B4-BE49-F238E27FC236}">
                    <a16:creationId xmlns:a16="http://schemas.microsoft.com/office/drawing/2014/main" id="{EF2ABF44-9105-2F4E-A95F-A18D05330267}"/>
                  </a:ext>
                </a:extLst>
              </p:cNvPr>
              <p:cNvSpPr>
                <a:spLocks noChangeShapeType="1"/>
              </p:cNvSpPr>
              <p:nvPr/>
            </p:nvSpPr>
            <p:spPr bwMode="auto">
              <a:xfrm flipV="1">
                <a:off x="1028" y="1014"/>
                <a:ext cx="282" cy="282"/>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1" name="Line 98">
                <a:extLst>
                  <a:ext uri="{FF2B5EF4-FFF2-40B4-BE49-F238E27FC236}">
                    <a16:creationId xmlns:a16="http://schemas.microsoft.com/office/drawing/2014/main" id="{10A98234-3D4D-8D4D-8CA6-EEAC1B4C5378}"/>
                  </a:ext>
                </a:extLst>
              </p:cNvPr>
              <p:cNvSpPr>
                <a:spLocks noChangeShapeType="1"/>
              </p:cNvSpPr>
              <p:nvPr/>
            </p:nvSpPr>
            <p:spPr bwMode="auto">
              <a:xfrm>
                <a:off x="1028" y="1155"/>
                <a:ext cx="282" cy="0"/>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2" name="Line 99">
                <a:extLst>
                  <a:ext uri="{FF2B5EF4-FFF2-40B4-BE49-F238E27FC236}">
                    <a16:creationId xmlns:a16="http://schemas.microsoft.com/office/drawing/2014/main" id="{77E9864C-4EB4-A44C-97F8-80A47E811B97}"/>
                  </a:ext>
                </a:extLst>
              </p:cNvPr>
              <p:cNvSpPr>
                <a:spLocks noChangeShapeType="1"/>
              </p:cNvSpPr>
              <p:nvPr/>
            </p:nvSpPr>
            <p:spPr bwMode="auto">
              <a:xfrm>
                <a:off x="1169" y="1013"/>
                <a:ext cx="0" cy="283"/>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3" name="Line 100">
                <a:extLst>
                  <a:ext uri="{FF2B5EF4-FFF2-40B4-BE49-F238E27FC236}">
                    <a16:creationId xmlns:a16="http://schemas.microsoft.com/office/drawing/2014/main" id="{7E9E345B-42B0-794E-9040-58CA8460F263}"/>
                  </a:ext>
                </a:extLst>
              </p:cNvPr>
              <p:cNvSpPr>
                <a:spLocks noChangeShapeType="1"/>
              </p:cNvSpPr>
              <p:nvPr/>
            </p:nvSpPr>
            <p:spPr bwMode="auto">
              <a:xfrm flipV="1">
                <a:off x="1028" y="1155"/>
                <a:ext cx="282" cy="141"/>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4" name="Line 101">
                <a:extLst>
                  <a:ext uri="{FF2B5EF4-FFF2-40B4-BE49-F238E27FC236}">
                    <a16:creationId xmlns:a16="http://schemas.microsoft.com/office/drawing/2014/main" id="{93E23A9A-1539-FC43-8B08-284488C27442}"/>
                  </a:ext>
                </a:extLst>
              </p:cNvPr>
              <p:cNvSpPr>
                <a:spLocks noChangeShapeType="1"/>
              </p:cNvSpPr>
              <p:nvPr/>
            </p:nvSpPr>
            <p:spPr bwMode="auto">
              <a:xfrm flipH="1" flipV="1">
                <a:off x="1028" y="1155"/>
                <a:ext cx="282" cy="141"/>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5" name="Line 102">
                <a:extLst>
                  <a:ext uri="{FF2B5EF4-FFF2-40B4-BE49-F238E27FC236}">
                    <a16:creationId xmlns:a16="http://schemas.microsoft.com/office/drawing/2014/main" id="{22908D56-BC0C-0347-A3F9-63715B7215F8}"/>
                  </a:ext>
                </a:extLst>
              </p:cNvPr>
              <p:cNvSpPr>
                <a:spLocks noChangeShapeType="1"/>
              </p:cNvSpPr>
              <p:nvPr/>
            </p:nvSpPr>
            <p:spPr bwMode="auto">
              <a:xfrm>
                <a:off x="1028" y="1014"/>
                <a:ext cx="282" cy="141"/>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6" name="Line 103">
                <a:extLst>
                  <a:ext uri="{FF2B5EF4-FFF2-40B4-BE49-F238E27FC236}">
                    <a16:creationId xmlns:a16="http://schemas.microsoft.com/office/drawing/2014/main" id="{E0A76E49-1D03-9742-BD43-ACC53752BDF8}"/>
                  </a:ext>
                </a:extLst>
              </p:cNvPr>
              <p:cNvSpPr>
                <a:spLocks noChangeShapeType="1"/>
              </p:cNvSpPr>
              <p:nvPr/>
            </p:nvSpPr>
            <p:spPr bwMode="auto">
              <a:xfrm flipH="1">
                <a:off x="1028" y="1014"/>
                <a:ext cx="282" cy="141"/>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7" name="Line 104">
                <a:extLst>
                  <a:ext uri="{FF2B5EF4-FFF2-40B4-BE49-F238E27FC236}">
                    <a16:creationId xmlns:a16="http://schemas.microsoft.com/office/drawing/2014/main" id="{C646E3B4-9D7A-F24E-8689-392003C1C679}"/>
                  </a:ext>
                </a:extLst>
              </p:cNvPr>
              <p:cNvSpPr>
                <a:spLocks noChangeShapeType="1"/>
              </p:cNvSpPr>
              <p:nvPr/>
            </p:nvSpPr>
            <p:spPr bwMode="auto">
              <a:xfrm>
                <a:off x="1169" y="1014"/>
                <a:ext cx="141" cy="141"/>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8" name="Line 105">
                <a:extLst>
                  <a:ext uri="{FF2B5EF4-FFF2-40B4-BE49-F238E27FC236}">
                    <a16:creationId xmlns:a16="http://schemas.microsoft.com/office/drawing/2014/main" id="{A35FC042-F1F4-EF44-86CD-32EC4A4A47F8}"/>
                  </a:ext>
                </a:extLst>
              </p:cNvPr>
              <p:cNvSpPr>
                <a:spLocks noChangeShapeType="1"/>
              </p:cNvSpPr>
              <p:nvPr/>
            </p:nvSpPr>
            <p:spPr bwMode="auto">
              <a:xfrm flipH="1">
                <a:off x="1028" y="1013"/>
                <a:ext cx="141" cy="142"/>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9" name="Line 106">
                <a:extLst>
                  <a:ext uri="{FF2B5EF4-FFF2-40B4-BE49-F238E27FC236}">
                    <a16:creationId xmlns:a16="http://schemas.microsoft.com/office/drawing/2014/main" id="{2D4D59B4-7FDC-BC4E-B277-5C6986E5CB90}"/>
                  </a:ext>
                </a:extLst>
              </p:cNvPr>
              <p:cNvSpPr>
                <a:spLocks noChangeShapeType="1"/>
              </p:cNvSpPr>
              <p:nvPr/>
            </p:nvSpPr>
            <p:spPr bwMode="auto">
              <a:xfrm flipV="1">
                <a:off x="1169" y="1155"/>
                <a:ext cx="141" cy="141"/>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0" name="Line 107">
                <a:extLst>
                  <a:ext uri="{FF2B5EF4-FFF2-40B4-BE49-F238E27FC236}">
                    <a16:creationId xmlns:a16="http://schemas.microsoft.com/office/drawing/2014/main" id="{BE74FBD2-9B68-FD4C-AF1D-042A3A23B22F}"/>
                  </a:ext>
                </a:extLst>
              </p:cNvPr>
              <p:cNvSpPr>
                <a:spLocks noChangeShapeType="1"/>
              </p:cNvSpPr>
              <p:nvPr/>
            </p:nvSpPr>
            <p:spPr bwMode="auto">
              <a:xfrm flipH="1" flipV="1">
                <a:off x="1027" y="1155"/>
                <a:ext cx="142" cy="141"/>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1" name="Oval 108">
                <a:extLst>
                  <a:ext uri="{FF2B5EF4-FFF2-40B4-BE49-F238E27FC236}">
                    <a16:creationId xmlns:a16="http://schemas.microsoft.com/office/drawing/2014/main" id="{F69A5CCA-FAE0-3D4C-B653-F8E1B663697F}"/>
                  </a:ext>
                </a:extLst>
              </p:cNvPr>
              <p:cNvSpPr>
                <a:spLocks noChangeArrowheads="1"/>
              </p:cNvSpPr>
              <p:nvPr/>
            </p:nvSpPr>
            <p:spPr bwMode="auto">
              <a:xfrm>
                <a:off x="1013" y="999"/>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2" name="Oval 109">
                <a:extLst>
                  <a:ext uri="{FF2B5EF4-FFF2-40B4-BE49-F238E27FC236}">
                    <a16:creationId xmlns:a16="http://schemas.microsoft.com/office/drawing/2014/main" id="{74EE0284-9EED-1A44-9A35-05AE44C08BDF}"/>
                  </a:ext>
                </a:extLst>
              </p:cNvPr>
              <p:cNvSpPr>
                <a:spLocks noChangeArrowheads="1"/>
              </p:cNvSpPr>
              <p:nvPr/>
            </p:nvSpPr>
            <p:spPr bwMode="auto">
              <a:xfrm>
                <a:off x="1013"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3" name="Oval 110">
                <a:extLst>
                  <a:ext uri="{FF2B5EF4-FFF2-40B4-BE49-F238E27FC236}">
                    <a16:creationId xmlns:a16="http://schemas.microsoft.com/office/drawing/2014/main" id="{95ACC14A-7C4C-F446-87D1-3A5D79232376}"/>
                  </a:ext>
                </a:extLst>
              </p:cNvPr>
              <p:cNvSpPr>
                <a:spLocks noChangeArrowheads="1"/>
              </p:cNvSpPr>
              <p:nvPr/>
            </p:nvSpPr>
            <p:spPr bwMode="auto">
              <a:xfrm>
                <a:off x="1013" y="1282"/>
                <a:ext cx="29"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4" name="Oval 111">
                <a:extLst>
                  <a:ext uri="{FF2B5EF4-FFF2-40B4-BE49-F238E27FC236}">
                    <a16:creationId xmlns:a16="http://schemas.microsoft.com/office/drawing/2014/main" id="{33E9BF0E-329C-DD4D-BABA-2D4BC0025BC2}"/>
                  </a:ext>
                </a:extLst>
              </p:cNvPr>
              <p:cNvSpPr>
                <a:spLocks noChangeArrowheads="1"/>
              </p:cNvSpPr>
              <p:nvPr/>
            </p:nvSpPr>
            <p:spPr bwMode="auto">
              <a:xfrm>
                <a:off x="1154" y="999"/>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5" name="Oval 112">
                <a:extLst>
                  <a:ext uri="{FF2B5EF4-FFF2-40B4-BE49-F238E27FC236}">
                    <a16:creationId xmlns:a16="http://schemas.microsoft.com/office/drawing/2014/main" id="{B57984D6-53D6-694B-8FCD-51D000C018E4}"/>
                  </a:ext>
                </a:extLst>
              </p:cNvPr>
              <p:cNvSpPr>
                <a:spLocks noChangeArrowheads="1"/>
              </p:cNvSpPr>
              <p:nvPr/>
            </p:nvSpPr>
            <p:spPr bwMode="auto">
              <a:xfrm>
                <a:off x="1154" y="1140"/>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6" name="Oval 113">
                <a:extLst>
                  <a:ext uri="{FF2B5EF4-FFF2-40B4-BE49-F238E27FC236}">
                    <a16:creationId xmlns:a16="http://schemas.microsoft.com/office/drawing/2014/main" id="{4FEDAA9F-3746-734B-8D67-A3B6AA275040}"/>
                  </a:ext>
                </a:extLst>
              </p:cNvPr>
              <p:cNvSpPr>
                <a:spLocks noChangeArrowheads="1"/>
              </p:cNvSpPr>
              <p:nvPr/>
            </p:nvSpPr>
            <p:spPr bwMode="auto">
              <a:xfrm>
                <a:off x="1154" y="128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7" name="Oval 114">
                <a:extLst>
                  <a:ext uri="{FF2B5EF4-FFF2-40B4-BE49-F238E27FC236}">
                    <a16:creationId xmlns:a16="http://schemas.microsoft.com/office/drawing/2014/main" id="{9482994F-46F2-254B-A95F-258F88922168}"/>
                  </a:ext>
                </a:extLst>
              </p:cNvPr>
              <p:cNvSpPr>
                <a:spLocks noChangeArrowheads="1"/>
              </p:cNvSpPr>
              <p:nvPr/>
            </p:nvSpPr>
            <p:spPr bwMode="auto">
              <a:xfrm>
                <a:off x="1296" y="999"/>
                <a:ext cx="29"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8" name="Oval 115">
                <a:extLst>
                  <a:ext uri="{FF2B5EF4-FFF2-40B4-BE49-F238E27FC236}">
                    <a16:creationId xmlns:a16="http://schemas.microsoft.com/office/drawing/2014/main" id="{34961243-0746-C041-9372-1ED2CF0E1BBC}"/>
                  </a:ext>
                </a:extLst>
              </p:cNvPr>
              <p:cNvSpPr>
                <a:spLocks noChangeArrowheads="1"/>
              </p:cNvSpPr>
              <p:nvPr/>
            </p:nvSpPr>
            <p:spPr bwMode="auto">
              <a:xfrm>
                <a:off x="1296"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9" name="Oval 116">
                <a:extLst>
                  <a:ext uri="{FF2B5EF4-FFF2-40B4-BE49-F238E27FC236}">
                    <a16:creationId xmlns:a16="http://schemas.microsoft.com/office/drawing/2014/main" id="{A6402ACC-6885-0B4C-B513-987835F96253}"/>
                  </a:ext>
                </a:extLst>
              </p:cNvPr>
              <p:cNvSpPr>
                <a:spLocks noChangeArrowheads="1"/>
              </p:cNvSpPr>
              <p:nvPr/>
            </p:nvSpPr>
            <p:spPr bwMode="auto">
              <a:xfrm>
                <a:off x="1296" y="1282"/>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20" name="Group 10">
              <a:extLst>
                <a:ext uri="{FF2B5EF4-FFF2-40B4-BE49-F238E27FC236}">
                  <a16:creationId xmlns:a16="http://schemas.microsoft.com/office/drawing/2014/main" id="{C521A3E4-60A8-6A47-BB9C-3FB0574DD0DD}"/>
                </a:ext>
              </a:extLst>
            </p:cNvPr>
            <p:cNvGrpSpPr>
              <a:grpSpLocks noChangeAspect="1"/>
            </p:cNvGrpSpPr>
            <p:nvPr/>
          </p:nvGrpSpPr>
          <p:grpSpPr bwMode="auto">
            <a:xfrm>
              <a:off x="8865235" y="1996439"/>
              <a:ext cx="301955" cy="298133"/>
              <a:chOff x="410" y="999"/>
              <a:chExt cx="316" cy="312"/>
            </a:xfrm>
          </p:grpSpPr>
          <p:sp>
            <p:nvSpPr>
              <p:cNvPr id="121" name="Freeform 11">
                <a:extLst>
                  <a:ext uri="{FF2B5EF4-FFF2-40B4-BE49-F238E27FC236}">
                    <a16:creationId xmlns:a16="http://schemas.microsoft.com/office/drawing/2014/main" id="{2018E9B0-F3A1-6E41-8C17-E1F35280D815}"/>
                  </a:ext>
                </a:extLst>
              </p:cNvPr>
              <p:cNvSpPr>
                <a:spLocks/>
              </p:cNvSpPr>
              <p:nvPr/>
            </p:nvSpPr>
            <p:spPr bwMode="auto">
              <a:xfrm>
                <a:off x="634" y="999"/>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2">
                <a:extLst>
                  <a:ext uri="{FF2B5EF4-FFF2-40B4-BE49-F238E27FC236}">
                    <a16:creationId xmlns:a16="http://schemas.microsoft.com/office/drawing/2014/main" id="{BDBF0686-9512-9C47-851F-25C43CFDC711}"/>
                  </a:ext>
                </a:extLst>
              </p:cNvPr>
              <p:cNvSpPr>
                <a:spLocks/>
              </p:cNvSpPr>
              <p:nvPr/>
            </p:nvSpPr>
            <p:spPr bwMode="auto">
              <a:xfrm>
                <a:off x="552" y="1000"/>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122">
                <a:extLst>
                  <a:ext uri="{FF2B5EF4-FFF2-40B4-BE49-F238E27FC236}">
                    <a16:creationId xmlns:a16="http://schemas.microsoft.com/office/drawing/2014/main" id="{0DA4B808-55DB-0044-BDAE-A6DFA6DFFD28}"/>
                  </a:ext>
                </a:extLst>
              </p:cNvPr>
              <p:cNvSpPr>
                <a:spLocks noChangeArrowheads="1"/>
              </p:cNvSpPr>
              <p:nvPr/>
            </p:nvSpPr>
            <p:spPr bwMode="auto">
              <a:xfrm>
                <a:off x="472" y="1299"/>
                <a:ext cx="15" cy="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23">
                <a:extLst>
                  <a:ext uri="{FF2B5EF4-FFF2-40B4-BE49-F238E27FC236}">
                    <a16:creationId xmlns:a16="http://schemas.microsoft.com/office/drawing/2014/main" id="{8A18BB72-48CF-A748-85EC-A8A524EFE402}"/>
                  </a:ext>
                </a:extLst>
              </p:cNvPr>
              <p:cNvSpPr>
                <a:spLocks noChangeArrowheads="1"/>
              </p:cNvSpPr>
              <p:nvPr/>
            </p:nvSpPr>
            <p:spPr bwMode="auto">
              <a:xfrm>
                <a:off x="410" y="1236"/>
                <a:ext cx="12"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5">
                <a:extLst>
                  <a:ext uri="{FF2B5EF4-FFF2-40B4-BE49-F238E27FC236}">
                    <a16:creationId xmlns:a16="http://schemas.microsoft.com/office/drawing/2014/main" id="{3CDFC59B-A6E0-CE48-854D-DE071A0615D0}"/>
                  </a:ext>
                </a:extLst>
              </p:cNvPr>
              <p:cNvSpPr>
                <a:spLocks/>
              </p:cNvSpPr>
              <p:nvPr/>
            </p:nvSpPr>
            <p:spPr bwMode="auto">
              <a:xfrm>
                <a:off x="425" y="1278"/>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8C6A513C-109B-E047-9D0D-9461E5352854}"/>
                  </a:ext>
                </a:extLst>
              </p:cNvPr>
              <p:cNvSpPr>
                <a:spLocks noEditPoints="1"/>
              </p:cNvSpPr>
              <p:nvPr/>
            </p:nvSpPr>
            <p:spPr bwMode="auto">
              <a:xfrm>
                <a:off x="494" y="1009"/>
                <a:ext cx="232" cy="204"/>
              </a:xfrm>
              <a:custGeom>
                <a:avLst/>
                <a:gdLst>
                  <a:gd name="T0" fmla="*/ 507 w 1015"/>
                  <a:gd name="T1" fmla="*/ 128 h 896"/>
                  <a:gd name="T2" fmla="*/ 626 w 1015"/>
                  <a:gd name="T3" fmla="*/ 151 h 896"/>
                  <a:gd name="T4" fmla="*/ 801 w 1015"/>
                  <a:gd name="T5" fmla="*/ 322 h 896"/>
                  <a:gd name="T6" fmla="*/ 804 w 1015"/>
                  <a:gd name="T7" fmla="*/ 567 h 896"/>
                  <a:gd name="T8" fmla="*/ 685 w 1015"/>
                  <a:gd name="T9" fmla="*/ 714 h 896"/>
                  <a:gd name="T10" fmla="*/ 600 w 1015"/>
                  <a:gd name="T11" fmla="*/ 754 h 896"/>
                  <a:gd name="T12" fmla="*/ 507 w 1015"/>
                  <a:gd name="T13" fmla="*/ 768 h 896"/>
                  <a:gd name="T14" fmla="*/ 389 w 1015"/>
                  <a:gd name="T15" fmla="*/ 745 h 896"/>
                  <a:gd name="T16" fmla="*/ 213 w 1015"/>
                  <a:gd name="T17" fmla="*/ 575 h 896"/>
                  <a:gd name="T18" fmla="*/ 210 w 1015"/>
                  <a:gd name="T19" fmla="*/ 330 h 896"/>
                  <a:gd name="T20" fmla="*/ 330 w 1015"/>
                  <a:gd name="T21" fmla="*/ 182 h 896"/>
                  <a:gd name="T22" fmla="*/ 414 w 1015"/>
                  <a:gd name="T23" fmla="*/ 142 h 896"/>
                  <a:gd name="T24" fmla="*/ 507 w 1015"/>
                  <a:gd name="T25" fmla="*/ 128 h 896"/>
                  <a:gd name="T26" fmla="*/ 507 w 1015"/>
                  <a:gd name="T27" fmla="*/ 128 h 896"/>
                  <a:gd name="T28" fmla="*/ 507 w 1015"/>
                  <a:gd name="T29" fmla="*/ 128 h 896"/>
                  <a:gd name="T30" fmla="*/ 507 w 1015"/>
                  <a:gd name="T31" fmla="*/ 0 h 896"/>
                  <a:gd name="T32" fmla="*/ 91 w 1015"/>
                  <a:gd name="T33" fmla="*/ 282 h 896"/>
                  <a:gd name="T34" fmla="*/ 341 w 1015"/>
                  <a:gd name="T35" fmla="*/ 864 h 896"/>
                  <a:gd name="T36" fmla="*/ 507 w 1015"/>
                  <a:gd name="T37" fmla="*/ 896 h 896"/>
                  <a:gd name="T38" fmla="*/ 923 w 1015"/>
                  <a:gd name="T39" fmla="*/ 614 h 896"/>
                  <a:gd name="T40" fmla="*/ 673 w 1015"/>
                  <a:gd name="T41" fmla="*/ 32 h 896"/>
                  <a:gd name="T42" fmla="*/ 507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7" y="128"/>
                    </a:moveTo>
                    <a:cubicBezTo>
                      <a:pt x="548" y="128"/>
                      <a:pt x="588" y="136"/>
                      <a:pt x="626" y="151"/>
                    </a:cubicBezTo>
                    <a:cubicBezTo>
                      <a:pt x="705" y="183"/>
                      <a:pt x="767" y="244"/>
                      <a:pt x="801" y="322"/>
                    </a:cubicBezTo>
                    <a:cubicBezTo>
                      <a:pt x="835" y="401"/>
                      <a:pt x="836" y="487"/>
                      <a:pt x="804" y="567"/>
                    </a:cubicBezTo>
                    <a:cubicBezTo>
                      <a:pt x="780" y="627"/>
                      <a:pt x="739" y="679"/>
                      <a:pt x="685" y="714"/>
                    </a:cubicBezTo>
                    <a:cubicBezTo>
                      <a:pt x="659" y="732"/>
                      <a:pt x="630" y="745"/>
                      <a:pt x="600" y="754"/>
                    </a:cubicBezTo>
                    <a:cubicBezTo>
                      <a:pt x="570" y="764"/>
                      <a:pt x="538" y="768"/>
                      <a:pt x="507" y="768"/>
                    </a:cubicBezTo>
                    <a:cubicBezTo>
                      <a:pt x="467" y="768"/>
                      <a:pt x="427" y="761"/>
                      <a:pt x="389" y="745"/>
                    </a:cubicBezTo>
                    <a:cubicBezTo>
                      <a:pt x="309" y="714"/>
                      <a:pt x="247" y="653"/>
                      <a:pt x="213" y="575"/>
                    </a:cubicBezTo>
                    <a:cubicBezTo>
                      <a:pt x="180" y="496"/>
                      <a:pt x="178" y="409"/>
                      <a:pt x="210" y="330"/>
                    </a:cubicBezTo>
                    <a:cubicBezTo>
                      <a:pt x="234" y="269"/>
                      <a:pt x="276" y="218"/>
                      <a:pt x="330" y="182"/>
                    </a:cubicBezTo>
                    <a:cubicBezTo>
                      <a:pt x="356" y="165"/>
                      <a:pt x="384" y="151"/>
                      <a:pt x="414" y="142"/>
                    </a:cubicBezTo>
                    <a:cubicBezTo>
                      <a:pt x="445" y="133"/>
                      <a:pt x="476" y="128"/>
                      <a:pt x="507" y="128"/>
                    </a:cubicBezTo>
                    <a:cubicBezTo>
                      <a:pt x="507" y="128"/>
                      <a:pt x="507" y="128"/>
                      <a:pt x="507" y="128"/>
                    </a:cubicBezTo>
                    <a:cubicBezTo>
                      <a:pt x="507" y="128"/>
                      <a:pt x="507" y="128"/>
                      <a:pt x="507" y="128"/>
                    </a:cubicBezTo>
                    <a:moveTo>
                      <a:pt x="507" y="0"/>
                    </a:moveTo>
                    <a:cubicBezTo>
                      <a:pt x="329" y="0"/>
                      <a:pt x="161" y="107"/>
                      <a:pt x="91" y="282"/>
                    </a:cubicBezTo>
                    <a:cubicBezTo>
                      <a:pt x="0" y="512"/>
                      <a:pt x="111" y="773"/>
                      <a:pt x="341" y="864"/>
                    </a:cubicBezTo>
                    <a:cubicBezTo>
                      <a:pt x="396" y="886"/>
                      <a:pt x="452" y="896"/>
                      <a:pt x="507" y="896"/>
                    </a:cubicBezTo>
                    <a:cubicBezTo>
                      <a:pt x="685" y="896"/>
                      <a:pt x="853" y="790"/>
                      <a:pt x="923" y="614"/>
                    </a:cubicBezTo>
                    <a:cubicBezTo>
                      <a:pt x="1015" y="385"/>
                      <a:pt x="903" y="124"/>
                      <a:pt x="673" y="32"/>
                    </a:cubicBezTo>
                    <a:cubicBezTo>
                      <a:pt x="619" y="11"/>
                      <a:pt x="563" y="0"/>
                      <a:pt x="50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7">
                <a:extLst>
                  <a:ext uri="{FF2B5EF4-FFF2-40B4-BE49-F238E27FC236}">
                    <a16:creationId xmlns:a16="http://schemas.microsoft.com/office/drawing/2014/main" id="{4AEE431A-7A6E-4C41-8DDF-085D15B61FA3}"/>
                  </a:ext>
                </a:extLst>
              </p:cNvPr>
              <p:cNvSpPr>
                <a:spLocks/>
              </p:cNvSpPr>
              <p:nvPr/>
            </p:nvSpPr>
            <p:spPr bwMode="auto">
              <a:xfrm>
                <a:off x="555" y="1196"/>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8">
                <a:extLst>
                  <a:ext uri="{FF2B5EF4-FFF2-40B4-BE49-F238E27FC236}">
                    <a16:creationId xmlns:a16="http://schemas.microsoft.com/office/drawing/2014/main" id="{6D9838A8-B052-AB45-8F66-77751654B510}"/>
                  </a:ext>
                </a:extLst>
              </p:cNvPr>
              <p:cNvSpPr>
                <a:spLocks/>
              </p:cNvSpPr>
              <p:nvPr/>
            </p:nvSpPr>
            <p:spPr bwMode="auto">
              <a:xfrm>
                <a:off x="695" y="1135"/>
                <a:ext cx="27" cy="31"/>
              </a:xfrm>
              <a:custGeom>
                <a:avLst/>
                <a:gdLst>
                  <a:gd name="T0" fmla="*/ 27 w 27"/>
                  <a:gd name="T1" fmla="*/ 7 h 31"/>
                  <a:gd name="T2" fmla="*/ 17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7" y="31"/>
                    </a:lnTo>
                    <a:lnTo>
                      <a:pt x="0" y="24"/>
                    </a:lnTo>
                    <a:lnTo>
                      <a:pt x="9" y="0"/>
                    </a:lnTo>
                    <a:lnTo>
                      <a:pt x="27"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9">
                <a:extLst>
                  <a:ext uri="{FF2B5EF4-FFF2-40B4-BE49-F238E27FC236}">
                    <a16:creationId xmlns:a16="http://schemas.microsoft.com/office/drawing/2014/main" id="{64A59BCF-A487-0F44-8959-5F942ED2E248}"/>
                  </a:ext>
                </a:extLst>
              </p:cNvPr>
              <p:cNvSpPr>
                <a:spLocks/>
              </p:cNvSpPr>
              <p:nvPr/>
            </p:nvSpPr>
            <p:spPr bwMode="auto">
              <a:xfrm>
                <a:off x="498" y="1056"/>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20">
                <a:extLst>
                  <a:ext uri="{FF2B5EF4-FFF2-40B4-BE49-F238E27FC236}">
                    <a16:creationId xmlns:a16="http://schemas.microsoft.com/office/drawing/2014/main" id="{16F19427-8FD1-EF4B-8F61-3DC21AA32D6F}"/>
                  </a:ext>
                </a:extLst>
              </p:cNvPr>
              <p:cNvSpPr>
                <a:spLocks/>
              </p:cNvSpPr>
              <p:nvPr/>
            </p:nvSpPr>
            <p:spPr bwMode="auto">
              <a:xfrm>
                <a:off x="498" y="1137"/>
                <a:ext cx="28" cy="32"/>
              </a:xfrm>
              <a:custGeom>
                <a:avLst/>
                <a:gdLst>
                  <a:gd name="T0" fmla="*/ 18 w 28"/>
                  <a:gd name="T1" fmla="*/ 0 h 32"/>
                  <a:gd name="T2" fmla="*/ 28 w 28"/>
                  <a:gd name="T3" fmla="*/ 24 h 32"/>
                  <a:gd name="T4" fmla="*/ 11 w 28"/>
                  <a:gd name="T5" fmla="*/ 32 h 32"/>
                  <a:gd name="T6" fmla="*/ 0 w 28"/>
                  <a:gd name="T7" fmla="*/ 8 h 32"/>
                  <a:gd name="T8" fmla="*/ 18 w 28"/>
                  <a:gd name="T9" fmla="*/ 0 h 32"/>
                </a:gdLst>
                <a:ahLst/>
                <a:cxnLst>
                  <a:cxn ang="0">
                    <a:pos x="T0" y="T1"/>
                  </a:cxn>
                  <a:cxn ang="0">
                    <a:pos x="T2" y="T3"/>
                  </a:cxn>
                  <a:cxn ang="0">
                    <a:pos x="T4" y="T5"/>
                  </a:cxn>
                  <a:cxn ang="0">
                    <a:pos x="T6" y="T7"/>
                  </a:cxn>
                  <a:cxn ang="0">
                    <a:pos x="T8" y="T9"/>
                  </a:cxn>
                </a:cxnLst>
                <a:rect l="0" t="0" r="r" b="b"/>
                <a:pathLst>
                  <a:path w="28" h="32">
                    <a:moveTo>
                      <a:pt x="18" y="0"/>
                    </a:moveTo>
                    <a:lnTo>
                      <a:pt x="28" y="24"/>
                    </a:lnTo>
                    <a:lnTo>
                      <a:pt x="11" y="32"/>
                    </a:lnTo>
                    <a:lnTo>
                      <a:pt x="0" y="8"/>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21">
                <a:extLst>
                  <a:ext uri="{FF2B5EF4-FFF2-40B4-BE49-F238E27FC236}">
                    <a16:creationId xmlns:a16="http://schemas.microsoft.com/office/drawing/2014/main" id="{B52EBB09-DE91-B845-937B-B1ECD794C1BD}"/>
                  </a:ext>
                </a:extLst>
              </p:cNvPr>
              <p:cNvSpPr>
                <a:spLocks/>
              </p:cNvSpPr>
              <p:nvPr/>
            </p:nvSpPr>
            <p:spPr bwMode="auto">
              <a:xfrm>
                <a:off x="693" y="1054"/>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22">
                <a:extLst>
                  <a:ext uri="{FF2B5EF4-FFF2-40B4-BE49-F238E27FC236}">
                    <a16:creationId xmlns:a16="http://schemas.microsoft.com/office/drawing/2014/main" id="{7B06F17F-A6E9-DB41-94E7-3A1723A4FDFD}"/>
                  </a:ext>
                </a:extLst>
              </p:cNvPr>
              <p:cNvSpPr>
                <a:spLocks/>
              </p:cNvSpPr>
              <p:nvPr/>
            </p:nvSpPr>
            <p:spPr bwMode="auto">
              <a:xfrm>
                <a:off x="636" y="1194"/>
                <a:ext cx="31" cy="28"/>
              </a:xfrm>
              <a:custGeom>
                <a:avLst/>
                <a:gdLst>
                  <a:gd name="T0" fmla="*/ 0 w 31"/>
                  <a:gd name="T1" fmla="*/ 11 h 28"/>
                  <a:gd name="T2" fmla="*/ 24 w 31"/>
                  <a:gd name="T3" fmla="*/ 0 h 28"/>
                  <a:gd name="T4" fmla="*/ 31 w 31"/>
                  <a:gd name="T5" fmla="*/ 18 h 28"/>
                  <a:gd name="T6" fmla="*/ 8 w 31"/>
                  <a:gd name="T7" fmla="*/ 28 h 28"/>
                  <a:gd name="T8" fmla="*/ 0 w 31"/>
                  <a:gd name="T9" fmla="*/ 11 h 28"/>
                </a:gdLst>
                <a:ahLst/>
                <a:cxnLst>
                  <a:cxn ang="0">
                    <a:pos x="T0" y="T1"/>
                  </a:cxn>
                  <a:cxn ang="0">
                    <a:pos x="T2" y="T3"/>
                  </a:cxn>
                  <a:cxn ang="0">
                    <a:pos x="T4" y="T5"/>
                  </a:cxn>
                  <a:cxn ang="0">
                    <a:pos x="T6" y="T7"/>
                  </a:cxn>
                  <a:cxn ang="0">
                    <a:pos x="T8" y="T9"/>
                  </a:cxn>
                </a:cxnLst>
                <a:rect l="0" t="0" r="r" b="b"/>
                <a:pathLst>
                  <a:path w="31" h="28">
                    <a:moveTo>
                      <a:pt x="0" y="11"/>
                    </a:moveTo>
                    <a:lnTo>
                      <a:pt x="24" y="0"/>
                    </a:lnTo>
                    <a:lnTo>
                      <a:pt x="31" y="18"/>
                    </a:lnTo>
                    <a:lnTo>
                      <a:pt x="8" y="28"/>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23">
                <a:extLst>
                  <a:ext uri="{FF2B5EF4-FFF2-40B4-BE49-F238E27FC236}">
                    <a16:creationId xmlns:a16="http://schemas.microsoft.com/office/drawing/2014/main" id="{B2EDE1F6-5B91-8A42-8920-7971F49DE5C6}"/>
                  </a:ext>
                </a:extLst>
              </p:cNvPr>
              <p:cNvSpPr>
                <a:spLocks noEditPoints="1"/>
              </p:cNvSpPr>
              <p:nvPr/>
            </p:nvSpPr>
            <p:spPr bwMode="auto">
              <a:xfrm>
                <a:off x="419" y="1185"/>
                <a:ext cx="118" cy="117"/>
              </a:xfrm>
              <a:custGeom>
                <a:avLst/>
                <a:gdLst>
                  <a:gd name="T0" fmla="*/ 258 w 516"/>
                  <a:gd name="T1" fmla="*/ 128 h 512"/>
                  <a:gd name="T2" fmla="*/ 348 w 516"/>
                  <a:gd name="T3" fmla="*/ 165 h 512"/>
                  <a:gd name="T4" fmla="*/ 386 w 516"/>
                  <a:gd name="T5" fmla="*/ 254 h 512"/>
                  <a:gd name="T6" fmla="*/ 350 w 516"/>
                  <a:gd name="T7" fmla="*/ 345 h 512"/>
                  <a:gd name="T8" fmla="*/ 260 w 516"/>
                  <a:gd name="T9" fmla="*/ 384 h 512"/>
                  <a:gd name="T10" fmla="*/ 258 w 516"/>
                  <a:gd name="T11" fmla="*/ 384 h 512"/>
                  <a:gd name="T12" fmla="*/ 168 w 516"/>
                  <a:gd name="T13" fmla="*/ 347 h 512"/>
                  <a:gd name="T14" fmla="*/ 130 w 516"/>
                  <a:gd name="T15" fmla="*/ 258 h 512"/>
                  <a:gd name="T16" fmla="*/ 166 w 516"/>
                  <a:gd name="T17" fmla="*/ 167 h 512"/>
                  <a:gd name="T18" fmla="*/ 256 w 516"/>
                  <a:gd name="T19" fmla="*/ 128 h 512"/>
                  <a:gd name="T20" fmla="*/ 258 w 516"/>
                  <a:gd name="T21" fmla="*/ 128 h 512"/>
                  <a:gd name="T22" fmla="*/ 258 w 516"/>
                  <a:gd name="T23" fmla="*/ 128 h 512"/>
                  <a:gd name="T24" fmla="*/ 258 w 516"/>
                  <a:gd name="T25" fmla="*/ 128 h 512"/>
                  <a:gd name="T26" fmla="*/ 258 w 516"/>
                  <a:gd name="T27" fmla="*/ 0 h 512"/>
                  <a:gd name="T28" fmla="*/ 255 w 516"/>
                  <a:gd name="T29" fmla="*/ 0 h 512"/>
                  <a:gd name="T30" fmla="*/ 2 w 516"/>
                  <a:gd name="T31" fmla="*/ 259 h 512"/>
                  <a:gd name="T32" fmla="*/ 258 w 516"/>
                  <a:gd name="T33" fmla="*/ 512 h 512"/>
                  <a:gd name="T34" fmla="*/ 261 w 516"/>
                  <a:gd name="T35" fmla="*/ 512 h 512"/>
                  <a:gd name="T36" fmla="*/ 514 w 516"/>
                  <a:gd name="T37" fmla="*/ 253 h 512"/>
                  <a:gd name="T38" fmla="*/ 258 w 516"/>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6" h="512">
                    <a:moveTo>
                      <a:pt x="258" y="128"/>
                    </a:moveTo>
                    <a:cubicBezTo>
                      <a:pt x="292" y="128"/>
                      <a:pt x="324" y="141"/>
                      <a:pt x="348" y="165"/>
                    </a:cubicBezTo>
                    <a:cubicBezTo>
                      <a:pt x="372" y="189"/>
                      <a:pt x="386" y="220"/>
                      <a:pt x="386" y="254"/>
                    </a:cubicBezTo>
                    <a:cubicBezTo>
                      <a:pt x="386" y="288"/>
                      <a:pt x="374" y="321"/>
                      <a:pt x="350" y="345"/>
                    </a:cubicBezTo>
                    <a:cubicBezTo>
                      <a:pt x="326" y="370"/>
                      <a:pt x="294" y="383"/>
                      <a:pt x="260" y="384"/>
                    </a:cubicBezTo>
                    <a:cubicBezTo>
                      <a:pt x="259" y="384"/>
                      <a:pt x="259" y="384"/>
                      <a:pt x="258" y="384"/>
                    </a:cubicBezTo>
                    <a:cubicBezTo>
                      <a:pt x="224" y="384"/>
                      <a:pt x="192" y="371"/>
                      <a:pt x="168" y="347"/>
                    </a:cubicBezTo>
                    <a:cubicBezTo>
                      <a:pt x="144" y="323"/>
                      <a:pt x="130" y="291"/>
                      <a:pt x="130" y="258"/>
                    </a:cubicBezTo>
                    <a:cubicBezTo>
                      <a:pt x="130" y="223"/>
                      <a:pt x="143" y="191"/>
                      <a:pt x="166" y="167"/>
                    </a:cubicBezTo>
                    <a:cubicBezTo>
                      <a:pt x="190" y="142"/>
                      <a:pt x="222" y="128"/>
                      <a:pt x="256" y="128"/>
                    </a:cubicBezTo>
                    <a:cubicBezTo>
                      <a:pt x="257" y="128"/>
                      <a:pt x="258" y="128"/>
                      <a:pt x="258" y="128"/>
                    </a:cubicBezTo>
                    <a:cubicBezTo>
                      <a:pt x="258" y="128"/>
                      <a:pt x="258" y="128"/>
                      <a:pt x="258" y="128"/>
                    </a:cubicBezTo>
                    <a:cubicBezTo>
                      <a:pt x="258" y="128"/>
                      <a:pt x="258" y="128"/>
                      <a:pt x="258" y="128"/>
                    </a:cubicBezTo>
                    <a:moveTo>
                      <a:pt x="258" y="0"/>
                    </a:moveTo>
                    <a:cubicBezTo>
                      <a:pt x="257" y="0"/>
                      <a:pt x="256" y="0"/>
                      <a:pt x="255" y="0"/>
                    </a:cubicBezTo>
                    <a:cubicBezTo>
                      <a:pt x="113" y="2"/>
                      <a:pt x="0" y="118"/>
                      <a:pt x="2" y="259"/>
                    </a:cubicBezTo>
                    <a:cubicBezTo>
                      <a:pt x="4" y="399"/>
                      <a:pt x="118" y="512"/>
                      <a:pt x="258" y="512"/>
                    </a:cubicBezTo>
                    <a:cubicBezTo>
                      <a:pt x="259" y="512"/>
                      <a:pt x="260" y="512"/>
                      <a:pt x="261" y="512"/>
                    </a:cubicBezTo>
                    <a:cubicBezTo>
                      <a:pt x="403" y="510"/>
                      <a:pt x="516" y="394"/>
                      <a:pt x="514" y="253"/>
                    </a:cubicBezTo>
                    <a:cubicBezTo>
                      <a:pt x="512" y="112"/>
                      <a:pt x="398"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24">
                <a:extLst>
                  <a:ext uri="{FF2B5EF4-FFF2-40B4-BE49-F238E27FC236}">
                    <a16:creationId xmlns:a16="http://schemas.microsoft.com/office/drawing/2014/main" id="{CDAE353B-98A6-8B44-9694-FD00E23C54CD}"/>
                  </a:ext>
                </a:extLst>
              </p:cNvPr>
              <p:cNvSpPr>
                <a:spLocks/>
              </p:cNvSpPr>
              <p:nvPr/>
            </p:nvSpPr>
            <p:spPr bwMode="auto">
              <a:xfrm>
                <a:off x="470" y="1175"/>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25">
                <a:extLst>
                  <a:ext uri="{FF2B5EF4-FFF2-40B4-BE49-F238E27FC236}">
                    <a16:creationId xmlns:a16="http://schemas.microsoft.com/office/drawing/2014/main" id="{BBDDB603-9383-0741-8842-0BC3E88E821C}"/>
                  </a:ext>
                </a:extLst>
              </p:cNvPr>
              <p:cNvSpPr>
                <a:spLocks/>
              </p:cNvSpPr>
              <p:nvPr/>
            </p:nvSpPr>
            <p:spPr bwMode="auto">
              <a:xfrm>
                <a:off x="534" y="1236"/>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26">
                <a:extLst>
                  <a:ext uri="{FF2B5EF4-FFF2-40B4-BE49-F238E27FC236}">
                    <a16:creationId xmlns:a16="http://schemas.microsoft.com/office/drawing/2014/main" id="{F53E4C61-1B48-FA49-894B-4ADD3E42FF03}"/>
                  </a:ext>
                </a:extLst>
              </p:cNvPr>
              <p:cNvSpPr>
                <a:spLocks/>
              </p:cNvSpPr>
              <p:nvPr/>
            </p:nvSpPr>
            <p:spPr bwMode="auto">
              <a:xfrm>
                <a:off x="513" y="1190"/>
                <a:ext cx="18" cy="18"/>
              </a:xfrm>
              <a:custGeom>
                <a:avLst/>
                <a:gdLst>
                  <a:gd name="T0" fmla="*/ 8 w 18"/>
                  <a:gd name="T1" fmla="*/ 0 h 18"/>
                  <a:gd name="T2" fmla="*/ 18 w 18"/>
                  <a:gd name="T3" fmla="*/ 10 h 18"/>
                  <a:gd name="T4" fmla="*/ 10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0" y="18"/>
                    </a:lnTo>
                    <a:lnTo>
                      <a:pt x="0" y="8"/>
                    </a:lnTo>
                    <a:lnTo>
                      <a:pt x="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27">
                <a:extLst>
                  <a:ext uri="{FF2B5EF4-FFF2-40B4-BE49-F238E27FC236}">
                    <a16:creationId xmlns:a16="http://schemas.microsoft.com/office/drawing/2014/main" id="{54815175-E798-FA4E-AB5C-F2690D3FFF12}"/>
                  </a:ext>
                </a:extLst>
              </p:cNvPr>
              <p:cNvSpPr>
                <a:spLocks/>
              </p:cNvSpPr>
              <p:nvPr/>
            </p:nvSpPr>
            <p:spPr bwMode="auto">
              <a:xfrm>
                <a:off x="514" y="1277"/>
                <a:ext cx="19" cy="18"/>
              </a:xfrm>
              <a:custGeom>
                <a:avLst/>
                <a:gdLst>
                  <a:gd name="T0" fmla="*/ 0 w 19"/>
                  <a:gd name="T1" fmla="*/ 10 h 18"/>
                  <a:gd name="T2" fmla="*/ 10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0" y="0"/>
                    </a:lnTo>
                    <a:lnTo>
                      <a:pt x="19" y="8"/>
                    </a:lnTo>
                    <a:lnTo>
                      <a:pt x="8" y="1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28">
                <a:extLst>
                  <a:ext uri="{FF2B5EF4-FFF2-40B4-BE49-F238E27FC236}">
                    <a16:creationId xmlns:a16="http://schemas.microsoft.com/office/drawing/2014/main" id="{A9D732BD-D3D4-BB4C-89DD-AED5F41CDD84}"/>
                  </a:ext>
                </a:extLst>
              </p:cNvPr>
              <p:cNvSpPr>
                <a:spLocks/>
              </p:cNvSpPr>
              <p:nvPr/>
            </p:nvSpPr>
            <p:spPr bwMode="auto">
              <a:xfrm>
                <a:off x="424" y="1191"/>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0" name="Group 29">
              <a:extLst>
                <a:ext uri="{FF2B5EF4-FFF2-40B4-BE49-F238E27FC236}">
                  <a16:creationId xmlns:a16="http://schemas.microsoft.com/office/drawing/2014/main" id="{F4946F3D-1EB4-334E-AD22-FD769F9660AC}"/>
                </a:ext>
              </a:extLst>
            </p:cNvPr>
            <p:cNvGrpSpPr/>
            <p:nvPr/>
          </p:nvGrpSpPr>
          <p:grpSpPr>
            <a:xfrm>
              <a:off x="8337868" y="2302511"/>
              <a:ext cx="403225" cy="404813"/>
              <a:chOff x="6135688" y="2012951"/>
              <a:chExt cx="403225" cy="404813"/>
            </a:xfrm>
          </p:grpSpPr>
          <p:sp>
            <p:nvSpPr>
              <p:cNvPr id="139" name="Freeform 28">
                <a:extLst>
                  <a:ext uri="{FF2B5EF4-FFF2-40B4-BE49-F238E27FC236}">
                    <a16:creationId xmlns:a16="http://schemas.microsoft.com/office/drawing/2014/main" id="{476565DB-750D-E243-95FF-B1BFE36B7CFD}"/>
                  </a:ext>
                </a:extLst>
              </p:cNvPr>
              <p:cNvSpPr>
                <a:spLocks/>
              </p:cNvSpPr>
              <p:nvPr/>
            </p:nvSpPr>
            <p:spPr bwMode="auto">
              <a:xfrm>
                <a:off x="6135688" y="2012951"/>
                <a:ext cx="193675" cy="404813"/>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29">
                <a:extLst>
                  <a:ext uri="{FF2B5EF4-FFF2-40B4-BE49-F238E27FC236}">
                    <a16:creationId xmlns:a16="http://schemas.microsoft.com/office/drawing/2014/main" id="{D03FCBFD-FC9C-F44D-A240-63C502999707}"/>
                  </a:ext>
                </a:extLst>
              </p:cNvPr>
              <p:cNvSpPr>
                <a:spLocks/>
              </p:cNvSpPr>
              <p:nvPr/>
            </p:nvSpPr>
            <p:spPr bwMode="auto">
              <a:xfrm>
                <a:off x="6345238" y="2012951"/>
                <a:ext cx="193675" cy="404813"/>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41" name="Graphic 140">
              <a:extLst>
                <a:ext uri="{FF2B5EF4-FFF2-40B4-BE49-F238E27FC236}">
                  <a16:creationId xmlns:a16="http://schemas.microsoft.com/office/drawing/2014/main" id="{BC3F7147-1247-C34F-B787-8ADA3743E1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80296" y="3135352"/>
              <a:ext cx="1676424" cy="1676424"/>
            </a:xfrm>
            <a:prstGeom prst="rect">
              <a:avLst/>
            </a:prstGeom>
          </p:spPr>
        </p:pic>
        <p:pic>
          <p:nvPicPr>
            <p:cNvPr id="71" name="Picture 70">
              <a:extLst>
                <a:ext uri="{FF2B5EF4-FFF2-40B4-BE49-F238E27FC236}">
                  <a16:creationId xmlns:a16="http://schemas.microsoft.com/office/drawing/2014/main" id="{28CF681B-C927-4D68-A5D6-FBB4B011426F}"/>
                </a:ext>
              </a:extLst>
            </p:cNvPr>
            <p:cNvPicPr>
              <a:picLocks noChangeAspect="1"/>
            </p:cNvPicPr>
            <p:nvPr/>
          </p:nvPicPr>
          <p:blipFill>
            <a:blip r:embed="rId7"/>
            <a:stretch>
              <a:fillRect/>
            </a:stretch>
          </p:blipFill>
          <p:spPr>
            <a:xfrm>
              <a:off x="10285429" y="3305260"/>
              <a:ext cx="1456992" cy="923840"/>
            </a:xfrm>
            <a:prstGeom prst="rect">
              <a:avLst/>
            </a:prstGeom>
            <a:effectLst/>
          </p:spPr>
        </p:pic>
        <p:pic>
          <p:nvPicPr>
            <p:cNvPr id="142" name="Graphic 141">
              <a:extLst>
                <a:ext uri="{FF2B5EF4-FFF2-40B4-BE49-F238E27FC236}">
                  <a16:creationId xmlns:a16="http://schemas.microsoft.com/office/drawing/2014/main" id="{3037A2B7-5F37-C342-AAC1-0A98B66131E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0800000" flipV="1">
              <a:off x="10115748" y="2398877"/>
              <a:ext cx="355339" cy="355339"/>
            </a:xfrm>
            <a:prstGeom prst="rect">
              <a:avLst/>
            </a:prstGeom>
          </p:spPr>
        </p:pic>
        <p:sp>
          <p:nvSpPr>
            <p:cNvPr id="143" name="Freeform 142">
              <a:extLst>
                <a:ext uri="{FF2B5EF4-FFF2-40B4-BE49-F238E27FC236}">
                  <a16:creationId xmlns:a16="http://schemas.microsoft.com/office/drawing/2014/main" id="{ECBCB689-F264-3443-9CBA-3DF1A9A5612C}"/>
                </a:ext>
              </a:extLst>
            </p:cNvPr>
            <p:cNvSpPr/>
            <p:nvPr/>
          </p:nvSpPr>
          <p:spPr bwMode="auto">
            <a:xfrm rot="16200000">
              <a:off x="7557577" y="2555911"/>
              <a:ext cx="473726" cy="583898"/>
            </a:xfrm>
            <a:custGeom>
              <a:avLst/>
              <a:gdLst>
                <a:gd name="connsiteX0" fmla="*/ 0 w 1156771"/>
                <a:gd name="connsiteY0" fmla="*/ 0 h 517793"/>
                <a:gd name="connsiteX1" fmla="*/ 1156771 w 1156771"/>
                <a:gd name="connsiteY1" fmla="*/ 0 h 517793"/>
                <a:gd name="connsiteX2" fmla="*/ 1156771 w 1156771"/>
                <a:gd name="connsiteY2" fmla="*/ 517793 h 517793"/>
              </a:gdLst>
              <a:ahLst/>
              <a:cxnLst>
                <a:cxn ang="0">
                  <a:pos x="connsiteX0" y="connsiteY0"/>
                </a:cxn>
                <a:cxn ang="0">
                  <a:pos x="connsiteX1" y="connsiteY1"/>
                </a:cxn>
                <a:cxn ang="0">
                  <a:pos x="connsiteX2" y="connsiteY2"/>
                </a:cxn>
              </a:cxnLst>
              <a:rect l="l" t="t" r="r" b="b"/>
              <a:pathLst>
                <a:path w="1156771" h="517793">
                  <a:moveTo>
                    <a:pt x="0" y="0"/>
                  </a:moveTo>
                  <a:lnTo>
                    <a:pt x="1156771" y="0"/>
                  </a:lnTo>
                  <a:lnTo>
                    <a:pt x="1156771" y="517793"/>
                  </a:lnTo>
                </a:path>
              </a:pathLst>
            </a:custGeom>
            <a:noFill/>
            <a:ln w="12700">
              <a:solidFill>
                <a:schemeClr val="bg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4" name="Freeform 143">
              <a:extLst>
                <a:ext uri="{FF2B5EF4-FFF2-40B4-BE49-F238E27FC236}">
                  <a16:creationId xmlns:a16="http://schemas.microsoft.com/office/drawing/2014/main" id="{1CEA4A17-A534-8A45-984F-DED10B2A449F}"/>
                </a:ext>
              </a:extLst>
            </p:cNvPr>
            <p:cNvSpPr/>
            <p:nvPr/>
          </p:nvSpPr>
          <p:spPr bwMode="auto">
            <a:xfrm rot="10800000" flipV="1">
              <a:off x="8196549" y="3745735"/>
              <a:ext cx="2016086" cy="683046"/>
            </a:xfrm>
            <a:custGeom>
              <a:avLst/>
              <a:gdLst>
                <a:gd name="connsiteX0" fmla="*/ 0 w 1156771"/>
                <a:gd name="connsiteY0" fmla="*/ 0 h 517793"/>
                <a:gd name="connsiteX1" fmla="*/ 1156771 w 1156771"/>
                <a:gd name="connsiteY1" fmla="*/ 0 h 517793"/>
                <a:gd name="connsiteX2" fmla="*/ 1156771 w 1156771"/>
                <a:gd name="connsiteY2" fmla="*/ 517793 h 517793"/>
              </a:gdLst>
              <a:ahLst/>
              <a:cxnLst>
                <a:cxn ang="0">
                  <a:pos x="connsiteX0" y="connsiteY0"/>
                </a:cxn>
                <a:cxn ang="0">
                  <a:pos x="connsiteX1" y="connsiteY1"/>
                </a:cxn>
                <a:cxn ang="0">
                  <a:pos x="connsiteX2" y="connsiteY2"/>
                </a:cxn>
              </a:cxnLst>
              <a:rect l="l" t="t" r="r" b="b"/>
              <a:pathLst>
                <a:path w="1156771" h="517793">
                  <a:moveTo>
                    <a:pt x="0" y="0"/>
                  </a:moveTo>
                  <a:lnTo>
                    <a:pt x="1156771" y="0"/>
                  </a:lnTo>
                  <a:lnTo>
                    <a:pt x="1156771" y="517793"/>
                  </a:lnTo>
                </a:path>
              </a:pathLst>
            </a:custGeom>
            <a:noFill/>
            <a:ln w="12700">
              <a:solidFill>
                <a:schemeClr val="bg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160" name="Group 159" descr="Announcement graphic: Supported on single server, Coming to flexible server in 2022">
            <a:extLst>
              <a:ext uri="{FF2B5EF4-FFF2-40B4-BE49-F238E27FC236}">
                <a16:creationId xmlns:a16="http://schemas.microsoft.com/office/drawing/2014/main" id="{4A5982EC-40F0-4E4E-B675-38EC591F1454}"/>
              </a:ext>
            </a:extLst>
          </p:cNvPr>
          <p:cNvGrpSpPr/>
          <p:nvPr/>
        </p:nvGrpSpPr>
        <p:grpSpPr>
          <a:xfrm>
            <a:off x="8915401" y="585182"/>
            <a:ext cx="3276598" cy="850848"/>
            <a:chOff x="8915401" y="585182"/>
            <a:chExt cx="3276598" cy="850848"/>
          </a:xfrm>
        </p:grpSpPr>
        <p:sp>
          <p:nvSpPr>
            <p:cNvPr id="161" name="Rectangle 160">
              <a:extLst>
                <a:ext uri="{FF2B5EF4-FFF2-40B4-BE49-F238E27FC236}">
                  <a16:creationId xmlns:a16="http://schemas.microsoft.com/office/drawing/2014/main" id="{8389ECDD-2949-8C40-BFB2-08AF65300FC9}"/>
                </a:ext>
              </a:extLst>
            </p:cNvPr>
            <p:cNvSpPr/>
            <p:nvPr/>
          </p:nvSpPr>
          <p:spPr bwMode="auto">
            <a:xfrm>
              <a:off x="8996044" y="585182"/>
              <a:ext cx="3195955" cy="85084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2" name="TextBox 161">
              <a:extLst>
                <a:ext uri="{FF2B5EF4-FFF2-40B4-BE49-F238E27FC236}">
                  <a16:creationId xmlns:a16="http://schemas.microsoft.com/office/drawing/2014/main" id="{0D9B19E5-F700-9C4F-A59E-31D7A7BB2DB6}"/>
                </a:ext>
              </a:extLst>
            </p:cNvPr>
            <p:cNvSpPr txBox="1"/>
            <p:nvPr/>
          </p:nvSpPr>
          <p:spPr>
            <a:xfrm>
              <a:off x="9412600" y="686522"/>
              <a:ext cx="2468083" cy="276999"/>
            </a:xfrm>
            <a:prstGeom prst="rect">
              <a:avLst/>
            </a:prstGeom>
            <a:noFill/>
          </p:spPr>
          <p:txBody>
            <a:bodyPr wrap="square">
              <a:spAutoFit/>
            </a:bodyPr>
            <a:lstStyle/>
            <a:p>
              <a:r>
                <a:rPr lang="en-US" sz="1200" dirty="0">
                  <a:solidFill>
                    <a:schemeClr val="bg1"/>
                  </a:solidFill>
                </a:rPr>
                <a:t>Supported on </a:t>
              </a:r>
              <a:r>
                <a:rPr lang="en-US" sz="1200" dirty="0">
                  <a:solidFill>
                    <a:schemeClr val="bg1"/>
                  </a:solidFill>
                  <a:latin typeface="+mj-lt"/>
                </a:rPr>
                <a:t>Single Server</a:t>
              </a:r>
              <a:endParaRPr lang="en-AU" sz="1200" dirty="0">
                <a:solidFill>
                  <a:schemeClr val="bg1"/>
                </a:solidFill>
                <a:latin typeface="+mj-lt"/>
              </a:endParaRPr>
            </a:p>
          </p:txBody>
        </p:sp>
        <p:sp>
          <p:nvSpPr>
            <p:cNvPr id="163" name="TextBox 162">
              <a:extLst>
                <a:ext uri="{FF2B5EF4-FFF2-40B4-BE49-F238E27FC236}">
                  <a16:creationId xmlns:a16="http://schemas.microsoft.com/office/drawing/2014/main" id="{8C70C0C8-3625-AB4D-B2FC-CAE7F24C858F}"/>
                </a:ext>
              </a:extLst>
            </p:cNvPr>
            <p:cNvSpPr txBox="1"/>
            <p:nvPr/>
          </p:nvSpPr>
          <p:spPr>
            <a:xfrm>
              <a:off x="9400883" y="1055177"/>
              <a:ext cx="2646717" cy="276999"/>
            </a:xfrm>
            <a:prstGeom prst="rect">
              <a:avLst/>
            </a:prstGeom>
            <a:noFill/>
          </p:spPr>
          <p:txBody>
            <a:bodyPr wrap="square">
              <a:spAutoFit/>
            </a:bodyPr>
            <a:lstStyle/>
            <a:p>
              <a:r>
                <a:rPr lang="en-US" sz="1200" dirty="0">
                  <a:solidFill>
                    <a:schemeClr val="bg1"/>
                  </a:solidFill>
                </a:rPr>
                <a:t>Coming to </a:t>
              </a:r>
              <a:r>
                <a:rPr lang="en-US" sz="1200" dirty="0">
                  <a:solidFill>
                    <a:schemeClr val="bg1"/>
                  </a:solidFill>
                  <a:latin typeface="+mj-lt"/>
                </a:rPr>
                <a:t>Flexible Server </a:t>
              </a:r>
              <a:r>
                <a:rPr lang="en-US" sz="1200" dirty="0">
                  <a:solidFill>
                    <a:schemeClr val="bg1"/>
                  </a:solidFill>
                </a:rPr>
                <a:t>in 2022</a:t>
              </a:r>
              <a:endParaRPr lang="en-AU" sz="1200" dirty="0">
                <a:solidFill>
                  <a:schemeClr val="bg1"/>
                </a:solidFill>
              </a:endParaRPr>
            </a:p>
          </p:txBody>
        </p:sp>
        <p:grpSp>
          <p:nvGrpSpPr>
            <p:cNvPr id="164" name="Group 46">
              <a:extLst>
                <a:ext uri="{FF2B5EF4-FFF2-40B4-BE49-F238E27FC236}">
                  <a16:creationId xmlns:a16="http://schemas.microsoft.com/office/drawing/2014/main" id="{DDB7D3D4-D9A6-A04A-9AA4-240319DE08B0}"/>
                </a:ext>
              </a:extLst>
            </p:cNvPr>
            <p:cNvGrpSpPr>
              <a:grpSpLocks noChangeAspect="1"/>
            </p:cNvGrpSpPr>
            <p:nvPr/>
          </p:nvGrpSpPr>
          <p:grpSpPr bwMode="auto">
            <a:xfrm>
              <a:off x="9211008" y="744721"/>
              <a:ext cx="184666" cy="184666"/>
              <a:chOff x="2812" y="999"/>
              <a:chExt cx="312" cy="312"/>
            </a:xfrm>
          </p:grpSpPr>
          <p:sp>
            <p:nvSpPr>
              <p:cNvPr id="172" name="AutoShape 45">
                <a:extLst>
                  <a:ext uri="{FF2B5EF4-FFF2-40B4-BE49-F238E27FC236}">
                    <a16:creationId xmlns:a16="http://schemas.microsoft.com/office/drawing/2014/main" id="{55E229EB-D249-6240-86C4-29FDD21101F6}"/>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7">
                <a:extLst>
                  <a:ext uri="{FF2B5EF4-FFF2-40B4-BE49-F238E27FC236}">
                    <a16:creationId xmlns:a16="http://schemas.microsoft.com/office/drawing/2014/main" id="{08E5CF32-1C4F-EF45-9219-CA6B7624349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8">
                <a:extLst>
                  <a:ext uri="{FF2B5EF4-FFF2-40B4-BE49-F238E27FC236}">
                    <a16:creationId xmlns:a16="http://schemas.microsoft.com/office/drawing/2014/main" id="{5E32F782-0445-5F4E-8B93-1931674FB19A}"/>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9">
                <a:extLst>
                  <a:ext uri="{FF2B5EF4-FFF2-40B4-BE49-F238E27FC236}">
                    <a16:creationId xmlns:a16="http://schemas.microsoft.com/office/drawing/2014/main" id="{AA40ADE5-CE22-8046-B0D7-502140EDE71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5" name="Group 52">
              <a:extLst>
                <a:ext uri="{FF2B5EF4-FFF2-40B4-BE49-F238E27FC236}">
                  <a16:creationId xmlns:a16="http://schemas.microsoft.com/office/drawing/2014/main" id="{85AC770C-893A-464A-A8FB-4FD662F3D4CF}"/>
                </a:ext>
              </a:extLst>
            </p:cNvPr>
            <p:cNvGrpSpPr>
              <a:grpSpLocks noChangeAspect="1"/>
            </p:cNvGrpSpPr>
            <p:nvPr/>
          </p:nvGrpSpPr>
          <p:grpSpPr bwMode="auto">
            <a:xfrm>
              <a:off x="9211007" y="1100849"/>
              <a:ext cx="184667" cy="184667"/>
              <a:chOff x="3411" y="999"/>
              <a:chExt cx="312" cy="312"/>
            </a:xfrm>
          </p:grpSpPr>
          <p:sp>
            <p:nvSpPr>
              <p:cNvPr id="167" name="AutoShape 51">
                <a:extLst>
                  <a:ext uri="{FF2B5EF4-FFF2-40B4-BE49-F238E27FC236}">
                    <a16:creationId xmlns:a16="http://schemas.microsoft.com/office/drawing/2014/main" id="{D20DFF60-E273-F445-AABA-887AE1C6B6E0}"/>
                  </a:ext>
                </a:extLst>
              </p:cNvPr>
              <p:cNvSpPr>
                <a:spLocks noChangeAspect="1" noChangeArrowheads="1" noTextEdit="1"/>
              </p:cNvSpPr>
              <p:nvPr/>
            </p:nvSpPr>
            <p:spPr bwMode="auto">
              <a:xfrm>
                <a:off x="3411"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53">
                <a:extLst>
                  <a:ext uri="{FF2B5EF4-FFF2-40B4-BE49-F238E27FC236}">
                    <a16:creationId xmlns:a16="http://schemas.microsoft.com/office/drawing/2014/main" id="{B6FE2156-8244-EB45-ABCF-FBFDBBF8AF12}"/>
                  </a:ext>
                </a:extLst>
              </p:cNvPr>
              <p:cNvSpPr>
                <a:spLocks noChangeArrowheads="1"/>
              </p:cNvSpPr>
              <p:nvPr/>
            </p:nvSpPr>
            <p:spPr bwMode="auto">
              <a:xfrm>
                <a:off x="3548" y="1067"/>
                <a:ext cx="29" cy="1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54">
                <a:extLst>
                  <a:ext uri="{FF2B5EF4-FFF2-40B4-BE49-F238E27FC236}">
                    <a16:creationId xmlns:a16="http://schemas.microsoft.com/office/drawing/2014/main" id="{E2D89D6D-0022-5C45-BB71-273A67C9E22F}"/>
                  </a:ext>
                </a:extLst>
              </p:cNvPr>
              <p:cNvSpPr>
                <a:spLocks/>
              </p:cNvSpPr>
              <p:nvPr/>
            </p:nvSpPr>
            <p:spPr bwMode="auto">
              <a:xfrm>
                <a:off x="3548" y="1147"/>
                <a:ext cx="79" cy="79"/>
              </a:xfrm>
              <a:custGeom>
                <a:avLst/>
                <a:gdLst>
                  <a:gd name="T0" fmla="*/ 79 w 79"/>
                  <a:gd name="T1" fmla="*/ 58 h 79"/>
                  <a:gd name="T2" fmla="*/ 58 w 79"/>
                  <a:gd name="T3" fmla="*/ 79 h 79"/>
                  <a:gd name="T4" fmla="*/ 0 w 79"/>
                  <a:gd name="T5" fmla="*/ 20 h 79"/>
                  <a:gd name="T6" fmla="*/ 20 w 79"/>
                  <a:gd name="T7" fmla="*/ 0 h 79"/>
                  <a:gd name="T8" fmla="*/ 79 w 79"/>
                  <a:gd name="T9" fmla="*/ 58 h 79"/>
                </a:gdLst>
                <a:ahLst/>
                <a:cxnLst>
                  <a:cxn ang="0">
                    <a:pos x="T0" y="T1"/>
                  </a:cxn>
                  <a:cxn ang="0">
                    <a:pos x="T2" y="T3"/>
                  </a:cxn>
                  <a:cxn ang="0">
                    <a:pos x="T4" y="T5"/>
                  </a:cxn>
                  <a:cxn ang="0">
                    <a:pos x="T6" y="T7"/>
                  </a:cxn>
                  <a:cxn ang="0">
                    <a:pos x="T8" y="T9"/>
                  </a:cxn>
                </a:cxnLst>
                <a:rect l="0" t="0" r="r" b="b"/>
                <a:pathLst>
                  <a:path w="79" h="79">
                    <a:moveTo>
                      <a:pt x="79" y="58"/>
                    </a:moveTo>
                    <a:lnTo>
                      <a:pt x="58" y="79"/>
                    </a:lnTo>
                    <a:lnTo>
                      <a:pt x="0" y="20"/>
                    </a:lnTo>
                    <a:lnTo>
                      <a:pt x="20" y="0"/>
                    </a:lnTo>
                    <a:lnTo>
                      <a:pt x="79" y="5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55">
                <a:extLst>
                  <a:ext uri="{FF2B5EF4-FFF2-40B4-BE49-F238E27FC236}">
                    <a16:creationId xmlns:a16="http://schemas.microsoft.com/office/drawing/2014/main" id="{28FB0ABB-2938-4E45-B286-F59DF6BF3E53}"/>
                  </a:ext>
                </a:extLst>
              </p:cNvPr>
              <p:cNvSpPr>
                <a:spLocks/>
              </p:cNvSpPr>
              <p:nvPr/>
            </p:nvSpPr>
            <p:spPr bwMode="auto">
              <a:xfrm>
                <a:off x="3411" y="999"/>
                <a:ext cx="312" cy="312"/>
              </a:xfrm>
              <a:custGeom>
                <a:avLst/>
                <a:gdLst>
                  <a:gd name="T0" fmla="*/ 683 w 1365"/>
                  <a:gd name="T1" fmla="*/ 1365 h 1365"/>
                  <a:gd name="T2" fmla="*/ 0 w 1365"/>
                  <a:gd name="T3" fmla="*/ 683 h 1365"/>
                  <a:gd name="T4" fmla="*/ 683 w 1365"/>
                  <a:gd name="T5" fmla="*/ 0 h 1365"/>
                  <a:gd name="T6" fmla="*/ 1281 w 1365"/>
                  <a:gd name="T7" fmla="*/ 353 h 1365"/>
                  <a:gd name="T8" fmla="*/ 1312 w 1365"/>
                  <a:gd name="T9" fmla="*/ 409 h 1365"/>
                  <a:gd name="T10" fmla="*/ 1200 w 1365"/>
                  <a:gd name="T11" fmla="*/ 471 h 1365"/>
                  <a:gd name="T12" fmla="*/ 1169 w 1365"/>
                  <a:gd name="T13" fmla="*/ 415 h 1365"/>
                  <a:gd name="T14" fmla="*/ 683 w 1365"/>
                  <a:gd name="T15" fmla="*/ 128 h 1365"/>
                  <a:gd name="T16" fmla="*/ 128 w 1365"/>
                  <a:gd name="T17" fmla="*/ 683 h 1365"/>
                  <a:gd name="T18" fmla="*/ 683 w 1365"/>
                  <a:gd name="T19" fmla="*/ 1237 h 1365"/>
                  <a:gd name="T20" fmla="*/ 1237 w 1365"/>
                  <a:gd name="T21" fmla="*/ 683 h 1365"/>
                  <a:gd name="T22" fmla="*/ 1237 w 1365"/>
                  <a:gd name="T23" fmla="*/ 683 h 1365"/>
                  <a:gd name="T24" fmla="*/ 1365 w 1365"/>
                  <a:gd name="T25" fmla="*/ 683 h 1365"/>
                  <a:gd name="T26" fmla="*/ 1365 w 1365"/>
                  <a:gd name="T27" fmla="*/ 683 h 1365"/>
                  <a:gd name="T28" fmla="*/ 683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3" y="1365"/>
                    </a:moveTo>
                    <a:cubicBezTo>
                      <a:pt x="307" y="1365"/>
                      <a:pt x="0" y="1059"/>
                      <a:pt x="0" y="683"/>
                    </a:cubicBezTo>
                    <a:cubicBezTo>
                      <a:pt x="0" y="306"/>
                      <a:pt x="307" y="0"/>
                      <a:pt x="683" y="0"/>
                    </a:cubicBezTo>
                    <a:cubicBezTo>
                      <a:pt x="931" y="0"/>
                      <a:pt x="1160" y="135"/>
                      <a:pt x="1281" y="353"/>
                    </a:cubicBezTo>
                    <a:cubicBezTo>
                      <a:pt x="1312" y="409"/>
                      <a:pt x="1312" y="409"/>
                      <a:pt x="1312" y="409"/>
                    </a:cubicBezTo>
                    <a:cubicBezTo>
                      <a:pt x="1200" y="471"/>
                      <a:pt x="1200" y="471"/>
                      <a:pt x="1200" y="471"/>
                    </a:cubicBezTo>
                    <a:cubicBezTo>
                      <a:pt x="1169" y="415"/>
                      <a:pt x="1169" y="415"/>
                      <a:pt x="1169" y="415"/>
                    </a:cubicBezTo>
                    <a:cubicBezTo>
                      <a:pt x="1071" y="238"/>
                      <a:pt x="885" y="128"/>
                      <a:pt x="683" y="128"/>
                    </a:cubicBezTo>
                    <a:cubicBezTo>
                      <a:pt x="377" y="128"/>
                      <a:pt x="128" y="377"/>
                      <a:pt x="128" y="683"/>
                    </a:cubicBezTo>
                    <a:cubicBezTo>
                      <a:pt x="128" y="988"/>
                      <a:pt x="377" y="1237"/>
                      <a:pt x="683" y="1237"/>
                    </a:cubicBezTo>
                    <a:cubicBezTo>
                      <a:pt x="989" y="1237"/>
                      <a:pt x="1237" y="988"/>
                      <a:pt x="1237" y="683"/>
                    </a:cubicBezTo>
                    <a:cubicBezTo>
                      <a:pt x="1237" y="683"/>
                      <a:pt x="1237" y="683"/>
                      <a:pt x="1237" y="683"/>
                    </a:cubicBezTo>
                    <a:cubicBezTo>
                      <a:pt x="1365" y="683"/>
                      <a:pt x="1365" y="683"/>
                      <a:pt x="1365" y="683"/>
                    </a:cubicBezTo>
                    <a:cubicBezTo>
                      <a:pt x="1365" y="683"/>
                      <a:pt x="1365" y="683"/>
                      <a:pt x="1365" y="683"/>
                    </a:cubicBezTo>
                    <a:cubicBezTo>
                      <a:pt x="1365" y="1059"/>
                      <a:pt x="1059" y="1365"/>
                      <a:pt x="683"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56">
                <a:extLst>
                  <a:ext uri="{FF2B5EF4-FFF2-40B4-BE49-F238E27FC236}">
                    <a16:creationId xmlns:a16="http://schemas.microsoft.com/office/drawing/2014/main" id="{DF3A7826-08AD-1F4E-BD68-2C9F56498685}"/>
                  </a:ext>
                </a:extLst>
              </p:cNvPr>
              <p:cNvSpPr>
                <a:spLocks/>
              </p:cNvSpPr>
              <p:nvPr/>
            </p:nvSpPr>
            <p:spPr bwMode="auto">
              <a:xfrm>
                <a:off x="3635" y="1028"/>
                <a:ext cx="88" cy="88"/>
              </a:xfrm>
              <a:custGeom>
                <a:avLst/>
                <a:gdLst>
                  <a:gd name="T0" fmla="*/ 0 w 88"/>
                  <a:gd name="T1" fmla="*/ 88 h 88"/>
                  <a:gd name="T2" fmla="*/ 0 w 88"/>
                  <a:gd name="T3" fmla="*/ 59 h 88"/>
                  <a:gd name="T4" fmla="*/ 59 w 88"/>
                  <a:gd name="T5" fmla="*/ 59 h 88"/>
                  <a:gd name="T6" fmla="*/ 59 w 88"/>
                  <a:gd name="T7" fmla="*/ 0 h 88"/>
                  <a:gd name="T8" fmla="*/ 88 w 88"/>
                  <a:gd name="T9" fmla="*/ 0 h 88"/>
                  <a:gd name="T10" fmla="*/ 88 w 88"/>
                  <a:gd name="T11" fmla="*/ 88 h 88"/>
                  <a:gd name="T12" fmla="*/ 0 w 8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8" h="88">
                    <a:moveTo>
                      <a:pt x="0" y="88"/>
                    </a:moveTo>
                    <a:lnTo>
                      <a:pt x="0" y="59"/>
                    </a:lnTo>
                    <a:lnTo>
                      <a:pt x="59" y="59"/>
                    </a:lnTo>
                    <a:lnTo>
                      <a:pt x="59" y="0"/>
                    </a:lnTo>
                    <a:lnTo>
                      <a:pt x="88" y="0"/>
                    </a:lnTo>
                    <a:lnTo>
                      <a:pt x="88"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6" name="Rectangle 165">
              <a:extLst>
                <a:ext uri="{FF2B5EF4-FFF2-40B4-BE49-F238E27FC236}">
                  <a16:creationId xmlns:a16="http://schemas.microsoft.com/office/drawing/2014/main" id="{1212C696-932F-9E45-AE4E-CDDDD33BAEFE}"/>
                </a:ext>
              </a:extLst>
            </p:cNvPr>
            <p:cNvSpPr/>
            <p:nvPr/>
          </p:nvSpPr>
          <p:spPr bwMode="auto">
            <a:xfrm>
              <a:off x="8915401" y="585182"/>
              <a:ext cx="82550" cy="85084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24459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160"/>
                                        </p:tgtEl>
                                        <p:attrNameLst>
                                          <p:attrName>style.visibility</p:attrName>
                                        </p:attrNameLst>
                                      </p:cBhvr>
                                      <p:to>
                                        <p:strVal val="visible"/>
                                      </p:to>
                                    </p:set>
                                    <p:anim calcmode="lin" valueType="num">
                                      <p:cBhvr additive="base">
                                        <p:cTn id="7" dur="500"/>
                                        <p:tgtEl>
                                          <p:spTgt spid="160"/>
                                        </p:tgtEl>
                                        <p:attrNameLst>
                                          <p:attrName>ppt_x</p:attrName>
                                        </p:attrNameLst>
                                      </p:cBhvr>
                                      <p:tavLst>
                                        <p:tav tm="0">
                                          <p:val>
                                            <p:strVal val="#ppt_x+#ppt_w*1.125000"/>
                                          </p:val>
                                        </p:tav>
                                        <p:tav tm="100000">
                                          <p:val>
                                            <p:strVal val="#ppt_x"/>
                                          </p:val>
                                        </p:tav>
                                      </p:tavLst>
                                    </p:anim>
                                    <p:animEffect transition="in" filter="wipe(left)">
                                      <p:cBhvr>
                                        <p:cTn id="8"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67061-2C35-4DA5-871A-3FF8A09A4671}"/>
              </a:ext>
            </a:extLst>
          </p:cNvPr>
          <p:cNvSpPr>
            <a:spLocks noGrp="1"/>
          </p:cNvSpPr>
          <p:nvPr>
            <p:ph type="title"/>
          </p:nvPr>
        </p:nvSpPr>
        <p:spPr/>
        <p:txBody>
          <a:bodyPr/>
          <a:lstStyle/>
          <a:p>
            <a:r>
              <a:rPr lang="en-US" dirty="0"/>
              <a:t>Agenda</a:t>
            </a:r>
          </a:p>
        </p:txBody>
      </p:sp>
      <p:sp>
        <p:nvSpPr>
          <p:cNvPr id="23" name="TextBox 22">
            <a:extLst>
              <a:ext uri="{FF2B5EF4-FFF2-40B4-BE49-F238E27FC236}">
                <a16:creationId xmlns:a16="http://schemas.microsoft.com/office/drawing/2014/main" id="{52C5FC7A-E4F4-4715-A209-1933328B5443}"/>
              </a:ext>
            </a:extLst>
          </p:cNvPr>
          <p:cNvSpPr txBox="1"/>
          <p:nvPr/>
        </p:nvSpPr>
        <p:spPr>
          <a:xfrm>
            <a:off x="439462" y="1231638"/>
            <a:ext cx="5619565" cy="369332"/>
          </a:xfrm>
          <a:prstGeom prst="rect">
            <a:avLst/>
          </a:prstGeom>
          <a:noFill/>
        </p:spPr>
        <p:txBody>
          <a:bodyPr wrap="square" lIns="0" tIns="45720" rIns="91440" bIns="45720" rtlCol="0">
            <a:spAutoFit/>
          </a:bodyPr>
          <a:lstStyle/>
          <a:p>
            <a:pPr algn="l">
              <a:lnSpc>
                <a:spcPct val="90000"/>
              </a:lnSpc>
              <a:spcAft>
                <a:spcPts val="600"/>
              </a:spcAft>
            </a:pPr>
            <a:r>
              <a:rPr lang="en-US" sz="2000" dirty="0">
                <a:solidFill>
                  <a:schemeClr val="accent1"/>
                </a:solidFill>
                <a:latin typeface="+mj-lt"/>
              </a:rPr>
              <a:t>  Overview</a:t>
            </a:r>
          </a:p>
        </p:txBody>
      </p:sp>
      <p:sp>
        <p:nvSpPr>
          <p:cNvPr id="3" name="TextBox 2">
            <a:extLst>
              <a:ext uri="{FF2B5EF4-FFF2-40B4-BE49-F238E27FC236}">
                <a16:creationId xmlns:a16="http://schemas.microsoft.com/office/drawing/2014/main" id="{0E5B807C-7467-48EA-B41E-ECF0CF28D22C}"/>
              </a:ext>
            </a:extLst>
          </p:cNvPr>
          <p:cNvSpPr txBox="1"/>
          <p:nvPr/>
        </p:nvSpPr>
        <p:spPr>
          <a:xfrm>
            <a:off x="439462" y="1872166"/>
            <a:ext cx="5619565" cy="369332"/>
          </a:xfrm>
          <a:prstGeom prst="rect">
            <a:avLst/>
          </a:prstGeom>
          <a:noFill/>
        </p:spPr>
        <p:txBody>
          <a:bodyPr wrap="square" lIns="0" tIns="45720" rIns="91440" bIns="45720" rtlCol="0">
            <a:spAutoFit/>
          </a:bodyPr>
          <a:lstStyle/>
          <a:p>
            <a:pPr algn="l">
              <a:lnSpc>
                <a:spcPct val="90000"/>
              </a:lnSpc>
              <a:spcAft>
                <a:spcPts val="600"/>
              </a:spcAft>
            </a:pPr>
            <a:r>
              <a:rPr lang="en-US" sz="2000" dirty="0">
                <a:solidFill>
                  <a:schemeClr val="accent1"/>
                </a:solidFill>
                <a:latin typeface="+mj-lt"/>
              </a:rPr>
              <a:t>  High Availability &amp; Business Continuity</a:t>
            </a:r>
          </a:p>
        </p:txBody>
      </p:sp>
      <p:sp>
        <p:nvSpPr>
          <p:cNvPr id="8" name="TextBox 7">
            <a:extLst>
              <a:ext uri="{FF2B5EF4-FFF2-40B4-BE49-F238E27FC236}">
                <a16:creationId xmlns:a16="http://schemas.microsoft.com/office/drawing/2014/main" id="{4D02A045-B1F4-49E6-8AEE-2AB49B339F17}"/>
              </a:ext>
            </a:extLst>
          </p:cNvPr>
          <p:cNvSpPr txBox="1"/>
          <p:nvPr/>
        </p:nvSpPr>
        <p:spPr>
          <a:xfrm>
            <a:off x="439462" y="2512694"/>
            <a:ext cx="5619565" cy="369332"/>
          </a:xfrm>
          <a:prstGeom prst="rect">
            <a:avLst/>
          </a:prstGeom>
          <a:noFill/>
        </p:spPr>
        <p:txBody>
          <a:bodyPr wrap="square" lIns="0" tIns="45720" rIns="91440" bIns="45720" rtlCol="0">
            <a:spAutoFit/>
          </a:bodyPr>
          <a:lstStyle/>
          <a:p>
            <a:pPr algn="l">
              <a:lnSpc>
                <a:spcPct val="90000"/>
              </a:lnSpc>
              <a:spcAft>
                <a:spcPts val="600"/>
              </a:spcAft>
            </a:pPr>
            <a:r>
              <a:rPr lang="en-US" sz="2000" dirty="0">
                <a:solidFill>
                  <a:schemeClr val="accent1"/>
                </a:solidFill>
                <a:latin typeface="+mj-lt"/>
              </a:rPr>
              <a:t>  Performance &amp; scale</a:t>
            </a:r>
          </a:p>
        </p:txBody>
      </p:sp>
      <p:sp>
        <p:nvSpPr>
          <p:cNvPr id="11" name="TextBox 10">
            <a:extLst>
              <a:ext uri="{FF2B5EF4-FFF2-40B4-BE49-F238E27FC236}">
                <a16:creationId xmlns:a16="http://schemas.microsoft.com/office/drawing/2014/main" id="{A3D0C89C-FF02-4C77-8232-5603898B987D}"/>
              </a:ext>
            </a:extLst>
          </p:cNvPr>
          <p:cNvSpPr txBox="1"/>
          <p:nvPr/>
        </p:nvSpPr>
        <p:spPr>
          <a:xfrm>
            <a:off x="439462" y="3153222"/>
            <a:ext cx="5619565" cy="369332"/>
          </a:xfrm>
          <a:prstGeom prst="rect">
            <a:avLst/>
          </a:prstGeom>
          <a:noFill/>
        </p:spPr>
        <p:txBody>
          <a:bodyPr wrap="square" lIns="0" tIns="45720" rIns="91440" bIns="45720" rtlCol="0">
            <a:spAutoFit/>
          </a:bodyPr>
          <a:lstStyle/>
          <a:p>
            <a:pPr algn="l">
              <a:lnSpc>
                <a:spcPct val="90000"/>
              </a:lnSpc>
              <a:spcAft>
                <a:spcPts val="600"/>
              </a:spcAft>
            </a:pPr>
            <a:r>
              <a:rPr lang="en-US" sz="2000" dirty="0">
                <a:solidFill>
                  <a:schemeClr val="accent1"/>
                </a:solidFill>
                <a:latin typeface="+mj-lt"/>
              </a:rPr>
              <a:t>  Security and compliance</a:t>
            </a:r>
          </a:p>
        </p:txBody>
      </p:sp>
      <p:sp>
        <p:nvSpPr>
          <p:cNvPr id="14" name="TextBox 13">
            <a:extLst>
              <a:ext uri="{FF2B5EF4-FFF2-40B4-BE49-F238E27FC236}">
                <a16:creationId xmlns:a16="http://schemas.microsoft.com/office/drawing/2014/main" id="{1C11A467-B603-48C4-955B-6A1C9CA26365}"/>
              </a:ext>
            </a:extLst>
          </p:cNvPr>
          <p:cNvSpPr txBox="1"/>
          <p:nvPr/>
        </p:nvSpPr>
        <p:spPr>
          <a:xfrm>
            <a:off x="439462" y="3793750"/>
            <a:ext cx="5619565" cy="369332"/>
          </a:xfrm>
          <a:prstGeom prst="rect">
            <a:avLst/>
          </a:prstGeom>
          <a:noFill/>
        </p:spPr>
        <p:txBody>
          <a:bodyPr wrap="square" lIns="0" tIns="45720" rIns="91440" bIns="45720" rtlCol="0">
            <a:spAutoFit/>
          </a:bodyPr>
          <a:lstStyle/>
          <a:p>
            <a:pPr algn="l">
              <a:lnSpc>
                <a:spcPct val="90000"/>
              </a:lnSpc>
              <a:spcAft>
                <a:spcPts val="600"/>
              </a:spcAft>
            </a:pPr>
            <a:r>
              <a:rPr lang="en-US" sz="2000" dirty="0">
                <a:solidFill>
                  <a:schemeClr val="accent1"/>
                </a:solidFill>
                <a:latin typeface="+mj-lt"/>
              </a:rPr>
              <a:t>  Manageability, monitoring &amp; tuning</a:t>
            </a:r>
          </a:p>
        </p:txBody>
      </p:sp>
      <p:sp>
        <p:nvSpPr>
          <p:cNvPr id="17" name="TextBox 16">
            <a:extLst>
              <a:ext uri="{FF2B5EF4-FFF2-40B4-BE49-F238E27FC236}">
                <a16:creationId xmlns:a16="http://schemas.microsoft.com/office/drawing/2014/main" id="{C3602EF7-9EE0-4B9B-B618-C51CD94AE569}"/>
              </a:ext>
            </a:extLst>
          </p:cNvPr>
          <p:cNvSpPr txBox="1"/>
          <p:nvPr/>
        </p:nvSpPr>
        <p:spPr>
          <a:xfrm>
            <a:off x="439462" y="4434278"/>
            <a:ext cx="5619565" cy="369332"/>
          </a:xfrm>
          <a:prstGeom prst="rect">
            <a:avLst/>
          </a:prstGeom>
          <a:noFill/>
        </p:spPr>
        <p:txBody>
          <a:bodyPr wrap="square" lIns="0" tIns="45720" rIns="91440" bIns="45720" rtlCol="0">
            <a:spAutoFit/>
          </a:bodyPr>
          <a:lstStyle/>
          <a:p>
            <a:pPr algn="l">
              <a:lnSpc>
                <a:spcPct val="90000"/>
              </a:lnSpc>
              <a:spcAft>
                <a:spcPts val="600"/>
              </a:spcAft>
            </a:pPr>
            <a:r>
              <a:rPr lang="en-US" sz="2000" dirty="0">
                <a:solidFill>
                  <a:schemeClr val="accent1"/>
                </a:solidFill>
                <a:latin typeface="+mj-lt"/>
              </a:rPr>
              <a:t>  Azure integration</a:t>
            </a:r>
          </a:p>
        </p:txBody>
      </p:sp>
      <p:sp>
        <p:nvSpPr>
          <p:cNvPr id="20" name="TextBox 19">
            <a:extLst>
              <a:ext uri="{FF2B5EF4-FFF2-40B4-BE49-F238E27FC236}">
                <a16:creationId xmlns:a16="http://schemas.microsoft.com/office/drawing/2014/main" id="{18936C0D-E3E2-4551-8D04-9EC3B346FAB7}"/>
              </a:ext>
            </a:extLst>
          </p:cNvPr>
          <p:cNvSpPr txBox="1"/>
          <p:nvPr/>
        </p:nvSpPr>
        <p:spPr>
          <a:xfrm>
            <a:off x="439462" y="5074806"/>
            <a:ext cx="5619565" cy="369332"/>
          </a:xfrm>
          <a:prstGeom prst="rect">
            <a:avLst/>
          </a:prstGeom>
          <a:noFill/>
        </p:spPr>
        <p:txBody>
          <a:bodyPr wrap="square" lIns="0" tIns="45720" rIns="91440" bIns="45720" rtlCol="0">
            <a:spAutoFit/>
          </a:bodyPr>
          <a:lstStyle/>
          <a:p>
            <a:pPr algn="l">
              <a:lnSpc>
                <a:spcPct val="90000"/>
              </a:lnSpc>
              <a:spcAft>
                <a:spcPts val="600"/>
              </a:spcAft>
            </a:pPr>
            <a:r>
              <a:rPr lang="en-US" sz="2000" dirty="0">
                <a:solidFill>
                  <a:schemeClr val="accent1"/>
                </a:solidFill>
                <a:latin typeface="+mj-lt"/>
              </a:rPr>
              <a:t>  Common workload patterns</a:t>
            </a:r>
          </a:p>
        </p:txBody>
      </p:sp>
    </p:spTree>
    <p:extLst>
      <p:ext uri="{BB962C8B-B14F-4D97-AF65-F5344CB8AC3E}">
        <p14:creationId xmlns:p14="http://schemas.microsoft.com/office/powerpoint/2010/main" val="279709121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1"/>
            <a:ext cx="4196008" cy="2194190"/>
          </a:xfrm>
        </p:spPr>
        <p:txBody>
          <a:bodyPr/>
          <a:lstStyle/>
          <a:p>
            <a:r>
              <a:rPr lang="en-US" sz="3200" dirty="0">
                <a:gradFill>
                  <a:gsLst>
                    <a:gs pos="5833">
                      <a:schemeClr val="tx1"/>
                    </a:gs>
                    <a:gs pos="53000">
                      <a:schemeClr val="tx1"/>
                    </a:gs>
                  </a:gsLst>
                  <a:lin ang="5400000" scaled="0"/>
                </a:gradFill>
              </a:rPr>
              <a:t>Azure Defender</a:t>
            </a:r>
            <a:br>
              <a:rPr lang="en-US" dirty="0">
                <a:latin typeface="Segoe UI Light" panose="020B0502040204020203" pitchFamily="34" charset="0"/>
                <a:cs typeface="Segoe UI Light" panose="020B0502040204020203" pitchFamily="34" charset="0"/>
              </a:rPr>
            </a:br>
            <a:r>
              <a:rPr lang="en-US" sz="2000" dirty="0">
                <a:solidFill>
                  <a:schemeClr val="accent1"/>
                </a:solidFill>
                <a:cs typeface="Segoe UI Semilight" panose="020B0402040204020203" pitchFamily="34" charset="0"/>
              </a:rPr>
              <a:t>Detect unusual and harmful attempts to breach your database</a:t>
            </a:r>
            <a:br>
              <a:rPr lang="en-US" sz="2400" dirty="0">
                <a:gradFill>
                  <a:gsLst>
                    <a:gs pos="0">
                      <a:schemeClr val="tx2"/>
                    </a:gs>
                    <a:gs pos="100000">
                      <a:schemeClr val="tx2"/>
                    </a:gs>
                  </a:gsLst>
                  <a:lin ang="5400000" scaled="0"/>
                </a:gradFill>
                <a:cs typeface="Segoe UI Semilight" panose="020B0402040204020203" pitchFamily="34" charset="0"/>
              </a:rPr>
            </a:br>
            <a:br>
              <a:rPr lang="en-US" sz="3529" dirty="0">
                <a:gradFill>
                  <a:gsLst>
                    <a:gs pos="0">
                      <a:schemeClr val="tx2"/>
                    </a:gs>
                    <a:gs pos="100000">
                      <a:schemeClr val="tx2"/>
                    </a:gs>
                  </a:gsLst>
                  <a:lin ang="5400000" scaled="0"/>
                </a:gradFill>
                <a:cs typeface="Segoe UI Semilight" panose="020B0402040204020203" pitchFamily="34" charset="0"/>
              </a:rPr>
            </a:br>
            <a:endParaRPr lang="en-US" sz="3529" dirty="0">
              <a:gradFill>
                <a:gsLst>
                  <a:gs pos="0">
                    <a:schemeClr val="tx2"/>
                  </a:gs>
                  <a:gs pos="100000">
                    <a:schemeClr val="tx2"/>
                  </a:gs>
                </a:gsLst>
                <a:lin ang="5400000" scaled="0"/>
              </a:gradFill>
              <a:cs typeface="Segoe UI Semilight" panose="020B0402040204020203" pitchFamily="34" charset="0"/>
            </a:endParaRPr>
          </a:p>
        </p:txBody>
      </p:sp>
      <p:sp>
        <p:nvSpPr>
          <p:cNvPr id="262" name="Content Placeholder 2">
            <a:extLst>
              <a:ext uri="{FF2B5EF4-FFF2-40B4-BE49-F238E27FC236}">
                <a16:creationId xmlns:a16="http://schemas.microsoft.com/office/drawing/2014/main" id="{4D66D9F8-1B6D-43B1-A715-F1FA8AD9CFEF}"/>
              </a:ext>
            </a:extLst>
          </p:cNvPr>
          <p:cNvSpPr txBox="1">
            <a:spLocks/>
          </p:cNvSpPr>
          <p:nvPr/>
        </p:nvSpPr>
        <p:spPr>
          <a:xfrm>
            <a:off x="502970" y="1749791"/>
            <a:ext cx="4325145" cy="2612470"/>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spcAft>
                <a:spcPts val="900"/>
              </a:spcAft>
              <a:buClr>
                <a:srgbClr val="0078D7"/>
              </a:buClr>
            </a:pPr>
            <a:r>
              <a:rPr lang="en-US" sz="1600" dirty="0">
                <a:solidFill>
                  <a:schemeClr val="tx1"/>
                </a:solidFill>
                <a:latin typeface="+mn-lt"/>
              </a:rPr>
              <a:t>Just turn it </a:t>
            </a:r>
            <a:r>
              <a:rPr lang="en-US" sz="1600" spc="-100" dirty="0">
                <a:ln w="3175">
                  <a:noFill/>
                </a:ln>
                <a:solidFill>
                  <a:schemeClr val="tx1"/>
                </a:solidFill>
                <a:latin typeface="+mn-lt"/>
                <a:cs typeface="Segoe UI Semilight" panose="020B0402040204020203" pitchFamily="34" charset="0"/>
              </a:rPr>
              <a:t>ON</a:t>
            </a:r>
            <a:r>
              <a:rPr lang="en-US" sz="1600" dirty="0">
                <a:solidFill>
                  <a:schemeClr val="tx1"/>
                </a:solidFill>
                <a:latin typeface="+mn-lt"/>
              </a:rPr>
              <a:t> </a:t>
            </a:r>
          </a:p>
          <a:p>
            <a:pPr>
              <a:lnSpc>
                <a:spcPct val="100000"/>
              </a:lnSpc>
              <a:spcBef>
                <a:spcPts val="0"/>
              </a:spcBef>
              <a:spcAft>
                <a:spcPts val="900"/>
              </a:spcAft>
              <a:buClr>
                <a:srgbClr val="0078D7"/>
              </a:buClr>
            </a:pPr>
            <a:r>
              <a:rPr lang="en-US" sz="1600" dirty="0">
                <a:solidFill>
                  <a:schemeClr val="tx1"/>
                </a:solidFill>
                <a:latin typeface="+mn-lt"/>
              </a:rPr>
              <a:t>Detects </a:t>
            </a:r>
            <a:r>
              <a:rPr lang="en-US" sz="1600" spc="-100" dirty="0">
                <a:ln w="3175">
                  <a:noFill/>
                </a:ln>
                <a:solidFill>
                  <a:schemeClr val="tx1"/>
                </a:solidFill>
                <a:latin typeface="+mn-lt"/>
                <a:cs typeface="Segoe UI Semilight" panose="020B0402040204020203" pitchFamily="34" charset="0"/>
              </a:rPr>
              <a:t>anomalous  access </a:t>
            </a:r>
            <a:r>
              <a:rPr lang="en-US" sz="1600" dirty="0">
                <a:solidFill>
                  <a:schemeClr val="tx1"/>
                </a:solidFill>
                <a:latin typeface="+mn-lt"/>
              </a:rPr>
              <a:t>(e.g. brute force, location, app, user..,)</a:t>
            </a:r>
          </a:p>
          <a:p>
            <a:pPr>
              <a:lnSpc>
                <a:spcPct val="100000"/>
              </a:lnSpc>
              <a:spcBef>
                <a:spcPts val="0"/>
              </a:spcBef>
              <a:spcAft>
                <a:spcPts val="900"/>
              </a:spcAft>
              <a:buClr>
                <a:srgbClr val="0078D7"/>
              </a:buClr>
            </a:pPr>
            <a:r>
              <a:rPr lang="en-US" sz="1600" spc="-100" dirty="0">
                <a:ln w="3175">
                  <a:noFill/>
                </a:ln>
                <a:solidFill>
                  <a:schemeClr val="tx1"/>
                </a:solidFill>
                <a:latin typeface="+mn-lt"/>
                <a:cs typeface="Segoe UI Semilight" panose="020B0402040204020203" pitchFamily="34" charset="0"/>
              </a:rPr>
              <a:t>Actionable</a:t>
            </a:r>
            <a:r>
              <a:rPr lang="en-US" sz="1600" dirty="0">
                <a:solidFill>
                  <a:schemeClr val="tx1"/>
                </a:solidFill>
                <a:latin typeface="+mn-lt"/>
              </a:rPr>
              <a:t> alerts to investigate &amp; remediate</a:t>
            </a:r>
          </a:p>
          <a:p>
            <a:pPr>
              <a:lnSpc>
                <a:spcPct val="100000"/>
              </a:lnSpc>
              <a:spcBef>
                <a:spcPts val="0"/>
              </a:spcBef>
              <a:spcAft>
                <a:spcPts val="900"/>
              </a:spcAft>
              <a:buClr>
                <a:srgbClr val="0078D7"/>
              </a:buClr>
            </a:pPr>
            <a:r>
              <a:rPr lang="en-US" sz="1600" spc="-100" dirty="0">
                <a:ln w="3175">
                  <a:noFill/>
                </a:ln>
                <a:solidFill>
                  <a:schemeClr val="tx1"/>
                </a:solidFill>
                <a:latin typeface="+mn-lt"/>
                <a:cs typeface="Segoe UI Semilight" panose="020B0402040204020203" pitchFamily="34" charset="0"/>
              </a:rPr>
              <a:t>View alerts </a:t>
            </a:r>
            <a:r>
              <a:rPr lang="en-US" sz="1600" dirty="0">
                <a:solidFill>
                  <a:schemeClr val="tx1"/>
                </a:solidFill>
                <a:latin typeface="+mn-lt"/>
              </a:rPr>
              <a:t>for your entire Azure tenant using Azure Security Center </a:t>
            </a:r>
          </a:p>
          <a:p>
            <a:pPr>
              <a:lnSpc>
                <a:spcPct val="100000"/>
              </a:lnSpc>
              <a:spcBef>
                <a:spcPts val="0"/>
              </a:spcBef>
              <a:spcAft>
                <a:spcPts val="900"/>
              </a:spcAft>
              <a:buClr>
                <a:srgbClr val="0078D7"/>
              </a:buClr>
              <a:buFont typeface="Wingdings" panose="05000000000000000000" pitchFamily="2" charset="2"/>
              <a:buChar char="ü"/>
            </a:pPr>
            <a:endParaRPr lang="en-US" sz="1600" dirty="0">
              <a:latin typeface="+mn-lt"/>
            </a:endParaRPr>
          </a:p>
        </p:txBody>
      </p:sp>
      <p:cxnSp>
        <p:nvCxnSpPr>
          <p:cNvPr id="253" name="Straight Connector 252">
            <a:extLst>
              <a:ext uri="{FF2B5EF4-FFF2-40B4-BE49-F238E27FC236}">
                <a16:creationId xmlns:a16="http://schemas.microsoft.com/office/drawing/2014/main" id="{314D59CA-A0E0-2A45-9311-757CA8D43802}"/>
              </a:ext>
              <a:ext uri="{C183D7F6-B498-43B3-948B-1728B52AA6E4}">
                <adec:decorative xmlns:adec="http://schemas.microsoft.com/office/drawing/2017/decorative" val="1"/>
              </a:ext>
            </a:extLst>
          </p:cNvPr>
          <p:cNvCxnSpPr/>
          <p:nvPr/>
        </p:nvCxnSpPr>
        <p:spPr>
          <a:xfrm>
            <a:off x="5181600" y="585788"/>
            <a:ext cx="0" cy="568325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 name="Group 2" descr="architecture diagram">
            <a:extLst>
              <a:ext uri="{FF2B5EF4-FFF2-40B4-BE49-F238E27FC236}">
                <a16:creationId xmlns:a16="http://schemas.microsoft.com/office/drawing/2014/main" id="{746976AC-9FE1-42D0-AA59-DD5F94DC42B1}"/>
              </a:ext>
            </a:extLst>
          </p:cNvPr>
          <p:cNvGrpSpPr/>
          <p:nvPr/>
        </p:nvGrpSpPr>
        <p:grpSpPr>
          <a:xfrm>
            <a:off x="6096000" y="1695945"/>
            <a:ext cx="5426247" cy="4622498"/>
            <a:chOff x="5755358" y="734785"/>
            <a:chExt cx="6435118" cy="5481932"/>
          </a:xfrm>
        </p:grpSpPr>
        <p:sp>
          <p:nvSpPr>
            <p:cNvPr id="258" name="Freeform 13" title="Icon of a cloud">
              <a:extLst>
                <a:ext uri="{FF2B5EF4-FFF2-40B4-BE49-F238E27FC236}">
                  <a16:creationId xmlns:a16="http://schemas.microsoft.com/office/drawing/2014/main" id="{727D709B-1AFD-EE4A-95AA-AB7B5200FBA1}"/>
                </a:ext>
              </a:extLst>
            </p:cNvPr>
            <p:cNvSpPr>
              <a:spLocks noChangeAspect="1"/>
            </p:cNvSpPr>
            <p:nvPr/>
          </p:nvSpPr>
          <p:spPr bwMode="auto">
            <a:xfrm>
              <a:off x="6098318" y="1992086"/>
              <a:ext cx="5132165" cy="2866471"/>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gradFill>
              <a:gsLst>
                <a:gs pos="69000">
                  <a:schemeClr val="accent1"/>
                </a:gs>
                <a:gs pos="100000">
                  <a:schemeClr val="accent1">
                    <a:lumMod val="75000"/>
                  </a:schemeClr>
                </a:gs>
              </a:gsLst>
              <a:lin ang="5400000" scaled="1"/>
            </a:gradFill>
            <a:ln w="279400" cap="flat">
              <a:noFill/>
              <a:prstDash val="solid"/>
              <a:miter/>
            </a:ln>
          </p:spPr>
          <p:txBody>
            <a:bodyPr vert="horz" wrap="square" lIns="91440" tIns="45720" rIns="91440" bIns="45720" numCol="1" anchor="t" anchorCtr="0" compatLnSpc="1">
              <a:prstTxWarp prst="textNoShape">
                <a:avLst/>
              </a:prstTxWarp>
            </a:bodyPr>
            <a:lstStyle/>
            <a:p>
              <a:endParaRPr lang="en-US" sz="1200" dirty="0">
                <a:gradFill>
                  <a:gsLst>
                    <a:gs pos="0">
                      <a:srgbClr val="505050"/>
                    </a:gs>
                    <a:gs pos="100000">
                      <a:srgbClr val="505050"/>
                    </a:gs>
                  </a:gsLst>
                </a:gradFill>
              </a:endParaRPr>
            </a:p>
          </p:txBody>
        </p:sp>
        <p:pic>
          <p:nvPicPr>
            <p:cNvPr id="261" name="Graphic 260">
              <a:extLst>
                <a:ext uri="{FF2B5EF4-FFF2-40B4-BE49-F238E27FC236}">
                  <a16:creationId xmlns:a16="http://schemas.microsoft.com/office/drawing/2014/main" id="{478FEDE3-C0E4-3A42-94B7-FB3EEEF0B9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55358" y="1554130"/>
              <a:ext cx="923028" cy="923028"/>
            </a:xfrm>
            <a:prstGeom prst="rect">
              <a:avLst/>
            </a:prstGeom>
          </p:spPr>
        </p:pic>
        <p:pic>
          <p:nvPicPr>
            <p:cNvPr id="263" name="Graphic 262">
              <a:extLst>
                <a:ext uri="{FF2B5EF4-FFF2-40B4-BE49-F238E27FC236}">
                  <a16:creationId xmlns:a16="http://schemas.microsoft.com/office/drawing/2014/main" id="{BE7B6443-9003-BA4C-AAF6-6377329B14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31731" y="2981530"/>
              <a:ext cx="740771" cy="740771"/>
            </a:xfrm>
            <a:prstGeom prst="rect">
              <a:avLst/>
            </a:prstGeom>
          </p:spPr>
        </p:pic>
        <p:pic>
          <p:nvPicPr>
            <p:cNvPr id="264" name="Graphic 263">
              <a:extLst>
                <a:ext uri="{FF2B5EF4-FFF2-40B4-BE49-F238E27FC236}">
                  <a16:creationId xmlns:a16="http://schemas.microsoft.com/office/drawing/2014/main" id="{D1BED282-C79C-AA43-81C2-2B2C2ED3520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496072" y="2858479"/>
              <a:ext cx="856241" cy="856241"/>
            </a:xfrm>
            <a:prstGeom prst="rect">
              <a:avLst/>
            </a:prstGeom>
          </p:spPr>
        </p:pic>
        <p:pic>
          <p:nvPicPr>
            <p:cNvPr id="265" name="Graphic 264">
              <a:extLst>
                <a:ext uri="{FF2B5EF4-FFF2-40B4-BE49-F238E27FC236}">
                  <a16:creationId xmlns:a16="http://schemas.microsoft.com/office/drawing/2014/main" id="{7E0AB48A-704A-9045-BD53-38D49C164A4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245929" y="2840207"/>
              <a:ext cx="892785" cy="892785"/>
            </a:xfrm>
            <a:prstGeom prst="rect">
              <a:avLst/>
            </a:prstGeom>
          </p:spPr>
        </p:pic>
        <p:pic>
          <p:nvPicPr>
            <p:cNvPr id="266" name="Graphic 265">
              <a:extLst>
                <a:ext uri="{FF2B5EF4-FFF2-40B4-BE49-F238E27FC236}">
                  <a16:creationId xmlns:a16="http://schemas.microsoft.com/office/drawing/2014/main" id="{105B9D59-E88D-E342-B29C-7A751BF852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8713" y="734785"/>
              <a:ext cx="923028" cy="923028"/>
            </a:xfrm>
            <a:prstGeom prst="rect">
              <a:avLst/>
            </a:prstGeom>
          </p:spPr>
        </p:pic>
        <p:pic>
          <p:nvPicPr>
            <p:cNvPr id="267" name="Picture 266">
              <a:extLst>
                <a:ext uri="{FF2B5EF4-FFF2-40B4-BE49-F238E27FC236}">
                  <a16:creationId xmlns:a16="http://schemas.microsoft.com/office/drawing/2014/main" id="{58F58658-6A65-5F43-B1C0-2E7E7074A30D}"/>
                </a:ext>
              </a:extLst>
            </p:cNvPr>
            <p:cNvPicPr>
              <a:picLocks noChangeAspect="1"/>
            </p:cNvPicPr>
            <p:nvPr/>
          </p:nvPicPr>
          <p:blipFill>
            <a:blip r:embed="rId11"/>
            <a:stretch>
              <a:fillRect/>
            </a:stretch>
          </p:blipFill>
          <p:spPr>
            <a:xfrm>
              <a:off x="8915400" y="4648202"/>
              <a:ext cx="3087690" cy="723898"/>
            </a:xfrm>
            <a:prstGeom prst="rect">
              <a:avLst/>
            </a:prstGeom>
            <a:effectLst>
              <a:outerShdw blurRad="139700" dist="38100" dir="5400000" algn="t" rotWithShape="0">
                <a:prstClr val="black">
                  <a:alpha val="30000"/>
                </a:prstClr>
              </a:outerShdw>
            </a:effectLst>
          </p:spPr>
        </p:pic>
        <p:sp>
          <p:nvSpPr>
            <p:cNvPr id="4" name="TextBox 3">
              <a:extLst>
                <a:ext uri="{FF2B5EF4-FFF2-40B4-BE49-F238E27FC236}">
                  <a16:creationId xmlns:a16="http://schemas.microsoft.com/office/drawing/2014/main" id="{67B332A9-1F35-964B-B3C3-DD4978F0EA32}"/>
                </a:ext>
              </a:extLst>
            </p:cNvPr>
            <p:cNvSpPr txBox="1"/>
            <p:nvPr/>
          </p:nvSpPr>
          <p:spPr>
            <a:xfrm>
              <a:off x="6041571" y="1240972"/>
              <a:ext cx="365485" cy="215444"/>
            </a:xfrm>
            <a:prstGeom prst="rect">
              <a:avLst/>
            </a:prstGeom>
            <a:noFill/>
          </p:spPr>
          <p:txBody>
            <a:bodyPr wrap="none" lIns="0" tIns="0" rIns="0" bIns="0" rtlCol="0">
              <a:spAutoFit/>
            </a:bodyPr>
            <a:lstStyle/>
            <a:p>
              <a:pPr algn="l"/>
              <a:r>
                <a:rPr lang="en-US" sz="1400" dirty="0">
                  <a:latin typeface="+mj-lt"/>
                </a:rPr>
                <a:t>User</a:t>
              </a:r>
            </a:p>
          </p:txBody>
        </p:sp>
        <p:sp>
          <p:nvSpPr>
            <p:cNvPr id="268" name="TextBox 267">
              <a:extLst>
                <a:ext uri="{FF2B5EF4-FFF2-40B4-BE49-F238E27FC236}">
                  <a16:creationId xmlns:a16="http://schemas.microsoft.com/office/drawing/2014/main" id="{51213205-15FF-DF4D-BE23-0F562113DC1A}"/>
                </a:ext>
              </a:extLst>
            </p:cNvPr>
            <p:cNvSpPr txBox="1"/>
            <p:nvPr/>
          </p:nvSpPr>
          <p:spPr>
            <a:xfrm>
              <a:off x="9192986" y="854529"/>
              <a:ext cx="676852" cy="215444"/>
            </a:xfrm>
            <a:prstGeom prst="rect">
              <a:avLst/>
            </a:prstGeom>
            <a:noFill/>
          </p:spPr>
          <p:txBody>
            <a:bodyPr wrap="none" lIns="0" tIns="0" rIns="0" bIns="0" rtlCol="0">
              <a:spAutoFit/>
            </a:bodyPr>
            <a:lstStyle/>
            <a:p>
              <a:pPr algn="l"/>
              <a:r>
                <a:rPr lang="en-US" sz="1400" dirty="0">
                  <a:latin typeface="+mj-lt"/>
                </a:rPr>
                <a:t>Attacker</a:t>
              </a:r>
            </a:p>
          </p:txBody>
        </p:sp>
        <p:pic>
          <p:nvPicPr>
            <p:cNvPr id="269" name="Graphic 268">
              <a:extLst>
                <a:ext uri="{FF2B5EF4-FFF2-40B4-BE49-F238E27FC236}">
                  <a16:creationId xmlns:a16="http://schemas.microsoft.com/office/drawing/2014/main" id="{6D682FC5-1A51-654A-98E6-ED8DF3FA40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94071" y="5170714"/>
              <a:ext cx="923028" cy="923028"/>
            </a:xfrm>
            <a:prstGeom prst="rect">
              <a:avLst/>
            </a:prstGeom>
          </p:spPr>
        </p:pic>
        <p:sp>
          <p:nvSpPr>
            <p:cNvPr id="270" name="TextBox 269">
              <a:extLst>
                <a:ext uri="{FF2B5EF4-FFF2-40B4-BE49-F238E27FC236}">
                  <a16:creationId xmlns:a16="http://schemas.microsoft.com/office/drawing/2014/main" id="{AB554CEB-ADBF-A34E-BA2C-A9D65F1D65EF}"/>
                </a:ext>
              </a:extLst>
            </p:cNvPr>
            <p:cNvSpPr txBox="1"/>
            <p:nvPr/>
          </p:nvSpPr>
          <p:spPr>
            <a:xfrm>
              <a:off x="8109854" y="5524500"/>
              <a:ext cx="833754" cy="215444"/>
            </a:xfrm>
            <a:prstGeom prst="rect">
              <a:avLst/>
            </a:prstGeom>
            <a:noFill/>
          </p:spPr>
          <p:txBody>
            <a:bodyPr wrap="none" lIns="0" tIns="0" rIns="0" bIns="0" rtlCol="0">
              <a:spAutoFit/>
            </a:bodyPr>
            <a:lstStyle/>
            <a:p>
              <a:pPr algn="l"/>
              <a:r>
                <a:rPr lang="en-US" sz="1400" dirty="0">
                  <a:latin typeface="+mj-lt"/>
                </a:rPr>
                <a:t>Developer</a:t>
              </a:r>
            </a:p>
          </p:txBody>
        </p:sp>
        <p:sp>
          <p:nvSpPr>
            <p:cNvPr id="271" name="TextBox 270">
              <a:extLst>
                <a:ext uri="{FF2B5EF4-FFF2-40B4-BE49-F238E27FC236}">
                  <a16:creationId xmlns:a16="http://schemas.microsoft.com/office/drawing/2014/main" id="{4641DF3E-675C-1940-A156-9B1F28FEDDAC}"/>
                </a:ext>
              </a:extLst>
            </p:cNvPr>
            <p:cNvSpPr txBox="1"/>
            <p:nvPr/>
          </p:nvSpPr>
          <p:spPr>
            <a:xfrm>
              <a:off x="7429500" y="3837215"/>
              <a:ext cx="420130" cy="219000"/>
            </a:xfrm>
            <a:prstGeom prst="rect">
              <a:avLst/>
            </a:prstGeom>
            <a:noFill/>
          </p:spPr>
          <p:txBody>
            <a:bodyPr wrap="none" lIns="0" tIns="0" rIns="0" bIns="0" rtlCol="0">
              <a:spAutoFit/>
            </a:bodyPr>
            <a:lstStyle/>
            <a:p>
              <a:pPr algn="l"/>
              <a:r>
                <a:rPr lang="en-US" sz="1200" dirty="0">
                  <a:solidFill>
                    <a:schemeClr val="bg1"/>
                  </a:solidFill>
                  <a:latin typeface="+mj-lt"/>
                </a:rPr>
                <a:t>Apps</a:t>
              </a:r>
            </a:p>
          </p:txBody>
        </p:sp>
        <p:sp>
          <p:nvSpPr>
            <p:cNvPr id="272" name="TextBox 271">
              <a:extLst>
                <a:ext uri="{FF2B5EF4-FFF2-40B4-BE49-F238E27FC236}">
                  <a16:creationId xmlns:a16="http://schemas.microsoft.com/office/drawing/2014/main" id="{AE6F4A67-9BC1-5F49-B32B-A004D5B23895}"/>
                </a:ext>
              </a:extLst>
            </p:cNvPr>
            <p:cNvSpPr txBox="1"/>
            <p:nvPr/>
          </p:nvSpPr>
          <p:spPr>
            <a:xfrm>
              <a:off x="8204473" y="3837215"/>
              <a:ext cx="953107" cy="438000"/>
            </a:xfrm>
            <a:prstGeom prst="rect">
              <a:avLst/>
            </a:prstGeom>
            <a:noFill/>
          </p:spPr>
          <p:txBody>
            <a:bodyPr wrap="none" lIns="0" tIns="0" rIns="0" bIns="0" rtlCol="0">
              <a:spAutoFit/>
            </a:bodyPr>
            <a:lstStyle/>
            <a:p>
              <a:pPr algn="ctr"/>
              <a:r>
                <a:rPr lang="en-US" sz="1200" dirty="0">
                  <a:solidFill>
                    <a:schemeClr val="bg1"/>
                  </a:solidFill>
                  <a:latin typeface="+mj-lt"/>
                </a:rPr>
                <a:t>Azure </a:t>
              </a:r>
              <a:br>
                <a:rPr lang="en-US" sz="1200" dirty="0">
                  <a:solidFill>
                    <a:schemeClr val="bg1"/>
                  </a:solidFill>
                  <a:latin typeface="+mj-lt"/>
                </a:rPr>
              </a:br>
              <a:r>
                <a:rPr lang="en-US" sz="1200" dirty="0">
                  <a:solidFill>
                    <a:schemeClr val="bg1"/>
                  </a:solidFill>
                  <a:latin typeface="+mj-lt"/>
                </a:rPr>
                <a:t>PostgreSQL</a:t>
              </a:r>
            </a:p>
          </p:txBody>
        </p:sp>
        <p:sp>
          <p:nvSpPr>
            <p:cNvPr id="273" name="TextBox 272">
              <a:extLst>
                <a:ext uri="{FF2B5EF4-FFF2-40B4-BE49-F238E27FC236}">
                  <a16:creationId xmlns:a16="http://schemas.microsoft.com/office/drawing/2014/main" id="{94D39C92-9498-3640-9C78-F2E48B508541}"/>
                </a:ext>
              </a:extLst>
            </p:cNvPr>
            <p:cNvSpPr txBox="1"/>
            <p:nvPr/>
          </p:nvSpPr>
          <p:spPr>
            <a:xfrm>
              <a:off x="9285513" y="3837215"/>
              <a:ext cx="1115787" cy="657000"/>
            </a:xfrm>
            <a:prstGeom prst="rect">
              <a:avLst/>
            </a:prstGeom>
            <a:noFill/>
          </p:spPr>
          <p:txBody>
            <a:bodyPr wrap="square" lIns="0" tIns="0" rIns="0" bIns="0" rtlCol="0">
              <a:spAutoFit/>
            </a:bodyPr>
            <a:lstStyle/>
            <a:p>
              <a:pPr algn="ctr"/>
              <a:r>
                <a:rPr lang="en-US" sz="1200" dirty="0">
                  <a:solidFill>
                    <a:schemeClr val="bg1"/>
                  </a:solidFill>
                  <a:latin typeface="+mj-lt"/>
                </a:rPr>
                <a:t>Advanced Threat Protection</a:t>
              </a:r>
            </a:p>
          </p:txBody>
        </p:sp>
        <p:sp>
          <p:nvSpPr>
            <p:cNvPr id="275" name="Rectangle 274">
              <a:extLst>
                <a:ext uri="{FF2B5EF4-FFF2-40B4-BE49-F238E27FC236}">
                  <a16:creationId xmlns:a16="http://schemas.microsoft.com/office/drawing/2014/main" id="{63156A35-17BD-9B45-A187-71948E436DFB}"/>
                </a:ext>
              </a:extLst>
            </p:cNvPr>
            <p:cNvSpPr/>
            <p:nvPr/>
          </p:nvSpPr>
          <p:spPr>
            <a:xfrm>
              <a:off x="8033657" y="5742217"/>
              <a:ext cx="2896615" cy="474500"/>
            </a:xfrm>
            <a:prstGeom prst="rect">
              <a:avLst/>
            </a:prstGeom>
          </p:spPr>
          <p:txBody>
            <a:bodyPr wrap="square">
              <a:spAutoFit/>
            </a:bodyPr>
            <a:lstStyle/>
            <a:p>
              <a:pPr defTabSz="932503">
                <a:defRPr/>
              </a:pPr>
              <a:r>
                <a:rPr lang="en-US" sz="1000" kern="0" dirty="0">
                  <a:latin typeface="Segoe UI" panose="020B0502040204020203" pitchFamily="34" charset="0"/>
                  <a:ea typeface="Segoe UI" panose="020B0502040204020203" pitchFamily="34" charset="0"/>
                  <a:cs typeface="Segoe UI" panose="020B0502040204020203" pitchFamily="34" charset="0"/>
                </a:rPr>
                <a:t>(1) Turn on Advanced Threat Protection </a:t>
              </a:r>
              <a:r>
                <a:rPr lang="en-US" sz="1000" kern="0" dirty="0">
                  <a:solidFill>
                    <a:srgbClr val="FFFFFF"/>
                  </a:solidFill>
                  <a:latin typeface="Segoe UI" panose="020B0502040204020203" pitchFamily="34" charset="0"/>
                  <a:ea typeface="Segoe UI" panose="020B0502040204020203" pitchFamily="34" charset="0"/>
                  <a:cs typeface="Segoe UI" panose="020B0502040204020203" pitchFamily="34" charset="0"/>
                </a:rPr>
                <a:t> </a:t>
              </a:r>
              <a:endParaRPr lang="en-US" sz="1000" kern="0" dirty="0">
                <a:latin typeface="Segoe UI" panose="020B0502040204020203" pitchFamily="34" charset="0"/>
                <a:ea typeface="Segoe UI" panose="020B0502040204020203" pitchFamily="34" charset="0"/>
                <a:cs typeface="Segoe UI" panose="020B0502040204020203" pitchFamily="34" charset="0"/>
              </a:endParaRPr>
            </a:p>
            <a:p>
              <a:pPr defTabSz="932503">
                <a:defRPr/>
              </a:pPr>
              <a:r>
                <a:rPr lang="en-US" sz="1000" kern="0" dirty="0">
                  <a:latin typeface="Segoe UI" panose="020B0502040204020203" pitchFamily="34" charset="0"/>
                  <a:ea typeface="Segoe UI" panose="020B0502040204020203" pitchFamily="34" charset="0"/>
                  <a:cs typeface="Segoe UI" panose="020B0502040204020203" pitchFamily="34" charset="0"/>
                </a:rPr>
                <a:t>(3) Real-time actionable alerts</a:t>
              </a:r>
            </a:p>
          </p:txBody>
        </p:sp>
        <p:sp>
          <p:nvSpPr>
            <p:cNvPr id="276" name="TextBox 275">
              <a:extLst>
                <a:ext uri="{FF2B5EF4-FFF2-40B4-BE49-F238E27FC236}">
                  <a16:creationId xmlns:a16="http://schemas.microsoft.com/office/drawing/2014/main" id="{39E940B4-C8A7-C846-997D-C0EF2EBB2EDC}"/>
                </a:ext>
              </a:extLst>
            </p:cNvPr>
            <p:cNvSpPr txBox="1"/>
            <p:nvPr/>
          </p:nvSpPr>
          <p:spPr>
            <a:xfrm>
              <a:off x="9102786" y="1034143"/>
              <a:ext cx="3087690" cy="291999"/>
            </a:xfrm>
            <a:prstGeom prst="rect">
              <a:avLst/>
            </a:prstGeom>
            <a:noFill/>
            <a:ln>
              <a:noFill/>
            </a:ln>
          </p:spPr>
          <p:txBody>
            <a:bodyPr wrap="square" rtlCol="0" anchor="b">
              <a:spAutoFit/>
            </a:bodyPr>
            <a:lstStyle/>
            <a:p>
              <a:pPr defTabSz="914307">
                <a:defRPr/>
              </a:pPr>
              <a:r>
                <a:rPr lang="en-US" sz="1000" kern="0" dirty="0">
                  <a:latin typeface="Segoe UI"/>
                  <a:cs typeface="Segoe UI" panose="020B0502040204020203" pitchFamily="34" charset="0"/>
                </a:rPr>
                <a:t>(2) Possible threat to access / breach data</a:t>
              </a:r>
            </a:p>
          </p:txBody>
        </p:sp>
        <p:sp>
          <p:nvSpPr>
            <p:cNvPr id="277" name="Freeform 276">
              <a:extLst>
                <a:ext uri="{FF2B5EF4-FFF2-40B4-BE49-F238E27FC236}">
                  <a16:creationId xmlns:a16="http://schemas.microsoft.com/office/drawing/2014/main" id="{124EAB2D-0302-9341-80BA-68C3C1327DD3}"/>
                </a:ext>
              </a:extLst>
            </p:cNvPr>
            <p:cNvSpPr/>
            <p:nvPr/>
          </p:nvSpPr>
          <p:spPr bwMode="auto">
            <a:xfrm rot="10800000">
              <a:off x="6221184" y="2498271"/>
              <a:ext cx="1012372" cy="849086"/>
            </a:xfrm>
            <a:custGeom>
              <a:avLst/>
              <a:gdLst>
                <a:gd name="connsiteX0" fmla="*/ 0 w 1156771"/>
                <a:gd name="connsiteY0" fmla="*/ 0 h 517793"/>
                <a:gd name="connsiteX1" fmla="*/ 1156771 w 1156771"/>
                <a:gd name="connsiteY1" fmla="*/ 0 h 517793"/>
                <a:gd name="connsiteX2" fmla="*/ 1156771 w 1156771"/>
                <a:gd name="connsiteY2" fmla="*/ 517793 h 517793"/>
              </a:gdLst>
              <a:ahLst/>
              <a:cxnLst>
                <a:cxn ang="0">
                  <a:pos x="connsiteX0" y="connsiteY0"/>
                </a:cxn>
                <a:cxn ang="0">
                  <a:pos x="connsiteX1" y="connsiteY1"/>
                </a:cxn>
                <a:cxn ang="0">
                  <a:pos x="connsiteX2" y="connsiteY2"/>
                </a:cxn>
              </a:cxnLst>
              <a:rect l="l" t="t" r="r" b="b"/>
              <a:pathLst>
                <a:path w="1156771" h="517793">
                  <a:moveTo>
                    <a:pt x="0" y="0"/>
                  </a:moveTo>
                  <a:lnTo>
                    <a:pt x="1156771" y="0"/>
                  </a:lnTo>
                  <a:lnTo>
                    <a:pt x="1156771" y="517793"/>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78" name="Freeform 277">
              <a:extLst>
                <a:ext uri="{FF2B5EF4-FFF2-40B4-BE49-F238E27FC236}">
                  <a16:creationId xmlns:a16="http://schemas.microsoft.com/office/drawing/2014/main" id="{6950308A-0DD3-5446-8A9F-5C34E51B6938}"/>
                </a:ext>
              </a:extLst>
            </p:cNvPr>
            <p:cNvSpPr/>
            <p:nvPr/>
          </p:nvSpPr>
          <p:spPr bwMode="auto">
            <a:xfrm rot="16200000">
              <a:off x="8139451" y="2261621"/>
              <a:ext cx="1126902" cy="0"/>
            </a:xfrm>
            <a:custGeom>
              <a:avLst/>
              <a:gdLst>
                <a:gd name="connsiteX0" fmla="*/ 0 w 1156771"/>
                <a:gd name="connsiteY0" fmla="*/ 0 h 517793"/>
                <a:gd name="connsiteX1" fmla="*/ 1156771 w 1156771"/>
                <a:gd name="connsiteY1" fmla="*/ 0 h 517793"/>
                <a:gd name="connsiteX2" fmla="*/ 1156771 w 1156771"/>
                <a:gd name="connsiteY2" fmla="*/ 517793 h 517793"/>
                <a:gd name="connsiteX0" fmla="*/ 0 w 1156771"/>
                <a:gd name="connsiteY0" fmla="*/ 0 h 0"/>
                <a:gd name="connsiteX1" fmla="*/ 1156771 w 1156771"/>
                <a:gd name="connsiteY1" fmla="*/ 0 h 0"/>
              </a:gdLst>
              <a:ahLst/>
              <a:cxnLst>
                <a:cxn ang="0">
                  <a:pos x="connsiteX0" y="connsiteY0"/>
                </a:cxn>
                <a:cxn ang="0">
                  <a:pos x="connsiteX1" y="connsiteY1"/>
                </a:cxn>
              </a:cxnLst>
              <a:rect l="l" t="t" r="r" b="b"/>
              <a:pathLst>
                <a:path w="1156771">
                  <a:moveTo>
                    <a:pt x="0" y="0"/>
                  </a:moveTo>
                  <a:lnTo>
                    <a:pt x="1156771"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79" name="Freeform 278">
              <a:extLst>
                <a:ext uri="{FF2B5EF4-FFF2-40B4-BE49-F238E27FC236}">
                  <a16:creationId xmlns:a16="http://schemas.microsoft.com/office/drawing/2014/main" id="{EC41BE1D-CA7B-DF4A-BD33-56908AAA8F25}"/>
                </a:ext>
              </a:extLst>
            </p:cNvPr>
            <p:cNvSpPr/>
            <p:nvPr/>
          </p:nvSpPr>
          <p:spPr bwMode="auto">
            <a:xfrm rot="5400000">
              <a:off x="7696429" y="4403273"/>
              <a:ext cx="1028472" cy="909187"/>
            </a:xfrm>
            <a:custGeom>
              <a:avLst/>
              <a:gdLst>
                <a:gd name="connsiteX0" fmla="*/ 0 w 1156771"/>
                <a:gd name="connsiteY0" fmla="*/ 0 h 517793"/>
                <a:gd name="connsiteX1" fmla="*/ 1156771 w 1156771"/>
                <a:gd name="connsiteY1" fmla="*/ 0 h 517793"/>
                <a:gd name="connsiteX2" fmla="*/ 1156771 w 1156771"/>
                <a:gd name="connsiteY2" fmla="*/ 517793 h 517793"/>
              </a:gdLst>
              <a:ahLst/>
              <a:cxnLst>
                <a:cxn ang="0">
                  <a:pos x="connsiteX0" y="connsiteY0"/>
                </a:cxn>
                <a:cxn ang="0">
                  <a:pos x="connsiteX1" y="connsiteY1"/>
                </a:cxn>
                <a:cxn ang="0">
                  <a:pos x="connsiteX2" y="connsiteY2"/>
                </a:cxn>
              </a:cxnLst>
              <a:rect l="l" t="t" r="r" b="b"/>
              <a:pathLst>
                <a:path w="1156771" h="517793">
                  <a:moveTo>
                    <a:pt x="0" y="0"/>
                  </a:moveTo>
                  <a:lnTo>
                    <a:pt x="1156771" y="0"/>
                  </a:lnTo>
                  <a:lnTo>
                    <a:pt x="1156771" y="517793"/>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40" name="Group 39" descr="Announcement graphic: Supported on single server, Coming to flexible server in 2022">
            <a:extLst>
              <a:ext uri="{FF2B5EF4-FFF2-40B4-BE49-F238E27FC236}">
                <a16:creationId xmlns:a16="http://schemas.microsoft.com/office/drawing/2014/main" id="{065D1D62-EC0D-D44E-940F-7160FADCD620}"/>
              </a:ext>
            </a:extLst>
          </p:cNvPr>
          <p:cNvGrpSpPr/>
          <p:nvPr/>
        </p:nvGrpSpPr>
        <p:grpSpPr>
          <a:xfrm>
            <a:off x="8915401" y="585182"/>
            <a:ext cx="3276598" cy="850848"/>
            <a:chOff x="8915401" y="585182"/>
            <a:chExt cx="3276598" cy="850848"/>
          </a:xfrm>
        </p:grpSpPr>
        <p:sp>
          <p:nvSpPr>
            <p:cNvPr id="56" name="Rectangle 55">
              <a:extLst>
                <a:ext uri="{FF2B5EF4-FFF2-40B4-BE49-F238E27FC236}">
                  <a16:creationId xmlns:a16="http://schemas.microsoft.com/office/drawing/2014/main" id="{0EC1D8F0-D7DA-9F4C-8D1A-3A5BFB485DB8}"/>
                </a:ext>
              </a:extLst>
            </p:cNvPr>
            <p:cNvSpPr/>
            <p:nvPr/>
          </p:nvSpPr>
          <p:spPr bwMode="auto">
            <a:xfrm>
              <a:off x="8996044" y="585182"/>
              <a:ext cx="3195955" cy="85084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TextBox 56">
              <a:extLst>
                <a:ext uri="{FF2B5EF4-FFF2-40B4-BE49-F238E27FC236}">
                  <a16:creationId xmlns:a16="http://schemas.microsoft.com/office/drawing/2014/main" id="{2516FD3D-EE32-C54B-863A-F937C15AD118}"/>
                </a:ext>
              </a:extLst>
            </p:cNvPr>
            <p:cNvSpPr txBox="1"/>
            <p:nvPr/>
          </p:nvSpPr>
          <p:spPr>
            <a:xfrm>
              <a:off x="9412600" y="686522"/>
              <a:ext cx="2468083" cy="276999"/>
            </a:xfrm>
            <a:prstGeom prst="rect">
              <a:avLst/>
            </a:prstGeom>
            <a:noFill/>
          </p:spPr>
          <p:txBody>
            <a:bodyPr wrap="square">
              <a:spAutoFit/>
            </a:bodyPr>
            <a:lstStyle/>
            <a:p>
              <a:r>
                <a:rPr lang="en-US" sz="1200" dirty="0">
                  <a:solidFill>
                    <a:schemeClr val="bg1"/>
                  </a:solidFill>
                </a:rPr>
                <a:t>Supported on </a:t>
              </a:r>
              <a:r>
                <a:rPr lang="en-US" sz="1200" dirty="0">
                  <a:solidFill>
                    <a:schemeClr val="bg1"/>
                  </a:solidFill>
                  <a:latin typeface="+mj-lt"/>
                </a:rPr>
                <a:t>Single Server</a:t>
              </a:r>
              <a:endParaRPr lang="en-AU" sz="1200" dirty="0">
                <a:solidFill>
                  <a:schemeClr val="bg1"/>
                </a:solidFill>
                <a:latin typeface="+mj-lt"/>
              </a:endParaRPr>
            </a:p>
          </p:txBody>
        </p:sp>
        <p:sp>
          <p:nvSpPr>
            <p:cNvPr id="58" name="TextBox 57">
              <a:extLst>
                <a:ext uri="{FF2B5EF4-FFF2-40B4-BE49-F238E27FC236}">
                  <a16:creationId xmlns:a16="http://schemas.microsoft.com/office/drawing/2014/main" id="{77DAE0D4-A574-584B-B592-A45A8EDD5511}"/>
                </a:ext>
              </a:extLst>
            </p:cNvPr>
            <p:cNvSpPr txBox="1"/>
            <p:nvPr/>
          </p:nvSpPr>
          <p:spPr>
            <a:xfrm>
              <a:off x="9400883" y="1055177"/>
              <a:ext cx="2646717" cy="276999"/>
            </a:xfrm>
            <a:prstGeom prst="rect">
              <a:avLst/>
            </a:prstGeom>
            <a:noFill/>
          </p:spPr>
          <p:txBody>
            <a:bodyPr wrap="square">
              <a:spAutoFit/>
            </a:bodyPr>
            <a:lstStyle/>
            <a:p>
              <a:r>
                <a:rPr lang="en-US" sz="1200" dirty="0">
                  <a:solidFill>
                    <a:schemeClr val="bg1"/>
                  </a:solidFill>
                </a:rPr>
                <a:t>Coming to </a:t>
              </a:r>
              <a:r>
                <a:rPr lang="en-US" sz="1200" dirty="0">
                  <a:solidFill>
                    <a:schemeClr val="bg1"/>
                  </a:solidFill>
                  <a:latin typeface="+mj-lt"/>
                </a:rPr>
                <a:t>Flexible Server </a:t>
              </a:r>
              <a:r>
                <a:rPr lang="en-US" sz="1200" dirty="0">
                  <a:solidFill>
                    <a:schemeClr val="bg1"/>
                  </a:solidFill>
                </a:rPr>
                <a:t>in 2022</a:t>
              </a:r>
              <a:endParaRPr lang="en-AU" sz="1200" dirty="0">
                <a:solidFill>
                  <a:schemeClr val="bg1"/>
                </a:solidFill>
              </a:endParaRPr>
            </a:p>
          </p:txBody>
        </p:sp>
        <p:grpSp>
          <p:nvGrpSpPr>
            <p:cNvPr id="59" name="Group 46">
              <a:extLst>
                <a:ext uri="{FF2B5EF4-FFF2-40B4-BE49-F238E27FC236}">
                  <a16:creationId xmlns:a16="http://schemas.microsoft.com/office/drawing/2014/main" id="{42543720-3334-C54C-9B64-5A9113102EEF}"/>
                </a:ext>
              </a:extLst>
            </p:cNvPr>
            <p:cNvGrpSpPr>
              <a:grpSpLocks noChangeAspect="1"/>
            </p:cNvGrpSpPr>
            <p:nvPr/>
          </p:nvGrpSpPr>
          <p:grpSpPr bwMode="auto">
            <a:xfrm>
              <a:off x="9211008" y="744721"/>
              <a:ext cx="184666" cy="184666"/>
              <a:chOff x="2812" y="999"/>
              <a:chExt cx="312" cy="312"/>
            </a:xfrm>
          </p:grpSpPr>
          <p:sp>
            <p:nvSpPr>
              <p:cNvPr id="67" name="AutoShape 45">
                <a:extLst>
                  <a:ext uri="{FF2B5EF4-FFF2-40B4-BE49-F238E27FC236}">
                    <a16:creationId xmlns:a16="http://schemas.microsoft.com/office/drawing/2014/main" id="{756155F6-2E70-2F4A-9B40-BFB71F89D58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47">
                <a:extLst>
                  <a:ext uri="{FF2B5EF4-FFF2-40B4-BE49-F238E27FC236}">
                    <a16:creationId xmlns:a16="http://schemas.microsoft.com/office/drawing/2014/main" id="{B4C007E5-0A8D-1649-B506-DD52170EF98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48">
                <a:extLst>
                  <a:ext uri="{FF2B5EF4-FFF2-40B4-BE49-F238E27FC236}">
                    <a16:creationId xmlns:a16="http://schemas.microsoft.com/office/drawing/2014/main" id="{63B1861B-0A97-5247-BF29-46982852CF11}"/>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49">
                <a:extLst>
                  <a:ext uri="{FF2B5EF4-FFF2-40B4-BE49-F238E27FC236}">
                    <a16:creationId xmlns:a16="http://schemas.microsoft.com/office/drawing/2014/main" id="{B0775E0E-BB06-054A-89E0-2A293AEDA87D}"/>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0" name="Group 52">
              <a:extLst>
                <a:ext uri="{FF2B5EF4-FFF2-40B4-BE49-F238E27FC236}">
                  <a16:creationId xmlns:a16="http://schemas.microsoft.com/office/drawing/2014/main" id="{2DCC4D54-25E6-F740-8F96-5D6620024C16}"/>
                </a:ext>
              </a:extLst>
            </p:cNvPr>
            <p:cNvGrpSpPr>
              <a:grpSpLocks noChangeAspect="1"/>
            </p:cNvGrpSpPr>
            <p:nvPr/>
          </p:nvGrpSpPr>
          <p:grpSpPr bwMode="auto">
            <a:xfrm>
              <a:off x="9211007" y="1100849"/>
              <a:ext cx="184667" cy="184667"/>
              <a:chOff x="3411" y="999"/>
              <a:chExt cx="312" cy="312"/>
            </a:xfrm>
          </p:grpSpPr>
          <p:sp>
            <p:nvSpPr>
              <p:cNvPr id="62" name="AutoShape 51">
                <a:extLst>
                  <a:ext uri="{FF2B5EF4-FFF2-40B4-BE49-F238E27FC236}">
                    <a16:creationId xmlns:a16="http://schemas.microsoft.com/office/drawing/2014/main" id="{6392A341-F952-6449-99CD-B3F76407FD88}"/>
                  </a:ext>
                </a:extLst>
              </p:cNvPr>
              <p:cNvSpPr>
                <a:spLocks noChangeAspect="1" noChangeArrowheads="1" noTextEdit="1"/>
              </p:cNvSpPr>
              <p:nvPr/>
            </p:nvSpPr>
            <p:spPr bwMode="auto">
              <a:xfrm>
                <a:off x="3411"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53">
                <a:extLst>
                  <a:ext uri="{FF2B5EF4-FFF2-40B4-BE49-F238E27FC236}">
                    <a16:creationId xmlns:a16="http://schemas.microsoft.com/office/drawing/2014/main" id="{AF22DB29-3282-AF4E-8580-14550FB79462}"/>
                  </a:ext>
                </a:extLst>
              </p:cNvPr>
              <p:cNvSpPr>
                <a:spLocks noChangeArrowheads="1"/>
              </p:cNvSpPr>
              <p:nvPr/>
            </p:nvSpPr>
            <p:spPr bwMode="auto">
              <a:xfrm>
                <a:off x="3548" y="1067"/>
                <a:ext cx="29" cy="1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4">
                <a:extLst>
                  <a:ext uri="{FF2B5EF4-FFF2-40B4-BE49-F238E27FC236}">
                    <a16:creationId xmlns:a16="http://schemas.microsoft.com/office/drawing/2014/main" id="{6863E1E2-BF86-0445-99D8-CC83CEDADAA3}"/>
                  </a:ext>
                </a:extLst>
              </p:cNvPr>
              <p:cNvSpPr>
                <a:spLocks/>
              </p:cNvSpPr>
              <p:nvPr/>
            </p:nvSpPr>
            <p:spPr bwMode="auto">
              <a:xfrm>
                <a:off x="3548" y="1147"/>
                <a:ext cx="79" cy="79"/>
              </a:xfrm>
              <a:custGeom>
                <a:avLst/>
                <a:gdLst>
                  <a:gd name="T0" fmla="*/ 79 w 79"/>
                  <a:gd name="T1" fmla="*/ 58 h 79"/>
                  <a:gd name="T2" fmla="*/ 58 w 79"/>
                  <a:gd name="T3" fmla="*/ 79 h 79"/>
                  <a:gd name="T4" fmla="*/ 0 w 79"/>
                  <a:gd name="T5" fmla="*/ 20 h 79"/>
                  <a:gd name="T6" fmla="*/ 20 w 79"/>
                  <a:gd name="T7" fmla="*/ 0 h 79"/>
                  <a:gd name="T8" fmla="*/ 79 w 79"/>
                  <a:gd name="T9" fmla="*/ 58 h 79"/>
                </a:gdLst>
                <a:ahLst/>
                <a:cxnLst>
                  <a:cxn ang="0">
                    <a:pos x="T0" y="T1"/>
                  </a:cxn>
                  <a:cxn ang="0">
                    <a:pos x="T2" y="T3"/>
                  </a:cxn>
                  <a:cxn ang="0">
                    <a:pos x="T4" y="T5"/>
                  </a:cxn>
                  <a:cxn ang="0">
                    <a:pos x="T6" y="T7"/>
                  </a:cxn>
                  <a:cxn ang="0">
                    <a:pos x="T8" y="T9"/>
                  </a:cxn>
                </a:cxnLst>
                <a:rect l="0" t="0" r="r" b="b"/>
                <a:pathLst>
                  <a:path w="79" h="79">
                    <a:moveTo>
                      <a:pt x="79" y="58"/>
                    </a:moveTo>
                    <a:lnTo>
                      <a:pt x="58" y="79"/>
                    </a:lnTo>
                    <a:lnTo>
                      <a:pt x="0" y="20"/>
                    </a:lnTo>
                    <a:lnTo>
                      <a:pt x="20" y="0"/>
                    </a:lnTo>
                    <a:lnTo>
                      <a:pt x="79" y="5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55">
                <a:extLst>
                  <a:ext uri="{FF2B5EF4-FFF2-40B4-BE49-F238E27FC236}">
                    <a16:creationId xmlns:a16="http://schemas.microsoft.com/office/drawing/2014/main" id="{B9412D9D-650F-524F-A1EC-65DE390AC431}"/>
                  </a:ext>
                </a:extLst>
              </p:cNvPr>
              <p:cNvSpPr>
                <a:spLocks/>
              </p:cNvSpPr>
              <p:nvPr/>
            </p:nvSpPr>
            <p:spPr bwMode="auto">
              <a:xfrm>
                <a:off x="3411" y="999"/>
                <a:ext cx="312" cy="312"/>
              </a:xfrm>
              <a:custGeom>
                <a:avLst/>
                <a:gdLst>
                  <a:gd name="T0" fmla="*/ 683 w 1365"/>
                  <a:gd name="T1" fmla="*/ 1365 h 1365"/>
                  <a:gd name="T2" fmla="*/ 0 w 1365"/>
                  <a:gd name="T3" fmla="*/ 683 h 1365"/>
                  <a:gd name="T4" fmla="*/ 683 w 1365"/>
                  <a:gd name="T5" fmla="*/ 0 h 1365"/>
                  <a:gd name="T6" fmla="*/ 1281 w 1365"/>
                  <a:gd name="T7" fmla="*/ 353 h 1365"/>
                  <a:gd name="T8" fmla="*/ 1312 w 1365"/>
                  <a:gd name="T9" fmla="*/ 409 h 1365"/>
                  <a:gd name="T10" fmla="*/ 1200 w 1365"/>
                  <a:gd name="T11" fmla="*/ 471 h 1365"/>
                  <a:gd name="T12" fmla="*/ 1169 w 1365"/>
                  <a:gd name="T13" fmla="*/ 415 h 1365"/>
                  <a:gd name="T14" fmla="*/ 683 w 1365"/>
                  <a:gd name="T15" fmla="*/ 128 h 1365"/>
                  <a:gd name="T16" fmla="*/ 128 w 1365"/>
                  <a:gd name="T17" fmla="*/ 683 h 1365"/>
                  <a:gd name="T18" fmla="*/ 683 w 1365"/>
                  <a:gd name="T19" fmla="*/ 1237 h 1365"/>
                  <a:gd name="T20" fmla="*/ 1237 w 1365"/>
                  <a:gd name="T21" fmla="*/ 683 h 1365"/>
                  <a:gd name="T22" fmla="*/ 1237 w 1365"/>
                  <a:gd name="T23" fmla="*/ 683 h 1365"/>
                  <a:gd name="T24" fmla="*/ 1365 w 1365"/>
                  <a:gd name="T25" fmla="*/ 683 h 1365"/>
                  <a:gd name="T26" fmla="*/ 1365 w 1365"/>
                  <a:gd name="T27" fmla="*/ 683 h 1365"/>
                  <a:gd name="T28" fmla="*/ 683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3" y="1365"/>
                    </a:moveTo>
                    <a:cubicBezTo>
                      <a:pt x="307" y="1365"/>
                      <a:pt x="0" y="1059"/>
                      <a:pt x="0" y="683"/>
                    </a:cubicBezTo>
                    <a:cubicBezTo>
                      <a:pt x="0" y="306"/>
                      <a:pt x="307" y="0"/>
                      <a:pt x="683" y="0"/>
                    </a:cubicBezTo>
                    <a:cubicBezTo>
                      <a:pt x="931" y="0"/>
                      <a:pt x="1160" y="135"/>
                      <a:pt x="1281" y="353"/>
                    </a:cubicBezTo>
                    <a:cubicBezTo>
                      <a:pt x="1312" y="409"/>
                      <a:pt x="1312" y="409"/>
                      <a:pt x="1312" y="409"/>
                    </a:cubicBezTo>
                    <a:cubicBezTo>
                      <a:pt x="1200" y="471"/>
                      <a:pt x="1200" y="471"/>
                      <a:pt x="1200" y="471"/>
                    </a:cubicBezTo>
                    <a:cubicBezTo>
                      <a:pt x="1169" y="415"/>
                      <a:pt x="1169" y="415"/>
                      <a:pt x="1169" y="415"/>
                    </a:cubicBezTo>
                    <a:cubicBezTo>
                      <a:pt x="1071" y="238"/>
                      <a:pt x="885" y="128"/>
                      <a:pt x="683" y="128"/>
                    </a:cubicBezTo>
                    <a:cubicBezTo>
                      <a:pt x="377" y="128"/>
                      <a:pt x="128" y="377"/>
                      <a:pt x="128" y="683"/>
                    </a:cubicBezTo>
                    <a:cubicBezTo>
                      <a:pt x="128" y="988"/>
                      <a:pt x="377" y="1237"/>
                      <a:pt x="683" y="1237"/>
                    </a:cubicBezTo>
                    <a:cubicBezTo>
                      <a:pt x="989" y="1237"/>
                      <a:pt x="1237" y="988"/>
                      <a:pt x="1237" y="683"/>
                    </a:cubicBezTo>
                    <a:cubicBezTo>
                      <a:pt x="1237" y="683"/>
                      <a:pt x="1237" y="683"/>
                      <a:pt x="1237" y="683"/>
                    </a:cubicBezTo>
                    <a:cubicBezTo>
                      <a:pt x="1365" y="683"/>
                      <a:pt x="1365" y="683"/>
                      <a:pt x="1365" y="683"/>
                    </a:cubicBezTo>
                    <a:cubicBezTo>
                      <a:pt x="1365" y="683"/>
                      <a:pt x="1365" y="683"/>
                      <a:pt x="1365" y="683"/>
                    </a:cubicBezTo>
                    <a:cubicBezTo>
                      <a:pt x="1365" y="1059"/>
                      <a:pt x="1059" y="1365"/>
                      <a:pt x="683"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56">
                <a:extLst>
                  <a:ext uri="{FF2B5EF4-FFF2-40B4-BE49-F238E27FC236}">
                    <a16:creationId xmlns:a16="http://schemas.microsoft.com/office/drawing/2014/main" id="{C618C0C1-3FDF-8B4D-8D98-53A7E042712B}"/>
                  </a:ext>
                </a:extLst>
              </p:cNvPr>
              <p:cNvSpPr>
                <a:spLocks/>
              </p:cNvSpPr>
              <p:nvPr/>
            </p:nvSpPr>
            <p:spPr bwMode="auto">
              <a:xfrm>
                <a:off x="3635" y="1028"/>
                <a:ext cx="88" cy="88"/>
              </a:xfrm>
              <a:custGeom>
                <a:avLst/>
                <a:gdLst>
                  <a:gd name="T0" fmla="*/ 0 w 88"/>
                  <a:gd name="T1" fmla="*/ 88 h 88"/>
                  <a:gd name="T2" fmla="*/ 0 w 88"/>
                  <a:gd name="T3" fmla="*/ 59 h 88"/>
                  <a:gd name="T4" fmla="*/ 59 w 88"/>
                  <a:gd name="T5" fmla="*/ 59 h 88"/>
                  <a:gd name="T6" fmla="*/ 59 w 88"/>
                  <a:gd name="T7" fmla="*/ 0 h 88"/>
                  <a:gd name="T8" fmla="*/ 88 w 88"/>
                  <a:gd name="T9" fmla="*/ 0 h 88"/>
                  <a:gd name="T10" fmla="*/ 88 w 88"/>
                  <a:gd name="T11" fmla="*/ 88 h 88"/>
                  <a:gd name="T12" fmla="*/ 0 w 8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8" h="88">
                    <a:moveTo>
                      <a:pt x="0" y="88"/>
                    </a:moveTo>
                    <a:lnTo>
                      <a:pt x="0" y="59"/>
                    </a:lnTo>
                    <a:lnTo>
                      <a:pt x="59" y="59"/>
                    </a:lnTo>
                    <a:lnTo>
                      <a:pt x="59" y="0"/>
                    </a:lnTo>
                    <a:lnTo>
                      <a:pt x="88" y="0"/>
                    </a:lnTo>
                    <a:lnTo>
                      <a:pt x="88"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1" name="Rectangle 60">
              <a:extLst>
                <a:ext uri="{FF2B5EF4-FFF2-40B4-BE49-F238E27FC236}">
                  <a16:creationId xmlns:a16="http://schemas.microsoft.com/office/drawing/2014/main" id="{72C8F0F0-03A2-DB41-A8B7-E416740C0C7B}"/>
                </a:ext>
              </a:extLst>
            </p:cNvPr>
            <p:cNvSpPr/>
            <p:nvPr/>
          </p:nvSpPr>
          <p:spPr bwMode="auto">
            <a:xfrm>
              <a:off x="8915401" y="585182"/>
              <a:ext cx="82550" cy="85084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47014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p:tgtEl>
                                          <p:spTgt spid="40"/>
                                        </p:tgtEl>
                                        <p:attrNameLst>
                                          <p:attrName>ppt_x</p:attrName>
                                        </p:attrNameLst>
                                      </p:cBhvr>
                                      <p:tavLst>
                                        <p:tav tm="0">
                                          <p:val>
                                            <p:strVal val="#ppt_x+#ppt_w*1.125000"/>
                                          </p:val>
                                        </p:tav>
                                        <p:tav tm="100000">
                                          <p:val>
                                            <p:strVal val="#ppt_x"/>
                                          </p:val>
                                        </p:tav>
                                      </p:tavLst>
                                    </p:anim>
                                    <p:animEffect transition="in" filter="wipe(left)">
                                      <p:cBhvr>
                                        <p:cTn id="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4B702-DCBF-4525-A7CA-3B2636CC1741}"/>
              </a:ext>
            </a:extLst>
          </p:cNvPr>
          <p:cNvSpPr>
            <a:spLocks noGrp="1"/>
          </p:cNvSpPr>
          <p:nvPr>
            <p:ph type="title"/>
          </p:nvPr>
        </p:nvSpPr>
        <p:spPr>
          <a:xfrm>
            <a:off x="588263" y="457201"/>
            <a:ext cx="11018520" cy="492443"/>
          </a:xfrm>
        </p:spPr>
        <p:txBody>
          <a:bodyPr/>
          <a:lstStyle/>
          <a:p>
            <a:r>
              <a:rPr lang="en-US" sz="3200" dirty="0"/>
              <a:t>Security &amp; Compliance</a:t>
            </a:r>
          </a:p>
        </p:txBody>
      </p:sp>
      <p:sp>
        <p:nvSpPr>
          <p:cNvPr id="29" name="Text Placeholder 4">
            <a:extLst>
              <a:ext uri="{FF2B5EF4-FFF2-40B4-BE49-F238E27FC236}">
                <a16:creationId xmlns:a16="http://schemas.microsoft.com/office/drawing/2014/main" id="{EC343858-805B-4F39-9D57-9A5BC416A576}"/>
              </a:ext>
            </a:extLst>
          </p:cNvPr>
          <p:cNvSpPr txBox="1">
            <a:spLocks/>
          </p:cNvSpPr>
          <p:nvPr/>
        </p:nvSpPr>
        <p:spPr>
          <a:xfrm>
            <a:off x="493000" y="1239043"/>
            <a:ext cx="4405571" cy="4129327"/>
          </a:xfrm>
          <a:prstGeom prst="rect">
            <a:avLst/>
          </a:prstGeom>
        </p:spPr>
        <p:txBody>
          <a:bodyPr vert="horz" wrap="square" lIns="146304" tIns="91440" rIns="146304" bIns="91440" rtlCol="0">
            <a:noAutofit/>
          </a:bodyPr>
          <a:lstStyle>
            <a:lvl1pPr marL="0" marR="0" indent="0" algn="l" defTabSz="914192" rtl="0" eaLnBrk="1" fontAlgn="auto" latinLnBrk="0" hangingPunct="1">
              <a:lnSpc>
                <a:spcPct val="110000"/>
              </a:lnSpc>
              <a:spcBef>
                <a:spcPts val="1400"/>
              </a:spcBef>
              <a:spcAft>
                <a:spcPts val="0"/>
              </a:spcAft>
              <a:buClr>
                <a:srgbClr val="0078D7"/>
              </a:buClr>
              <a:buSzPct val="90000"/>
              <a:buFont typeface="Arial" panose="020B0604020202020204" pitchFamily="34" charset="0"/>
              <a:buNone/>
              <a:tabLst/>
              <a:defRPr lang="en-US" sz="1600" kern="1200" spc="100" baseline="0" dirty="0" smtClean="0">
                <a:solidFill>
                  <a:schemeClr val="bg1"/>
                </a:solidFill>
                <a:latin typeface="Segoe UI Semilight" charset="0"/>
                <a:ea typeface="Segoe UI Semilight" charset="0"/>
                <a:cs typeface="Segoe UI Semilight" charset="0"/>
              </a:defRPr>
            </a:lvl1pPr>
            <a:lvl2pPr marL="336080" marR="0" indent="0" algn="l" defTabSz="914192" rtl="0" eaLnBrk="1" fontAlgn="auto" latinLnBrk="0" hangingPunct="1">
              <a:lnSpc>
                <a:spcPct val="110000"/>
              </a:lnSpc>
              <a:spcBef>
                <a:spcPct val="20000"/>
              </a:spcBef>
              <a:spcAft>
                <a:spcPts val="0"/>
              </a:spcAft>
              <a:buClr>
                <a:srgbClr val="0078D7"/>
              </a:buClr>
              <a:buSzPct val="90000"/>
              <a:buFont typeface="Arial" panose="020B0604020202020204" pitchFamily="34" charset="0"/>
              <a:buNone/>
              <a:tabLst/>
              <a:defRPr sz="1400" kern="1200" spc="0" baseline="0">
                <a:solidFill>
                  <a:schemeClr val="bg1"/>
                </a:solidFill>
                <a:latin typeface="+mn-lt"/>
                <a:ea typeface="+mn-ea"/>
                <a:cs typeface="+mn-cs"/>
              </a:defRPr>
            </a:lvl2pPr>
            <a:lvl3pPr marL="560134" marR="0" indent="0" algn="l" defTabSz="914192" rtl="0" eaLnBrk="1" fontAlgn="auto" latinLnBrk="0" hangingPunct="1">
              <a:lnSpc>
                <a:spcPct val="110000"/>
              </a:lnSpc>
              <a:spcBef>
                <a:spcPct val="20000"/>
              </a:spcBef>
              <a:spcAft>
                <a:spcPts val="0"/>
              </a:spcAft>
              <a:buClr>
                <a:srgbClr val="0078D7"/>
              </a:buClr>
              <a:buSzPct val="90000"/>
              <a:buFont typeface="Arial" panose="020B0604020202020204" pitchFamily="34" charset="0"/>
              <a:buNone/>
              <a:tabLst/>
              <a:defRPr sz="1200" kern="1200" spc="0" baseline="0">
                <a:solidFill>
                  <a:schemeClr val="bg1"/>
                </a:solidFill>
                <a:latin typeface="+mn-lt"/>
                <a:ea typeface="+mn-ea"/>
                <a:cs typeface="+mn-cs"/>
              </a:defRPr>
            </a:lvl3pPr>
            <a:lvl4pPr marL="784187" marR="0" indent="0" algn="l" defTabSz="914192" rtl="0" eaLnBrk="1" fontAlgn="auto" latinLnBrk="0" hangingPunct="1">
              <a:lnSpc>
                <a:spcPct val="110000"/>
              </a:lnSpc>
              <a:spcBef>
                <a:spcPct val="20000"/>
              </a:spcBef>
              <a:spcAft>
                <a:spcPts val="0"/>
              </a:spcAft>
              <a:buClr>
                <a:srgbClr val="0078D7"/>
              </a:buClr>
              <a:buSzPct val="90000"/>
              <a:buFont typeface="Arial" panose="020B0604020202020204" pitchFamily="34" charset="0"/>
              <a:buNone/>
              <a:tabLst/>
              <a:defRPr sz="1100" kern="1200" spc="0" baseline="0">
                <a:solidFill>
                  <a:schemeClr val="bg1"/>
                </a:solidFill>
                <a:latin typeface="+mn-lt"/>
                <a:ea typeface="+mn-ea"/>
                <a:cs typeface="+mn-cs"/>
              </a:defRPr>
            </a:lvl4pPr>
            <a:lvl5pPr marL="1008241" marR="0" indent="0" algn="l" defTabSz="914192" rtl="0" eaLnBrk="1" fontAlgn="auto" latinLnBrk="0" hangingPunct="1">
              <a:lnSpc>
                <a:spcPct val="110000"/>
              </a:lnSpc>
              <a:spcBef>
                <a:spcPct val="20000"/>
              </a:spcBef>
              <a:spcAft>
                <a:spcPts val="0"/>
              </a:spcAft>
              <a:buClr>
                <a:srgbClr val="0078D7"/>
              </a:buClr>
              <a:buSzPct val="90000"/>
              <a:buFont typeface="Arial" panose="020B0604020202020204" pitchFamily="34" charset="0"/>
              <a:buNone/>
              <a:tabLst/>
              <a:defRPr sz="1100" kern="1200" spc="0" baseline="0">
                <a:solidFill>
                  <a:schemeClr val="bg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spcBef>
                <a:spcPts val="0"/>
              </a:spcBef>
              <a:spcAft>
                <a:spcPts val="900"/>
              </a:spcAft>
            </a:pPr>
            <a:r>
              <a:rPr lang="en-US" spc="0" dirty="0">
                <a:solidFill>
                  <a:schemeClr val="tx1"/>
                </a:solidFill>
              </a:rPr>
              <a:t>Security built-in with native and AAD integration</a:t>
            </a:r>
          </a:p>
          <a:p>
            <a:pPr>
              <a:lnSpc>
                <a:spcPct val="100000"/>
              </a:lnSpc>
              <a:spcBef>
                <a:spcPts val="0"/>
              </a:spcBef>
              <a:spcAft>
                <a:spcPts val="900"/>
              </a:spcAft>
            </a:pPr>
            <a:r>
              <a:rPr lang="en-US" spc="0" dirty="0">
                <a:solidFill>
                  <a:schemeClr val="tx1"/>
                </a:solidFill>
              </a:rPr>
              <a:t>Control access with secure SSL, server firewall rules, and VNET</a:t>
            </a:r>
          </a:p>
          <a:p>
            <a:pPr>
              <a:lnSpc>
                <a:spcPct val="100000"/>
              </a:lnSpc>
              <a:spcBef>
                <a:spcPts val="0"/>
              </a:spcBef>
              <a:spcAft>
                <a:spcPts val="900"/>
              </a:spcAft>
            </a:pPr>
            <a:r>
              <a:rPr lang="en-US" spc="0" dirty="0">
                <a:solidFill>
                  <a:schemeClr val="tx1"/>
                </a:solidFill>
              </a:rPr>
              <a:t>Built-in encryption for data and backups in-motion and at-rest </a:t>
            </a:r>
          </a:p>
          <a:p>
            <a:pPr>
              <a:lnSpc>
                <a:spcPct val="100000"/>
              </a:lnSpc>
              <a:spcBef>
                <a:spcPts val="0"/>
              </a:spcBef>
              <a:spcAft>
                <a:spcPts val="900"/>
              </a:spcAft>
            </a:pPr>
            <a:r>
              <a:rPr lang="en-US" spc="0" dirty="0">
                <a:solidFill>
                  <a:schemeClr val="tx1"/>
                </a:solidFill>
              </a:rPr>
              <a:t>Protect your data with up-to-date security and compliance features using the </a:t>
            </a:r>
            <a:r>
              <a:rPr lang="en-US" spc="0" dirty="0">
                <a:solidFill>
                  <a:schemeClr val="tx1"/>
                </a:solidFill>
                <a:hlinkClick r:id="rId3">
                  <a:extLst>
                    <a:ext uri="{A12FA001-AC4F-418D-AE19-62706E023703}">
                      <ahyp:hlinkClr xmlns:ahyp="http://schemas.microsoft.com/office/drawing/2018/hyperlinkcolor" val="tx"/>
                    </a:ext>
                  </a:extLst>
                </a:hlinkClick>
              </a:rPr>
              <a:t>Azure IP Advantage</a:t>
            </a:r>
            <a:endParaRPr lang="en-US" spc="0" dirty="0">
              <a:solidFill>
                <a:schemeClr val="tx1"/>
              </a:solidFill>
            </a:endParaRPr>
          </a:p>
          <a:p>
            <a:pPr>
              <a:lnSpc>
                <a:spcPct val="100000"/>
              </a:lnSpc>
              <a:spcBef>
                <a:spcPts val="0"/>
              </a:spcBef>
              <a:spcAft>
                <a:spcPts val="900"/>
              </a:spcAft>
            </a:pPr>
            <a:r>
              <a:rPr lang="en-US" spc="0" dirty="0">
                <a:solidFill>
                  <a:schemeClr val="tx1"/>
                </a:solidFill>
              </a:rPr>
              <a:t>Leading compliance offerings (SOC, ISO, CSA STAR, PCI DSS, HIPAA, etc.)</a:t>
            </a:r>
          </a:p>
        </p:txBody>
      </p:sp>
      <p:cxnSp>
        <p:nvCxnSpPr>
          <p:cNvPr id="47" name="Straight Connector 46">
            <a:extLst>
              <a:ext uri="{FF2B5EF4-FFF2-40B4-BE49-F238E27FC236}">
                <a16:creationId xmlns:a16="http://schemas.microsoft.com/office/drawing/2014/main" id="{82E45AA7-7810-D243-A4CF-F9157F044124}"/>
              </a:ext>
              <a:ext uri="{C183D7F6-B498-43B3-948B-1728B52AA6E4}">
                <adec:decorative xmlns:adec="http://schemas.microsoft.com/office/drawing/2017/decorative" val="1"/>
              </a:ext>
            </a:extLst>
          </p:cNvPr>
          <p:cNvCxnSpPr/>
          <p:nvPr/>
        </p:nvCxnSpPr>
        <p:spPr>
          <a:xfrm>
            <a:off x="5181600" y="585788"/>
            <a:ext cx="0" cy="568325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 name="Group 2" descr="graphic with lock surrounded by compliance badges">
            <a:extLst>
              <a:ext uri="{FF2B5EF4-FFF2-40B4-BE49-F238E27FC236}">
                <a16:creationId xmlns:a16="http://schemas.microsoft.com/office/drawing/2014/main" id="{7751DFE7-2BEB-B74D-9662-33B0236E5E09}"/>
              </a:ext>
            </a:extLst>
          </p:cNvPr>
          <p:cNvGrpSpPr/>
          <p:nvPr/>
        </p:nvGrpSpPr>
        <p:grpSpPr>
          <a:xfrm>
            <a:off x="5943600" y="935066"/>
            <a:ext cx="5484286" cy="4844659"/>
            <a:chOff x="5943600" y="935066"/>
            <a:chExt cx="5484286" cy="4844659"/>
          </a:xfrm>
        </p:grpSpPr>
        <p:pic>
          <p:nvPicPr>
            <p:cNvPr id="24" name="Picture 23">
              <a:extLst>
                <a:ext uri="{FF2B5EF4-FFF2-40B4-BE49-F238E27FC236}">
                  <a16:creationId xmlns:a16="http://schemas.microsoft.com/office/drawing/2014/main" id="{33C9F15D-926E-3F4D-B5A8-31C95162FB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3294" y="2697112"/>
              <a:ext cx="869787" cy="720014"/>
            </a:xfrm>
            <a:prstGeom prst="rect">
              <a:avLst/>
            </a:prstGeom>
          </p:spPr>
        </p:pic>
        <p:pic>
          <p:nvPicPr>
            <p:cNvPr id="25" name="Picture 24">
              <a:extLst>
                <a:ext uri="{FF2B5EF4-FFF2-40B4-BE49-F238E27FC236}">
                  <a16:creationId xmlns:a16="http://schemas.microsoft.com/office/drawing/2014/main" id="{D4F27D14-1A2C-5B4B-A88E-A2F73C61D3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56924" y="2692760"/>
              <a:ext cx="850620" cy="720014"/>
            </a:xfrm>
            <a:prstGeom prst="rect">
              <a:avLst/>
            </a:prstGeom>
          </p:spPr>
        </p:pic>
        <p:cxnSp>
          <p:nvCxnSpPr>
            <p:cNvPr id="26" name="Connector: Elbow 27">
              <a:extLst>
                <a:ext uri="{FF2B5EF4-FFF2-40B4-BE49-F238E27FC236}">
                  <a16:creationId xmlns:a16="http://schemas.microsoft.com/office/drawing/2014/main" id="{158D8B53-03E9-6846-AF92-C5932692F07B}"/>
                </a:ext>
              </a:extLst>
            </p:cNvPr>
            <p:cNvCxnSpPr>
              <a:cxnSpLocks/>
            </p:cNvCxnSpPr>
            <p:nvPr/>
          </p:nvCxnSpPr>
          <p:spPr>
            <a:xfrm rot="16200000" flipH="1">
              <a:off x="8556890" y="3815951"/>
              <a:ext cx="67137" cy="1998203"/>
            </a:xfrm>
            <a:prstGeom prst="bentConnector3">
              <a:avLst>
                <a:gd name="adj1" fmla="val -1442679"/>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Connector: Elbow 30">
              <a:extLst>
                <a:ext uri="{FF2B5EF4-FFF2-40B4-BE49-F238E27FC236}">
                  <a16:creationId xmlns:a16="http://schemas.microsoft.com/office/drawing/2014/main" id="{8A977C6F-81AF-E94D-B333-C7CC0E158B6B}"/>
                </a:ext>
              </a:extLst>
            </p:cNvPr>
            <p:cNvCxnSpPr>
              <a:cxnSpLocks/>
              <a:stCxn id="24" idx="2"/>
              <a:endCxn id="25" idx="2"/>
            </p:cNvCxnSpPr>
            <p:nvPr/>
          </p:nvCxnSpPr>
          <p:spPr>
            <a:xfrm rot="5400000" flipH="1" flipV="1">
              <a:off x="8568034" y="1802929"/>
              <a:ext cx="4354" cy="3224044"/>
            </a:xfrm>
            <a:prstGeom prst="bentConnector3">
              <a:avLst>
                <a:gd name="adj1" fmla="val -355023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4EB47FD7-B5F0-BA47-ABBF-E1F74FAD34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57637" y="935066"/>
              <a:ext cx="873378" cy="795353"/>
            </a:xfrm>
            <a:prstGeom prst="rect">
              <a:avLst/>
            </a:prstGeom>
          </p:spPr>
        </p:pic>
        <p:sp>
          <p:nvSpPr>
            <p:cNvPr id="32" name="Rectangle 31">
              <a:extLst>
                <a:ext uri="{FF2B5EF4-FFF2-40B4-BE49-F238E27FC236}">
                  <a16:creationId xmlns:a16="http://schemas.microsoft.com/office/drawing/2014/main" id="{CE32488F-5F54-EA44-A303-F396F3485A61}"/>
                </a:ext>
              </a:extLst>
            </p:cNvPr>
            <p:cNvSpPr/>
            <p:nvPr/>
          </p:nvSpPr>
          <p:spPr>
            <a:xfrm>
              <a:off x="7961854" y="1752761"/>
              <a:ext cx="1265490" cy="461276"/>
            </a:xfrm>
            <a:prstGeom prst="rect">
              <a:avLst/>
            </a:prstGeom>
            <a:noFill/>
            <a:ln>
              <a:noFill/>
            </a:ln>
          </p:spPr>
          <p:txBody>
            <a:bodyPr wrap="square" rtlCol="0">
              <a:sp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174" b="1" i="0" u="none" strike="noStrike" kern="0" cap="none" spc="0" normalizeH="0" baseline="0" noProof="0">
                  <a:ln>
                    <a:noFill/>
                  </a:ln>
                  <a:solidFill>
                    <a:srgbClr val="0078D7"/>
                  </a:solidFill>
                  <a:effectLst/>
                  <a:uLnTx/>
                  <a:uFillTx/>
                  <a:latin typeface="Segoe UI"/>
                  <a:ea typeface="+mn-ea"/>
                  <a:cs typeface="+mn-cs"/>
                </a:rPr>
                <a:t>SOC 2</a:t>
              </a:r>
            </a:p>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174" b="1" i="0" u="none" strike="noStrike" kern="0" cap="none" spc="0" normalizeH="0" baseline="0" noProof="0">
                  <a:ln>
                    <a:noFill/>
                  </a:ln>
                  <a:solidFill>
                    <a:srgbClr val="0078D7"/>
                  </a:solidFill>
                  <a:effectLst/>
                  <a:uLnTx/>
                  <a:uFillTx/>
                  <a:latin typeface="Segoe UI"/>
                  <a:ea typeface="+mn-ea"/>
                  <a:cs typeface="+mn-cs"/>
                </a:rPr>
                <a:t>Type 2</a:t>
              </a:r>
            </a:p>
          </p:txBody>
        </p:sp>
        <p:sp>
          <p:nvSpPr>
            <p:cNvPr id="33" name="Rectangle 32">
              <a:extLst>
                <a:ext uri="{FF2B5EF4-FFF2-40B4-BE49-F238E27FC236}">
                  <a16:creationId xmlns:a16="http://schemas.microsoft.com/office/drawing/2014/main" id="{44558C6A-19AB-B14D-A861-585BCCC69F1B}"/>
                </a:ext>
              </a:extLst>
            </p:cNvPr>
            <p:cNvSpPr/>
            <p:nvPr/>
          </p:nvSpPr>
          <p:spPr>
            <a:xfrm>
              <a:off x="9077157" y="5318449"/>
              <a:ext cx="1077233" cy="461276"/>
            </a:xfrm>
            <a:prstGeom prst="rect">
              <a:avLst/>
            </a:prstGeom>
          </p:spPr>
          <p:txBody>
            <a:bodyPr wrap="none" lIns="91414" tIns="45706" rIns="91414" bIns="45706">
              <a:spAutoFit/>
            </a:bodyPr>
            <a:lstStyle/>
            <a:p>
              <a:pPr marL="0" marR="0" lvl="0" indent="0" algn="ctr" defTabSz="584933" rtl="0" eaLnBrk="1" fontAlgn="ctr" latinLnBrk="0" hangingPunct="1">
                <a:lnSpc>
                  <a:spcPct val="100000"/>
                </a:lnSpc>
                <a:spcBef>
                  <a:spcPts val="0"/>
                </a:spcBef>
                <a:spcAft>
                  <a:spcPts val="0"/>
                </a:spcAft>
                <a:buClrTx/>
                <a:buSzTx/>
                <a:buFontTx/>
                <a:buNone/>
                <a:tabLst/>
                <a:defRPr/>
              </a:pPr>
              <a:r>
                <a:rPr kumimoji="0" lang="en-US" sz="1174" b="1" i="0" u="none" strike="noStrike" kern="0" cap="none" spc="0" normalizeH="0" baseline="0" noProof="0">
                  <a:ln>
                    <a:noFill/>
                  </a:ln>
                  <a:solidFill>
                    <a:srgbClr val="0078D7"/>
                  </a:solidFill>
                  <a:effectLst/>
                  <a:uLnTx/>
                  <a:uFillTx/>
                  <a:latin typeface="Segoe UI"/>
                  <a:ea typeface="+mn-ea"/>
                  <a:cs typeface="+mn-cs"/>
                </a:rPr>
                <a:t>CSA STAR</a:t>
              </a:r>
            </a:p>
            <a:p>
              <a:pPr marL="0" marR="0" lvl="0" indent="0" algn="ctr" defTabSz="584933" rtl="0" eaLnBrk="1" fontAlgn="ctr" latinLnBrk="0" hangingPunct="1">
                <a:lnSpc>
                  <a:spcPct val="100000"/>
                </a:lnSpc>
                <a:spcBef>
                  <a:spcPts val="0"/>
                </a:spcBef>
                <a:spcAft>
                  <a:spcPts val="0"/>
                </a:spcAft>
                <a:buClrTx/>
                <a:buSzTx/>
                <a:buFontTx/>
                <a:buNone/>
                <a:tabLst/>
                <a:defRPr/>
              </a:pPr>
              <a:r>
                <a:rPr kumimoji="0" lang="en-US" sz="1174" b="1" i="0" u="none" strike="noStrike" kern="0" cap="none" spc="0" normalizeH="0" baseline="0" noProof="0">
                  <a:ln>
                    <a:noFill/>
                  </a:ln>
                  <a:solidFill>
                    <a:srgbClr val="0078D7"/>
                  </a:solidFill>
                  <a:effectLst/>
                  <a:uLnTx/>
                  <a:uFillTx/>
                  <a:latin typeface="Segoe UI"/>
                  <a:ea typeface="+mn-ea"/>
                  <a:cs typeface="+mn-cs"/>
                </a:rPr>
                <a:t>Certification</a:t>
              </a:r>
            </a:p>
          </p:txBody>
        </p:sp>
        <p:sp>
          <p:nvSpPr>
            <p:cNvPr id="36" name="Rectangle 35">
              <a:extLst>
                <a:ext uri="{FF2B5EF4-FFF2-40B4-BE49-F238E27FC236}">
                  <a16:creationId xmlns:a16="http://schemas.microsoft.com/office/drawing/2014/main" id="{0D439398-26A4-8240-B395-23C328FB7D66}"/>
                </a:ext>
              </a:extLst>
            </p:cNvPr>
            <p:cNvSpPr/>
            <p:nvPr/>
          </p:nvSpPr>
          <p:spPr>
            <a:xfrm>
              <a:off x="7248798" y="5318450"/>
              <a:ext cx="686212" cy="276793"/>
            </a:xfrm>
            <a:prstGeom prst="rect">
              <a:avLst/>
            </a:prstGeom>
          </p:spPr>
          <p:txBody>
            <a:bodyPr wrap="none" lIns="91414" tIns="45706" rIns="91414" bIns="45706">
              <a:spAutoFit/>
            </a:bodyPr>
            <a:lstStyle/>
            <a:p>
              <a:pPr marL="0" marR="0" lvl="0" indent="0" algn="ctr" defTabSz="584933" rtl="0" eaLnBrk="1" fontAlgn="ctr" latinLnBrk="0" hangingPunct="1">
                <a:lnSpc>
                  <a:spcPct val="100000"/>
                </a:lnSpc>
                <a:spcBef>
                  <a:spcPts val="0"/>
                </a:spcBef>
                <a:spcAft>
                  <a:spcPts val="0"/>
                </a:spcAft>
                <a:buClrTx/>
                <a:buSzTx/>
                <a:buFontTx/>
                <a:buNone/>
                <a:tabLst/>
                <a:defRPr/>
              </a:pPr>
              <a:r>
                <a:rPr kumimoji="0" lang="en-US" sz="1174" b="1" i="0" u="none" strike="noStrike" kern="0" cap="none" spc="0" normalizeH="0" baseline="0" noProof="0">
                  <a:ln>
                    <a:noFill/>
                  </a:ln>
                  <a:solidFill>
                    <a:srgbClr val="0078D7"/>
                  </a:solidFill>
                  <a:effectLst/>
                  <a:uLnTx/>
                  <a:uFillTx/>
                  <a:latin typeface="Segoe UI"/>
                  <a:ea typeface="+mn-ea"/>
                  <a:cs typeface="+mn-cs"/>
                </a:rPr>
                <a:t>Level 1</a:t>
              </a:r>
            </a:p>
          </p:txBody>
        </p:sp>
        <p:cxnSp>
          <p:nvCxnSpPr>
            <p:cNvPr id="37" name="Straight Connector 36">
              <a:extLst>
                <a:ext uri="{FF2B5EF4-FFF2-40B4-BE49-F238E27FC236}">
                  <a16:creationId xmlns:a16="http://schemas.microsoft.com/office/drawing/2014/main" id="{163C7AC9-048A-B94A-9EF9-D483E9882EA6}"/>
                </a:ext>
              </a:extLst>
            </p:cNvPr>
            <p:cNvCxnSpPr>
              <a:cxnSpLocks/>
              <a:stCxn id="32" idx="2"/>
            </p:cNvCxnSpPr>
            <p:nvPr/>
          </p:nvCxnSpPr>
          <p:spPr>
            <a:xfrm flipH="1">
              <a:off x="8592485" y="2214037"/>
              <a:ext cx="2114" cy="574332"/>
            </a:xfrm>
            <a:prstGeom prst="line">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00145DA8-DE19-4742-A40C-9DCC22F969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69572" y="4934759"/>
              <a:ext cx="839975" cy="324306"/>
            </a:xfrm>
            <a:prstGeom prst="rect">
              <a:avLst/>
            </a:prstGeom>
          </p:spPr>
        </p:pic>
        <p:sp>
          <p:nvSpPr>
            <p:cNvPr id="39" name="Rectangle 38">
              <a:extLst>
                <a:ext uri="{FF2B5EF4-FFF2-40B4-BE49-F238E27FC236}">
                  <a16:creationId xmlns:a16="http://schemas.microsoft.com/office/drawing/2014/main" id="{BC1DBB36-D9A6-FA49-9B95-337B5318D83B}"/>
                </a:ext>
              </a:extLst>
            </p:cNvPr>
            <p:cNvSpPr/>
            <p:nvPr/>
          </p:nvSpPr>
          <p:spPr bwMode="auto">
            <a:xfrm>
              <a:off x="8452786" y="3563704"/>
              <a:ext cx="274242" cy="35562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40" name="Picture 39">
              <a:extLst>
                <a:ext uri="{FF2B5EF4-FFF2-40B4-BE49-F238E27FC236}">
                  <a16:creationId xmlns:a16="http://schemas.microsoft.com/office/drawing/2014/main" id="{1DFDE322-78DA-3A4C-86EC-4CD28F82C4A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20859" y="4823275"/>
              <a:ext cx="740995" cy="500230"/>
            </a:xfrm>
            <a:prstGeom prst="rect">
              <a:avLst/>
            </a:prstGeom>
          </p:spPr>
        </p:pic>
        <p:grpSp>
          <p:nvGrpSpPr>
            <p:cNvPr id="41" name="Group 40">
              <a:extLst>
                <a:ext uri="{FF2B5EF4-FFF2-40B4-BE49-F238E27FC236}">
                  <a16:creationId xmlns:a16="http://schemas.microsoft.com/office/drawing/2014/main" id="{FE5533EB-5AD3-804F-A43A-4DEE4FA95F2E}"/>
                </a:ext>
              </a:extLst>
            </p:cNvPr>
            <p:cNvGrpSpPr/>
            <p:nvPr/>
          </p:nvGrpSpPr>
          <p:grpSpPr>
            <a:xfrm>
              <a:off x="8128623" y="2803709"/>
              <a:ext cx="936901" cy="1156257"/>
              <a:chOff x="1980078" y="253998"/>
              <a:chExt cx="3830386" cy="4727197"/>
            </a:xfrm>
            <a:solidFill>
              <a:schemeClr val="accent2"/>
            </a:solidFill>
          </p:grpSpPr>
          <p:sp>
            <p:nvSpPr>
              <p:cNvPr id="42" name="Rectangle 27">
                <a:extLst>
                  <a:ext uri="{FF2B5EF4-FFF2-40B4-BE49-F238E27FC236}">
                    <a16:creationId xmlns:a16="http://schemas.microsoft.com/office/drawing/2014/main" id="{F545E2D7-291A-CA4F-9F54-D17555F3E6AF}"/>
                  </a:ext>
                </a:extLst>
              </p:cNvPr>
              <p:cNvSpPr>
                <a:spLocks noChangeArrowheads="1"/>
              </p:cNvSpPr>
              <p:nvPr/>
            </p:nvSpPr>
            <p:spPr bwMode="auto">
              <a:xfrm>
                <a:off x="1980078" y="2169196"/>
                <a:ext cx="3830386" cy="2811999"/>
              </a:xfrm>
              <a:prstGeom prst="rect">
                <a:avLst/>
              </a:prstGeom>
              <a:gradFill>
                <a:gsLst>
                  <a:gs pos="0">
                    <a:srgbClr val="005BA2"/>
                  </a:gs>
                  <a:gs pos="100000">
                    <a:schemeClr val="accent1"/>
                  </a:gs>
                </a:gsLst>
                <a:lin ang="16200000" scaled="0"/>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9">
                <a:extLst>
                  <a:ext uri="{FF2B5EF4-FFF2-40B4-BE49-F238E27FC236}">
                    <a16:creationId xmlns:a16="http://schemas.microsoft.com/office/drawing/2014/main" id="{1BB2C43A-2519-984F-88F4-C618D58F579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0">
                <a:extLst>
                  <a:ext uri="{FF2B5EF4-FFF2-40B4-BE49-F238E27FC236}">
                    <a16:creationId xmlns:a16="http://schemas.microsoft.com/office/drawing/2014/main" id="{5B68C083-FAFC-8C40-AF24-FB198FB04E7B}"/>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Shape 48">
                <a:extLst>
                  <a:ext uri="{FF2B5EF4-FFF2-40B4-BE49-F238E27FC236}">
                    <a16:creationId xmlns:a16="http://schemas.microsoft.com/office/drawing/2014/main" id="{E454CAD2-90F0-6340-B253-A12F45A4069D}"/>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48" name="Graphic 47">
              <a:extLst>
                <a:ext uri="{FF2B5EF4-FFF2-40B4-BE49-F238E27FC236}">
                  <a16:creationId xmlns:a16="http://schemas.microsoft.com/office/drawing/2014/main" id="{B64BE5BD-08CE-3B4D-8B65-383E1CCE748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10218" y="1046212"/>
              <a:ext cx="912286" cy="912286"/>
            </a:xfrm>
            <a:prstGeom prst="rect">
              <a:avLst/>
            </a:prstGeom>
          </p:spPr>
        </p:pic>
        <p:pic>
          <p:nvPicPr>
            <p:cNvPr id="49" name="Graphic 48">
              <a:extLst>
                <a:ext uri="{FF2B5EF4-FFF2-40B4-BE49-F238E27FC236}">
                  <a16:creationId xmlns:a16="http://schemas.microsoft.com/office/drawing/2014/main" id="{44BB909F-498D-0046-A58B-BC2AD2A2B5B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15600" y="4038600"/>
              <a:ext cx="912286" cy="912286"/>
            </a:xfrm>
            <a:prstGeom prst="rect">
              <a:avLst/>
            </a:prstGeom>
          </p:spPr>
        </p:pic>
        <p:pic>
          <p:nvPicPr>
            <p:cNvPr id="50" name="Graphic 49">
              <a:extLst>
                <a:ext uri="{FF2B5EF4-FFF2-40B4-BE49-F238E27FC236}">
                  <a16:creationId xmlns:a16="http://schemas.microsoft.com/office/drawing/2014/main" id="{CA07409E-D16D-5248-AEBD-EBCDB1EBA6D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43600" y="3962400"/>
              <a:ext cx="912286" cy="912286"/>
            </a:xfrm>
            <a:prstGeom prst="rect">
              <a:avLst/>
            </a:prstGeom>
          </p:spPr>
        </p:pic>
      </p:grpSp>
    </p:spTree>
    <p:extLst>
      <p:ext uri="{BB962C8B-B14F-4D97-AF65-F5344CB8AC3E}">
        <p14:creationId xmlns:p14="http://schemas.microsoft.com/office/powerpoint/2010/main" val="269220476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38D16C-6298-42F1-83CB-BE474F8C7F6C}"/>
              </a:ext>
            </a:extLst>
          </p:cNvPr>
          <p:cNvSpPr txBox="1"/>
          <p:nvPr/>
        </p:nvSpPr>
        <p:spPr>
          <a:xfrm>
            <a:off x="2709746" y="3100039"/>
            <a:ext cx="2713884" cy="73866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0078D4"/>
                </a:solidFill>
                <a:effectLst/>
                <a:uLnTx/>
                <a:uFillTx/>
                <a:latin typeface="Segoe UI"/>
                <a:ea typeface="+mn-ea"/>
                <a:cs typeface="+mn-cs"/>
              </a:rPr>
              <a:t>Use Cases</a:t>
            </a:r>
          </a:p>
        </p:txBody>
      </p:sp>
      <p:sp>
        <p:nvSpPr>
          <p:cNvPr id="3" name="Title 2">
            <a:extLst>
              <a:ext uri="{FF2B5EF4-FFF2-40B4-BE49-F238E27FC236}">
                <a16:creationId xmlns:a16="http://schemas.microsoft.com/office/drawing/2014/main" id="{7DE4F24F-7837-4999-8AAF-DB50AF8702CD}"/>
              </a:ext>
            </a:extLst>
          </p:cNvPr>
          <p:cNvSpPr>
            <a:spLocks noGrp="1"/>
          </p:cNvSpPr>
          <p:nvPr>
            <p:ph type="title"/>
          </p:nvPr>
        </p:nvSpPr>
        <p:spPr>
          <a:xfrm>
            <a:off x="618670" y="2562993"/>
            <a:ext cx="10576770" cy="1732013"/>
          </a:xfrm>
        </p:spPr>
        <p:txBody>
          <a:bodyPr/>
          <a:lstStyle/>
          <a:p>
            <a:pPr>
              <a:lnSpc>
                <a:spcPct val="150000"/>
              </a:lnSpc>
            </a:pPr>
            <a:r>
              <a:rPr lang="en-US" dirty="0">
                <a:latin typeface="Segoe UI Semibold" panose="020B0502040204020203" pitchFamily="34" charset="0"/>
                <a:ea typeface="Segoe UI Semibold" panose="020B0502040204020203" pitchFamily="34" charset="0"/>
                <a:cs typeface="Segoe UI Semibold" panose="020B0502040204020203" pitchFamily="34" charset="0"/>
              </a:rPr>
              <a:t>Manageability, monitoring, </a:t>
            </a:r>
            <a:br>
              <a:rPr lang="en-US" dirty="0">
                <a:latin typeface="Segoe UI Semibold" panose="020B0502040204020203" pitchFamily="34" charset="0"/>
                <a:ea typeface="Segoe UI Semibold" panose="020B0502040204020203" pitchFamily="34" charset="0"/>
                <a:cs typeface="Segoe UI Semibold" panose="020B0502040204020203" pitchFamily="34" charset="0"/>
              </a:rPr>
            </a:br>
            <a:r>
              <a:rPr lang="en-US" dirty="0">
                <a:latin typeface="Segoe UI Semibold" panose="020B0502040204020203" pitchFamily="34" charset="0"/>
                <a:ea typeface="Segoe UI Semibold" panose="020B0502040204020203" pitchFamily="34" charset="0"/>
                <a:cs typeface="Segoe UI Semibold" panose="020B0502040204020203" pitchFamily="34" charset="0"/>
              </a:rPr>
              <a:t>and tuning</a:t>
            </a:r>
          </a:p>
        </p:txBody>
      </p:sp>
      <p:grpSp>
        <p:nvGrpSpPr>
          <p:cNvPr id="28" name="Group 47">
            <a:extLst>
              <a:ext uri="{FF2B5EF4-FFF2-40B4-BE49-F238E27FC236}">
                <a16:creationId xmlns:a16="http://schemas.microsoft.com/office/drawing/2014/main" id="{2DF9C31B-BA7E-4CE7-BE93-DC067FA591DD}"/>
              </a:ext>
              <a:ext uri="{C183D7F6-B498-43B3-948B-1728B52AA6E4}">
                <adec:decorative xmlns:adec="http://schemas.microsoft.com/office/drawing/2017/decorative" val="1"/>
              </a:ext>
            </a:extLst>
          </p:cNvPr>
          <p:cNvGrpSpPr>
            <a:grpSpLocks noChangeAspect="1"/>
          </p:cNvGrpSpPr>
          <p:nvPr/>
        </p:nvGrpSpPr>
        <p:grpSpPr bwMode="auto">
          <a:xfrm>
            <a:off x="8048498" y="2342976"/>
            <a:ext cx="2252790" cy="2252790"/>
            <a:chOff x="3411" y="999"/>
            <a:chExt cx="312" cy="312"/>
          </a:xfrm>
        </p:grpSpPr>
        <p:sp>
          <p:nvSpPr>
            <p:cNvPr id="29" name="AutoShape 46">
              <a:extLst>
                <a:ext uri="{FF2B5EF4-FFF2-40B4-BE49-F238E27FC236}">
                  <a16:creationId xmlns:a16="http://schemas.microsoft.com/office/drawing/2014/main" id="{BD010670-4D8B-448C-8AD4-A17E57189583}"/>
                </a:ext>
              </a:extLst>
            </p:cNvPr>
            <p:cNvSpPr>
              <a:spLocks noChangeAspect="1" noChangeArrowheads="1" noTextEdit="1"/>
            </p:cNvSpPr>
            <p:nvPr/>
          </p:nvSpPr>
          <p:spPr bwMode="auto">
            <a:xfrm>
              <a:off x="3411"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Freeform 48">
              <a:extLst>
                <a:ext uri="{FF2B5EF4-FFF2-40B4-BE49-F238E27FC236}">
                  <a16:creationId xmlns:a16="http://schemas.microsoft.com/office/drawing/2014/main" id="{57AA70CF-0D1D-4571-8B9B-CD63AD11C9A2}"/>
                </a:ext>
              </a:extLst>
            </p:cNvPr>
            <p:cNvSpPr>
              <a:spLocks noEditPoints="1"/>
            </p:cNvSpPr>
            <p:nvPr/>
          </p:nvSpPr>
          <p:spPr bwMode="auto">
            <a:xfrm>
              <a:off x="3411" y="999"/>
              <a:ext cx="312" cy="312"/>
            </a:xfrm>
            <a:custGeom>
              <a:avLst/>
              <a:gdLst>
                <a:gd name="T0" fmla="*/ 683 w 1366"/>
                <a:gd name="T1" fmla="*/ 128 h 1365"/>
                <a:gd name="T2" fmla="*/ 899 w 1366"/>
                <a:gd name="T3" fmla="*/ 171 h 1365"/>
                <a:gd name="T4" fmla="*/ 1075 w 1366"/>
                <a:gd name="T5" fmla="*/ 290 h 1365"/>
                <a:gd name="T6" fmla="*/ 1194 w 1366"/>
                <a:gd name="T7" fmla="*/ 466 h 1365"/>
                <a:gd name="T8" fmla="*/ 1238 w 1366"/>
                <a:gd name="T9" fmla="*/ 682 h 1365"/>
                <a:gd name="T10" fmla="*/ 1194 w 1366"/>
                <a:gd name="T11" fmla="*/ 898 h 1365"/>
                <a:gd name="T12" fmla="*/ 1075 w 1366"/>
                <a:gd name="T13" fmla="*/ 1075 h 1365"/>
                <a:gd name="T14" fmla="*/ 899 w 1366"/>
                <a:gd name="T15" fmla="*/ 1193 h 1365"/>
                <a:gd name="T16" fmla="*/ 683 w 1366"/>
                <a:gd name="T17" fmla="*/ 1237 h 1365"/>
                <a:gd name="T18" fmla="*/ 467 w 1366"/>
                <a:gd name="T19" fmla="*/ 1193 h 1365"/>
                <a:gd name="T20" fmla="*/ 291 w 1366"/>
                <a:gd name="T21" fmla="*/ 1075 h 1365"/>
                <a:gd name="T22" fmla="*/ 172 w 1366"/>
                <a:gd name="T23" fmla="*/ 898 h 1365"/>
                <a:gd name="T24" fmla="*/ 128 w 1366"/>
                <a:gd name="T25" fmla="*/ 682 h 1365"/>
                <a:gd name="T26" fmla="*/ 172 w 1366"/>
                <a:gd name="T27" fmla="*/ 466 h 1365"/>
                <a:gd name="T28" fmla="*/ 291 w 1366"/>
                <a:gd name="T29" fmla="*/ 290 h 1365"/>
                <a:gd name="T30" fmla="*/ 467 w 1366"/>
                <a:gd name="T31" fmla="*/ 171 h 1365"/>
                <a:gd name="T32" fmla="*/ 683 w 1366"/>
                <a:gd name="T33" fmla="*/ 128 h 1365"/>
                <a:gd name="T34" fmla="*/ 683 w 1366"/>
                <a:gd name="T35" fmla="*/ 0 h 1365"/>
                <a:gd name="T36" fmla="*/ 0 w 1366"/>
                <a:gd name="T37" fmla="*/ 682 h 1365"/>
                <a:gd name="T38" fmla="*/ 683 w 1366"/>
                <a:gd name="T39" fmla="*/ 1365 h 1365"/>
                <a:gd name="T40" fmla="*/ 1366 w 1366"/>
                <a:gd name="T41" fmla="*/ 682 h 1365"/>
                <a:gd name="T42" fmla="*/ 683 w 1366"/>
                <a:gd name="T43"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6" h="1365">
                  <a:moveTo>
                    <a:pt x="683" y="128"/>
                  </a:moveTo>
                  <a:cubicBezTo>
                    <a:pt x="758" y="128"/>
                    <a:pt x="831" y="142"/>
                    <a:pt x="899" y="171"/>
                  </a:cubicBezTo>
                  <a:cubicBezTo>
                    <a:pt x="965" y="199"/>
                    <a:pt x="1024" y="239"/>
                    <a:pt x="1075" y="290"/>
                  </a:cubicBezTo>
                  <a:cubicBezTo>
                    <a:pt x="1126" y="341"/>
                    <a:pt x="1166" y="400"/>
                    <a:pt x="1194" y="466"/>
                  </a:cubicBezTo>
                  <a:cubicBezTo>
                    <a:pt x="1223" y="535"/>
                    <a:pt x="1238" y="607"/>
                    <a:pt x="1238" y="682"/>
                  </a:cubicBezTo>
                  <a:cubicBezTo>
                    <a:pt x="1238" y="757"/>
                    <a:pt x="1223" y="830"/>
                    <a:pt x="1194" y="898"/>
                  </a:cubicBezTo>
                  <a:cubicBezTo>
                    <a:pt x="1166" y="964"/>
                    <a:pt x="1126" y="1024"/>
                    <a:pt x="1075" y="1075"/>
                  </a:cubicBezTo>
                  <a:cubicBezTo>
                    <a:pt x="1024" y="1126"/>
                    <a:pt x="965" y="1166"/>
                    <a:pt x="899" y="1193"/>
                  </a:cubicBezTo>
                  <a:cubicBezTo>
                    <a:pt x="831" y="1222"/>
                    <a:pt x="758" y="1237"/>
                    <a:pt x="683" y="1237"/>
                  </a:cubicBezTo>
                  <a:cubicBezTo>
                    <a:pt x="608" y="1237"/>
                    <a:pt x="535" y="1222"/>
                    <a:pt x="467" y="1193"/>
                  </a:cubicBezTo>
                  <a:cubicBezTo>
                    <a:pt x="401" y="1166"/>
                    <a:pt x="342" y="1126"/>
                    <a:pt x="291" y="1075"/>
                  </a:cubicBezTo>
                  <a:cubicBezTo>
                    <a:pt x="240" y="1024"/>
                    <a:pt x="200" y="964"/>
                    <a:pt x="172" y="898"/>
                  </a:cubicBezTo>
                  <a:cubicBezTo>
                    <a:pt x="143" y="830"/>
                    <a:pt x="128" y="757"/>
                    <a:pt x="128" y="682"/>
                  </a:cubicBezTo>
                  <a:cubicBezTo>
                    <a:pt x="128" y="607"/>
                    <a:pt x="143" y="535"/>
                    <a:pt x="172" y="466"/>
                  </a:cubicBezTo>
                  <a:cubicBezTo>
                    <a:pt x="200" y="400"/>
                    <a:pt x="240" y="341"/>
                    <a:pt x="291" y="290"/>
                  </a:cubicBezTo>
                  <a:cubicBezTo>
                    <a:pt x="342" y="239"/>
                    <a:pt x="401" y="199"/>
                    <a:pt x="467" y="171"/>
                  </a:cubicBezTo>
                  <a:cubicBezTo>
                    <a:pt x="535" y="142"/>
                    <a:pt x="608" y="128"/>
                    <a:pt x="683" y="128"/>
                  </a:cubicBezTo>
                  <a:moveTo>
                    <a:pt x="683" y="0"/>
                  </a:moveTo>
                  <a:cubicBezTo>
                    <a:pt x="306" y="0"/>
                    <a:pt x="0" y="305"/>
                    <a:pt x="0" y="682"/>
                  </a:cubicBezTo>
                  <a:cubicBezTo>
                    <a:pt x="0" y="1059"/>
                    <a:pt x="306" y="1365"/>
                    <a:pt x="683" y="1365"/>
                  </a:cubicBezTo>
                  <a:cubicBezTo>
                    <a:pt x="1060" y="1365"/>
                    <a:pt x="1366" y="1059"/>
                    <a:pt x="1366" y="682"/>
                  </a:cubicBezTo>
                  <a:cubicBezTo>
                    <a:pt x="1366" y="305"/>
                    <a:pt x="1060" y="0"/>
                    <a:pt x="68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Freeform 49">
              <a:extLst>
                <a:ext uri="{FF2B5EF4-FFF2-40B4-BE49-F238E27FC236}">
                  <a16:creationId xmlns:a16="http://schemas.microsoft.com/office/drawing/2014/main" id="{BC653744-B3E8-4EC1-A3B6-79530A1118B3}"/>
                </a:ext>
              </a:extLst>
            </p:cNvPr>
            <p:cNvSpPr>
              <a:spLocks noEditPoints="1"/>
            </p:cNvSpPr>
            <p:nvPr/>
          </p:nvSpPr>
          <p:spPr bwMode="auto">
            <a:xfrm>
              <a:off x="3479" y="1077"/>
              <a:ext cx="176" cy="156"/>
            </a:xfrm>
            <a:custGeom>
              <a:avLst/>
              <a:gdLst>
                <a:gd name="T0" fmla="*/ 387 w 774"/>
                <a:gd name="T1" fmla="*/ 128 h 683"/>
                <a:gd name="T2" fmla="*/ 466 w 774"/>
                <a:gd name="T3" fmla="*/ 143 h 683"/>
                <a:gd name="T4" fmla="*/ 583 w 774"/>
                <a:gd name="T5" fmla="*/ 257 h 683"/>
                <a:gd name="T6" fmla="*/ 585 w 774"/>
                <a:gd name="T7" fmla="*/ 420 h 683"/>
                <a:gd name="T8" fmla="*/ 505 w 774"/>
                <a:gd name="T9" fmla="*/ 519 h 683"/>
                <a:gd name="T10" fmla="*/ 387 w 774"/>
                <a:gd name="T11" fmla="*/ 555 h 683"/>
                <a:gd name="T12" fmla="*/ 308 w 774"/>
                <a:gd name="T13" fmla="*/ 539 h 683"/>
                <a:gd name="T14" fmla="*/ 191 w 774"/>
                <a:gd name="T15" fmla="*/ 426 h 683"/>
                <a:gd name="T16" fmla="*/ 189 w 774"/>
                <a:gd name="T17" fmla="*/ 262 h 683"/>
                <a:gd name="T18" fmla="*/ 269 w 774"/>
                <a:gd name="T19" fmla="*/ 164 h 683"/>
                <a:gd name="T20" fmla="*/ 387 w 774"/>
                <a:gd name="T21" fmla="*/ 128 h 683"/>
                <a:gd name="T22" fmla="*/ 387 w 774"/>
                <a:gd name="T23" fmla="*/ 128 h 683"/>
                <a:gd name="T24" fmla="*/ 387 w 774"/>
                <a:gd name="T25" fmla="*/ 0 h 683"/>
                <a:gd name="T26" fmla="*/ 70 w 774"/>
                <a:gd name="T27" fmla="*/ 215 h 683"/>
                <a:gd name="T28" fmla="*/ 261 w 774"/>
                <a:gd name="T29" fmla="*/ 658 h 683"/>
                <a:gd name="T30" fmla="*/ 387 w 774"/>
                <a:gd name="T31" fmla="*/ 683 h 683"/>
                <a:gd name="T32" fmla="*/ 704 w 774"/>
                <a:gd name="T33" fmla="*/ 468 h 683"/>
                <a:gd name="T34" fmla="*/ 513 w 774"/>
                <a:gd name="T35" fmla="*/ 24 h 683"/>
                <a:gd name="T36" fmla="*/ 387 w 774"/>
                <a:gd name="T3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4" h="683">
                  <a:moveTo>
                    <a:pt x="387" y="128"/>
                  </a:moveTo>
                  <a:cubicBezTo>
                    <a:pt x="414" y="128"/>
                    <a:pt x="441" y="133"/>
                    <a:pt x="466" y="143"/>
                  </a:cubicBezTo>
                  <a:cubicBezTo>
                    <a:pt x="519" y="164"/>
                    <a:pt x="560" y="205"/>
                    <a:pt x="583" y="257"/>
                  </a:cubicBezTo>
                  <a:cubicBezTo>
                    <a:pt x="605" y="309"/>
                    <a:pt x="606" y="367"/>
                    <a:pt x="585" y="420"/>
                  </a:cubicBezTo>
                  <a:cubicBezTo>
                    <a:pt x="569" y="461"/>
                    <a:pt x="541" y="495"/>
                    <a:pt x="505" y="519"/>
                  </a:cubicBezTo>
                  <a:cubicBezTo>
                    <a:pt x="470" y="542"/>
                    <a:pt x="429" y="555"/>
                    <a:pt x="387" y="555"/>
                  </a:cubicBezTo>
                  <a:cubicBezTo>
                    <a:pt x="360" y="555"/>
                    <a:pt x="333" y="550"/>
                    <a:pt x="308" y="539"/>
                  </a:cubicBezTo>
                  <a:cubicBezTo>
                    <a:pt x="255" y="518"/>
                    <a:pt x="214" y="478"/>
                    <a:pt x="191" y="426"/>
                  </a:cubicBezTo>
                  <a:cubicBezTo>
                    <a:pt x="169" y="373"/>
                    <a:pt x="168" y="315"/>
                    <a:pt x="189" y="262"/>
                  </a:cubicBezTo>
                  <a:cubicBezTo>
                    <a:pt x="205" y="222"/>
                    <a:pt x="233" y="188"/>
                    <a:pt x="269" y="164"/>
                  </a:cubicBezTo>
                  <a:cubicBezTo>
                    <a:pt x="304" y="140"/>
                    <a:pt x="345" y="128"/>
                    <a:pt x="387" y="128"/>
                  </a:cubicBezTo>
                  <a:cubicBezTo>
                    <a:pt x="387" y="128"/>
                    <a:pt x="387" y="128"/>
                    <a:pt x="387" y="128"/>
                  </a:cubicBezTo>
                  <a:moveTo>
                    <a:pt x="387" y="0"/>
                  </a:moveTo>
                  <a:cubicBezTo>
                    <a:pt x="252" y="0"/>
                    <a:pt x="123" y="81"/>
                    <a:pt x="70" y="215"/>
                  </a:cubicBezTo>
                  <a:cubicBezTo>
                    <a:pt x="0" y="390"/>
                    <a:pt x="86" y="588"/>
                    <a:pt x="261" y="658"/>
                  </a:cubicBezTo>
                  <a:cubicBezTo>
                    <a:pt x="302" y="675"/>
                    <a:pt x="345" y="683"/>
                    <a:pt x="387" y="683"/>
                  </a:cubicBezTo>
                  <a:cubicBezTo>
                    <a:pt x="522" y="683"/>
                    <a:pt x="651" y="601"/>
                    <a:pt x="704" y="468"/>
                  </a:cubicBezTo>
                  <a:cubicBezTo>
                    <a:pt x="774" y="293"/>
                    <a:pt x="688" y="94"/>
                    <a:pt x="513" y="24"/>
                  </a:cubicBezTo>
                  <a:cubicBezTo>
                    <a:pt x="472" y="8"/>
                    <a:pt x="429" y="0"/>
                    <a:pt x="3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Freeform 50">
              <a:extLst>
                <a:ext uri="{FF2B5EF4-FFF2-40B4-BE49-F238E27FC236}">
                  <a16:creationId xmlns:a16="http://schemas.microsoft.com/office/drawing/2014/main" id="{253391F1-4DD1-46C0-B376-3A6A278C5A8F}"/>
                </a:ext>
              </a:extLst>
            </p:cNvPr>
            <p:cNvSpPr>
              <a:spLocks/>
            </p:cNvSpPr>
            <p:nvPr/>
          </p:nvSpPr>
          <p:spPr bwMode="auto">
            <a:xfrm>
              <a:off x="3479" y="1112"/>
              <a:ext cx="22" cy="24"/>
            </a:xfrm>
            <a:custGeom>
              <a:avLst/>
              <a:gdLst>
                <a:gd name="T0" fmla="*/ 22 w 22"/>
                <a:gd name="T1" fmla="*/ 6 h 24"/>
                <a:gd name="T2" fmla="*/ 14 w 22"/>
                <a:gd name="T3" fmla="*/ 24 h 24"/>
                <a:gd name="T4" fmla="*/ 0 w 22"/>
                <a:gd name="T5" fmla="*/ 19 h 24"/>
                <a:gd name="T6" fmla="*/ 8 w 22"/>
                <a:gd name="T7" fmla="*/ 0 h 24"/>
                <a:gd name="T8" fmla="*/ 22 w 22"/>
                <a:gd name="T9" fmla="*/ 6 h 24"/>
              </a:gdLst>
              <a:ahLst/>
              <a:cxnLst>
                <a:cxn ang="0">
                  <a:pos x="T0" y="T1"/>
                </a:cxn>
                <a:cxn ang="0">
                  <a:pos x="T2" y="T3"/>
                </a:cxn>
                <a:cxn ang="0">
                  <a:pos x="T4" y="T5"/>
                </a:cxn>
                <a:cxn ang="0">
                  <a:pos x="T6" y="T7"/>
                </a:cxn>
                <a:cxn ang="0">
                  <a:pos x="T8" y="T9"/>
                </a:cxn>
              </a:cxnLst>
              <a:rect l="0" t="0" r="r" b="b"/>
              <a:pathLst>
                <a:path w="22" h="24">
                  <a:moveTo>
                    <a:pt x="22" y="6"/>
                  </a:moveTo>
                  <a:lnTo>
                    <a:pt x="14" y="24"/>
                  </a:lnTo>
                  <a:lnTo>
                    <a:pt x="0" y="19"/>
                  </a:lnTo>
                  <a:lnTo>
                    <a:pt x="8" y="0"/>
                  </a:lnTo>
                  <a:lnTo>
                    <a:pt x="22" y="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Freeform 51">
              <a:extLst>
                <a:ext uri="{FF2B5EF4-FFF2-40B4-BE49-F238E27FC236}">
                  <a16:creationId xmlns:a16="http://schemas.microsoft.com/office/drawing/2014/main" id="{2FD7BEB0-64DA-4DF5-B499-B4A07BF327C4}"/>
                </a:ext>
              </a:extLst>
            </p:cNvPr>
            <p:cNvSpPr>
              <a:spLocks/>
            </p:cNvSpPr>
            <p:nvPr/>
          </p:nvSpPr>
          <p:spPr bwMode="auto">
            <a:xfrm>
              <a:off x="3633" y="1174"/>
              <a:ext cx="22" cy="24"/>
            </a:xfrm>
            <a:custGeom>
              <a:avLst/>
              <a:gdLst>
                <a:gd name="T0" fmla="*/ 22 w 22"/>
                <a:gd name="T1" fmla="*/ 5 h 24"/>
                <a:gd name="T2" fmla="*/ 14 w 22"/>
                <a:gd name="T3" fmla="*/ 24 h 24"/>
                <a:gd name="T4" fmla="*/ 0 w 22"/>
                <a:gd name="T5" fmla="*/ 18 h 24"/>
                <a:gd name="T6" fmla="*/ 8 w 22"/>
                <a:gd name="T7" fmla="*/ 0 h 24"/>
                <a:gd name="T8" fmla="*/ 22 w 22"/>
                <a:gd name="T9" fmla="*/ 5 h 24"/>
              </a:gdLst>
              <a:ahLst/>
              <a:cxnLst>
                <a:cxn ang="0">
                  <a:pos x="T0" y="T1"/>
                </a:cxn>
                <a:cxn ang="0">
                  <a:pos x="T2" y="T3"/>
                </a:cxn>
                <a:cxn ang="0">
                  <a:pos x="T4" y="T5"/>
                </a:cxn>
                <a:cxn ang="0">
                  <a:pos x="T6" y="T7"/>
                </a:cxn>
                <a:cxn ang="0">
                  <a:pos x="T8" y="T9"/>
                </a:cxn>
              </a:cxnLst>
              <a:rect l="0" t="0" r="r" b="b"/>
              <a:pathLst>
                <a:path w="22" h="24">
                  <a:moveTo>
                    <a:pt x="22" y="5"/>
                  </a:moveTo>
                  <a:lnTo>
                    <a:pt x="14" y="24"/>
                  </a:lnTo>
                  <a:lnTo>
                    <a:pt x="0" y="18"/>
                  </a:lnTo>
                  <a:lnTo>
                    <a:pt x="8" y="0"/>
                  </a:lnTo>
                  <a:lnTo>
                    <a:pt x="22" y="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Freeform 52">
              <a:extLst>
                <a:ext uri="{FF2B5EF4-FFF2-40B4-BE49-F238E27FC236}">
                  <a16:creationId xmlns:a16="http://schemas.microsoft.com/office/drawing/2014/main" id="{FB032102-B352-4795-AC35-4D0440AC2DBC}"/>
                </a:ext>
              </a:extLst>
            </p:cNvPr>
            <p:cNvSpPr>
              <a:spLocks/>
            </p:cNvSpPr>
            <p:nvPr/>
          </p:nvSpPr>
          <p:spPr bwMode="auto">
            <a:xfrm>
              <a:off x="3586" y="1067"/>
              <a:ext cx="24" cy="22"/>
            </a:xfrm>
            <a:custGeom>
              <a:avLst/>
              <a:gdLst>
                <a:gd name="T0" fmla="*/ 5 w 24"/>
                <a:gd name="T1" fmla="*/ 0 h 22"/>
                <a:gd name="T2" fmla="*/ 24 w 24"/>
                <a:gd name="T3" fmla="*/ 8 h 22"/>
                <a:gd name="T4" fmla="*/ 18 w 24"/>
                <a:gd name="T5" fmla="*/ 22 h 22"/>
                <a:gd name="T6" fmla="*/ 0 w 24"/>
                <a:gd name="T7" fmla="*/ 14 h 22"/>
                <a:gd name="T8" fmla="*/ 5 w 24"/>
                <a:gd name="T9" fmla="*/ 0 h 22"/>
              </a:gdLst>
              <a:ahLst/>
              <a:cxnLst>
                <a:cxn ang="0">
                  <a:pos x="T0" y="T1"/>
                </a:cxn>
                <a:cxn ang="0">
                  <a:pos x="T2" y="T3"/>
                </a:cxn>
                <a:cxn ang="0">
                  <a:pos x="T4" y="T5"/>
                </a:cxn>
                <a:cxn ang="0">
                  <a:pos x="T6" y="T7"/>
                </a:cxn>
                <a:cxn ang="0">
                  <a:pos x="T8" y="T9"/>
                </a:cxn>
              </a:cxnLst>
              <a:rect l="0" t="0" r="r" b="b"/>
              <a:pathLst>
                <a:path w="24" h="22">
                  <a:moveTo>
                    <a:pt x="5" y="0"/>
                  </a:moveTo>
                  <a:lnTo>
                    <a:pt x="24" y="8"/>
                  </a:lnTo>
                  <a:lnTo>
                    <a:pt x="18" y="22"/>
                  </a:lnTo>
                  <a:lnTo>
                    <a:pt x="0" y="14"/>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Freeform 53">
              <a:extLst>
                <a:ext uri="{FF2B5EF4-FFF2-40B4-BE49-F238E27FC236}">
                  <a16:creationId xmlns:a16="http://schemas.microsoft.com/office/drawing/2014/main" id="{DD90E513-5B0C-4367-B27B-6239CE379830}"/>
                </a:ext>
              </a:extLst>
            </p:cNvPr>
            <p:cNvSpPr>
              <a:spLocks/>
            </p:cNvSpPr>
            <p:nvPr/>
          </p:nvSpPr>
          <p:spPr bwMode="auto">
            <a:xfrm>
              <a:off x="3524" y="1221"/>
              <a:ext cx="25" cy="22"/>
            </a:xfrm>
            <a:custGeom>
              <a:avLst/>
              <a:gdLst>
                <a:gd name="T0" fmla="*/ 6 w 25"/>
                <a:gd name="T1" fmla="*/ 0 h 22"/>
                <a:gd name="T2" fmla="*/ 25 w 25"/>
                <a:gd name="T3" fmla="*/ 8 h 22"/>
                <a:gd name="T4" fmla="*/ 19 w 25"/>
                <a:gd name="T5" fmla="*/ 22 h 22"/>
                <a:gd name="T6" fmla="*/ 0 w 25"/>
                <a:gd name="T7" fmla="*/ 14 h 22"/>
                <a:gd name="T8" fmla="*/ 6 w 25"/>
                <a:gd name="T9" fmla="*/ 0 h 22"/>
              </a:gdLst>
              <a:ahLst/>
              <a:cxnLst>
                <a:cxn ang="0">
                  <a:pos x="T0" y="T1"/>
                </a:cxn>
                <a:cxn ang="0">
                  <a:pos x="T2" y="T3"/>
                </a:cxn>
                <a:cxn ang="0">
                  <a:pos x="T4" y="T5"/>
                </a:cxn>
                <a:cxn ang="0">
                  <a:pos x="T6" y="T7"/>
                </a:cxn>
                <a:cxn ang="0">
                  <a:pos x="T8" y="T9"/>
                </a:cxn>
              </a:cxnLst>
              <a:rect l="0" t="0" r="r" b="b"/>
              <a:pathLst>
                <a:path w="25" h="22">
                  <a:moveTo>
                    <a:pt x="6" y="0"/>
                  </a:moveTo>
                  <a:lnTo>
                    <a:pt x="25" y="8"/>
                  </a:lnTo>
                  <a:lnTo>
                    <a:pt x="19" y="22"/>
                  </a:lnTo>
                  <a:lnTo>
                    <a:pt x="0" y="14"/>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Freeform 54">
              <a:extLst>
                <a:ext uri="{FF2B5EF4-FFF2-40B4-BE49-F238E27FC236}">
                  <a16:creationId xmlns:a16="http://schemas.microsoft.com/office/drawing/2014/main" id="{096A064C-B1F2-48E7-A81F-0B2D5B9A1FB0}"/>
                </a:ext>
              </a:extLst>
            </p:cNvPr>
            <p:cNvSpPr>
              <a:spLocks/>
            </p:cNvSpPr>
            <p:nvPr/>
          </p:nvSpPr>
          <p:spPr bwMode="auto">
            <a:xfrm>
              <a:off x="3588" y="1220"/>
              <a:ext cx="24" cy="22"/>
            </a:xfrm>
            <a:custGeom>
              <a:avLst/>
              <a:gdLst>
                <a:gd name="T0" fmla="*/ 0 w 24"/>
                <a:gd name="T1" fmla="*/ 8 h 22"/>
                <a:gd name="T2" fmla="*/ 18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8" y="0"/>
                  </a:lnTo>
                  <a:lnTo>
                    <a:pt x="24" y="14"/>
                  </a:lnTo>
                  <a:lnTo>
                    <a:pt x="6" y="22"/>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Freeform 55">
              <a:extLst>
                <a:ext uri="{FF2B5EF4-FFF2-40B4-BE49-F238E27FC236}">
                  <a16:creationId xmlns:a16="http://schemas.microsoft.com/office/drawing/2014/main" id="{8C1E6F4A-1403-4450-84D0-437A382DF907}"/>
                </a:ext>
              </a:extLst>
            </p:cNvPr>
            <p:cNvSpPr>
              <a:spLocks/>
            </p:cNvSpPr>
            <p:nvPr/>
          </p:nvSpPr>
          <p:spPr bwMode="auto">
            <a:xfrm>
              <a:off x="3522" y="1068"/>
              <a:ext cx="24" cy="22"/>
            </a:xfrm>
            <a:custGeom>
              <a:avLst/>
              <a:gdLst>
                <a:gd name="T0" fmla="*/ 0 w 24"/>
                <a:gd name="T1" fmla="*/ 8 h 22"/>
                <a:gd name="T2" fmla="*/ 19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9" y="0"/>
                  </a:lnTo>
                  <a:lnTo>
                    <a:pt x="24" y="14"/>
                  </a:lnTo>
                  <a:lnTo>
                    <a:pt x="6" y="22"/>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Freeform 56">
              <a:extLst>
                <a:ext uri="{FF2B5EF4-FFF2-40B4-BE49-F238E27FC236}">
                  <a16:creationId xmlns:a16="http://schemas.microsoft.com/office/drawing/2014/main" id="{0FFDABF5-2899-4D42-9B8B-5A240AF1F803}"/>
                </a:ext>
              </a:extLst>
            </p:cNvPr>
            <p:cNvSpPr>
              <a:spLocks/>
            </p:cNvSpPr>
            <p:nvPr/>
          </p:nvSpPr>
          <p:spPr bwMode="auto">
            <a:xfrm>
              <a:off x="3632" y="1110"/>
              <a:ext cx="22" cy="24"/>
            </a:xfrm>
            <a:custGeom>
              <a:avLst/>
              <a:gdLst>
                <a:gd name="T0" fmla="*/ 8 w 22"/>
                <a:gd name="T1" fmla="*/ 24 h 24"/>
                <a:gd name="T2" fmla="*/ 0 w 22"/>
                <a:gd name="T3" fmla="*/ 6 h 24"/>
                <a:gd name="T4" fmla="*/ 14 w 22"/>
                <a:gd name="T5" fmla="*/ 0 h 24"/>
                <a:gd name="T6" fmla="*/ 22 w 22"/>
                <a:gd name="T7" fmla="*/ 18 h 24"/>
                <a:gd name="T8" fmla="*/ 8 w 22"/>
                <a:gd name="T9" fmla="*/ 24 h 24"/>
              </a:gdLst>
              <a:ahLst/>
              <a:cxnLst>
                <a:cxn ang="0">
                  <a:pos x="T0" y="T1"/>
                </a:cxn>
                <a:cxn ang="0">
                  <a:pos x="T2" y="T3"/>
                </a:cxn>
                <a:cxn ang="0">
                  <a:pos x="T4" y="T5"/>
                </a:cxn>
                <a:cxn ang="0">
                  <a:pos x="T6" y="T7"/>
                </a:cxn>
                <a:cxn ang="0">
                  <a:pos x="T8" y="T9"/>
                </a:cxn>
              </a:cxnLst>
              <a:rect l="0" t="0" r="r" b="b"/>
              <a:pathLst>
                <a:path w="22" h="24">
                  <a:moveTo>
                    <a:pt x="8" y="24"/>
                  </a:moveTo>
                  <a:lnTo>
                    <a:pt x="0" y="6"/>
                  </a:lnTo>
                  <a:lnTo>
                    <a:pt x="14" y="0"/>
                  </a:lnTo>
                  <a:lnTo>
                    <a:pt x="22" y="18"/>
                  </a:lnTo>
                  <a:lnTo>
                    <a:pt x="8" y="2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Freeform 57">
              <a:extLst>
                <a:ext uri="{FF2B5EF4-FFF2-40B4-BE49-F238E27FC236}">
                  <a16:creationId xmlns:a16="http://schemas.microsoft.com/office/drawing/2014/main" id="{5DE8827C-0742-4574-8970-32E721FB86BD}"/>
                </a:ext>
              </a:extLst>
            </p:cNvPr>
            <p:cNvSpPr>
              <a:spLocks/>
            </p:cNvSpPr>
            <p:nvPr/>
          </p:nvSpPr>
          <p:spPr bwMode="auto">
            <a:xfrm>
              <a:off x="3480" y="1175"/>
              <a:ext cx="22" cy="25"/>
            </a:xfrm>
            <a:custGeom>
              <a:avLst/>
              <a:gdLst>
                <a:gd name="T0" fmla="*/ 8 w 22"/>
                <a:gd name="T1" fmla="*/ 25 h 25"/>
                <a:gd name="T2" fmla="*/ 0 w 22"/>
                <a:gd name="T3" fmla="*/ 6 h 25"/>
                <a:gd name="T4" fmla="*/ 14 w 22"/>
                <a:gd name="T5" fmla="*/ 0 h 25"/>
                <a:gd name="T6" fmla="*/ 22 w 22"/>
                <a:gd name="T7" fmla="*/ 19 h 25"/>
                <a:gd name="T8" fmla="*/ 8 w 22"/>
                <a:gd name="T9" fmla="*/ 25 h 25"/>
              </a:gdLst>
              <a:ahLst/>
              <a:cxnLst>
                <a:cxn ang="0">
                  <a:pos x="T0" y="T1"/>
                </a:cxn>
                <a:cxn ang="0">
                  <a:pos x="T2" y="T3"/>
                </a:cxn>
                <a:cxn ang="0">
                  <a:pos x="T4" y="T5"/>
                </a:cxn>
                <a:cxn ang="0">
                  <a:pos x="T6" y="T7"/>
                </a:cxn>
                <a:cxn ang="0">
                  <a:pos x="T8" y="T9"/>
                </a:cxn>
              </a:cxnLst>
              <a:rect l="0" t="0" r="r" b="b"/>
              <a:pathLst>
                <a:path w="22" h="25">
                  <a:moveTo>
                    <a:pt x="8" y="25"/>
                  </a:moveTo>
                  <a:lnTo>
                    <a:pt x="0" y="6"/>
                  </a:lnTo>
                  <a:lnTo>
                    <a:pt x="14" y="0"/>
                  </a:lnTo>
                  <a:lnTo>
                    <a:pt x="22" y="19"/>
                  </a:lnTo>
                  <a:lnTo>
                    <a:pt x="8"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Tree>
    <p:extLst>
      <p:ext uri="{BB962C8B-B14F-4D97-AF65-F5344CB8AC3E}">
        <p14:creationId xmlns:p14="http://schemas.microsoft.com/office/powerpoint/2010/main" val="3699472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C445A-1FAC-43C4-8662-81233F4CC0C6}"/>
              </a:ext>
            </a:extLst>
          </p:cNvPr>
          <p:cNvSpPr>
            <a:spLocks noGrp="1"/>
          </p:cNvSpPr>
          <p:nvPr>
            <p:ph type="title"/>
          </p:nvPr>
        </p:nvSpPr>
        <p:spPr>
          <a:xfrm>
            <a:off x="588263" y="457201"/>
            <a:ext cx="11018520" cy="492443"/>
          </a:xfrm>
        </p:spPr>
        <p:txBody>
          <a:bodyPr/>
          <a:lstStyle/>
          <a:p>
            <a:r>
              <a:rPr lang="en-US" sz="3200" dirty="0"/>
              <a:t>Monitoring - Metrics</a:t>
            </a:r>
          </a:p>
        </p:txBody>
      </p:sp>
      <p:sp>
        <p:nvSpPr>
          <p:cNvPr id="3" name="Text Placeholder 2">
            <a:extLst>
              <a:ext uri="{FF2B5EF4-FFF2-40B4-BE49-F238E27FC236}">
                <a16:creationId xmlns:a16="http://schemas.microsoft.com/office/drawing/2014/main" id="{581419A7-90ED-4FEC-80E1-335256306BBA}"/>
              </a:ext>
            </a:extLst>
          </p:cNvPr>
          <p:cNvSpPr>
            <a:spLocks noGrp="1"/>
          </p:cNvSpPr>
          <p:nvPr>
            <p:ph type="body" sz="quarter" idx="4294967295"/>
          </p:nvPr>
        </p:nvSpPr>
        <p:spPr>
          <a:xfrm>
            <a:off x="620485" y="1239157"/>
            <a:ext cx="3886201" cy="2808461"/>
          </a:xfrm>
        </p:spPr>
        <p:txBody>
          <a:bodyPr/>
          <a:lstStyle/>
          <a:p>
            <a:pPr marL="0" indent="0">
              <a:spcBef>
                <a:spcPts val="0"/>
              </a:spcBef>
              <a:spcAft>
                <a:spcPts val="900"/>
              </a:spcAft>
              <a:buNone/>
            </a:pPr>
            <a:r>
              <a:rPr lang="en-US" sz="1600" dirty="0"/>
              <a:t>Metrics shown in the overview page</a:t>
            </a:r>
          </a:p>
          <a:p>
            <a:pPr marL="0" indent="0">
              <a:spcBef>
                <a:spcPts val="0"/>
              </a:spcBef>
              <a:spcAft>
                <a:spcPts val="900"/>
              </a:spcAft>
              <a:buNone/>
            </a:pPr>
            <a:r>
              <a:rPr lang="en-US" sz="1600" dirty="0"/>
              <a:t>See additional details in the metrics page </a:t>
            </a:r>
          </a:p>
          <a:p>
            <a:pPr marL="401638" lvl="1" indent="-161925">
              <a:spcBef>
                <a:spcPts val="0"/>
              </a:spcBef>
              <a:spcAft>
                <a:spcPts val="900"/>
              </a:spcAft>
              <a:buNone/>
            </a:pPr>
            <a:r>
              <a:rPr lang="en-US" sz="1400" dirty="0">
                <a:solidFill>
                  <a:schemeClr val="accent1"/>
                </a:solidFill>
                <a:latin typeface="+mj-lt"/>
              </a:rPr>
              <a:t>Traffic</a:t>
            </a:r>
          </a:p>
          <a:p>
            <a:pPr marL="401638" lvl="2" indent="-161925">
              <a:spcBef>
                <a:spcPts val="0"/>
              </a:spcBef>
              <a:spcAft>
                <a:spcPts val="900"/>
              </a:spcAft>
            </a:pPr>
            <a:r>
              <a:rPr lang="en-US" sz="1400" dirty="0"/>
              <a:t>Connections, network In/out, etc.</a:t>
            </a:r>
          </a:p>
          <a:p>
            <a:pPr marL="401638" lvl="1" indent="-161925">
              <a:spcBef>
                <a:spcPts val="0"/>
              </a:spcBef>
              <a:spcAft>
                <a:spcPts val="900"/>
              </a:spcAft>
              <a:buNone/>
            </a:pPr>
            <a:r>
              <a:rPr lang="en-US" sz="1400" dirty="0">
                <a:solidFill>
                  <a:schemeClr val="accent1"/>
                </a:solidFill>
                <a:latin typeface="+mj-lt"/>
              </a:rPr>
              <a:t>Saturation</a:t>
            </a:r>
          </a:p>
          <a:p>
            <a:pPr marL="401638" lvl="2" indent="-161925">
              <a:spcBef>
                <a:spcPts val="0"/>
              </a:spcBef>
              <a:spcAft>
                <a:spcPts val="900"/>
              </a:spcAft>
            </a:pPr>
            <a:r>
              <a:rPr lang="en-US" sz="1400" dirty="0"/>
              <a:t>CPU, memory, storage, IOPS, throughput etc.</a:t>
            </a:r>
          </a:p>
          <a:p>
            <a:pPr marL="401638" lvl="1" indent="-161925">
              <a:spcBef>
                <a:spcPts val="0"/>
              </a:spcBef>
              <a:spcAft>
                <a:spcPts val="900"/>
              </a:spcAft>
              <a:buNone/>
            </a:pPr>
            <a:r>
              <a:rPr lang="en-US" sz="1400" dirty="0">
                <a:solidFill>
                  <a:schemeClr val="accent1"/>
                </a:solidFill>
                <a:latin typeface="+mj-lt"/>
              </a:rPr>
              <a:t>Errors</a:t>
            </a:r>
          </a:p>
          <a:p>
            <a:pPr marL="401638" lvl="2" indent="-161925">
              <a:spcBef>
                <a:spcPts val="0"/>
              </a:spcBef>
              <a:spcAft>
                <a:spcPts val="900"/>
              </a:spcAft>
            </a:pPr>
            <a:r>
              <a:rPr lang="en-US" sz="1400" dirty="0"/>
              <a:t>Failed connections</a:t>
            </a:r>
          </a:p>
        </p:txBody>
      </p:sp>
      <p:pic>
        <p:nvPicPr>
          <p:cNvPr id="5" name="Picture 4" descr="screenshot">
            <a:extLst>
              <a:ext uri="{FF2B5EF4-FFF2-40B4-BE49-F238E27FC236}">
                <a16:creationId xmlns:a16="http://schemas.microsoft.com/office/drawing/2014/main" id="{F355C287-05B1-405D-B317-A0D436FE16E5}"/>
              </a:ext>
            </a:extLst>
          </p:cNvPr>
          <p:cNvPicPr>
            <a:picLocks noChangeAspect="1"/>
          </p:cNvPicPr>
          <p:nvPr/>
        </p:nvPicPr>
        <p:blipFill>
          <a:blip r:embed="rId2"/>
          <a:stretch>
            <a:fillRect/>
          </a:stretch>
        </p:blipFill>
        <p:spPr>
          <a:xfrm>
            <a:off x="5483608" y="766269"/>
            <a:ext cx="6435390" cy="5250357"/>
          </a:xfrm>
          <a:prstGeom prst="rect">
            <a:avLst/>
          </a:prstGeom>
        </p:spPr>
      </p:pic>
      <p:cxnSp>
        <p:nvCxnSpPr>
          <p:cNvPr id="6" name="Straight Connector 5">
            <a:extLst>
              <a:ext uri="{FF2B5EF4-FFF2-40B4-BE49-F238E27FC236}">
                <a16:creationId xmlns:a16="http://schemas.microsoft.com/office/drawing/2014/main" id="{CA59AA16-2EA3-1546-8B90-B7E2D5959236}"/>
              </a:ext>
              <a:ext uri="{C183D7F6-B498-43B3-948B-1728B52AA6E4}">
                <adec:decorative xmlns:adec="http://schemas.microsoft.com/office/drawing/2017/decorative" val="1"/>
              </a:ext>
            </a:extLst>
          </p:cNvPr>
          <p:cNvCxnSpPr/>
          <p:nvPr/>
        </p:nvCxnSpPr>
        <p:spPr>
          <a:xfrm>
            <a:off x="5181600" y="585788"/>
            <a:ext cx="0" cy="568325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3818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95060-CF44-48F6-8EFA-FDDF9E82C89F}"/>
              </a:ext>
            </a:extLst>
          </p:cNvPr>
          <p:cNvSpPr>
            <a:spLocks noGrp="1"/>
          </p:cNvSpPr>
          <p:nvPr>
            <p:ph type="title"/>
          </p:nvPr>
        </p:nvSpPr>
        <p:spPr>
          <a:xfrm>
            <a:off x="588263" y="457201"/>
            <a:ext cx="3836780" cy="685799"/>
          </a:xfrm>
        </p:spPr>
        <p:txBody>
          <a:bodyPr/>
          <a:lstStyle/>
          <a:p>
            <a:r>
              <a:rPr lang="en-US" sz="3200" dirty="0"/>
              <a:t>Monitoring – Postgres logs</a:t>
            </a:r>
          </a:p>
        </p:txBody>
      </p:sp>
      <p:sp>
        <p:nvSpPr>
          <p:cNvPr id="3" name="Text Placeholder 2">
            <a:extLst>
              <a:ext uri="{FF2B5EF4-FFF2-40B4-BE49-F238E27FC236}">
                <a16:creationId xmlns:a16="http://schemas.microsoft.com/office/drawing/2014/main" id="{C7C07E06-B65F-4881-AE4A-0B1E5E108301}"/>
              </a:ext>
            </a:extLst>
          </p:cNvPr>
          <p:cNvSpPr>
            <a:spLocks noGrp="1"/>
          </p:cNvSpPr>
          <p:nvPr>
            <p:ph type="body" sz="quarter" idx="4294967295"/>
          </p:nvPr>
        </p:nvSpPr>
        <p:spPr>
          <a:xfrm>
            <a:off x="604158" y="1565728"/>
            <a:ext cx="4180113" cy="4978286"/>
          </a:xfrm>
        </p:spPr>
        <p:txBody>
          <a:bodyPr/>
          <a:lstStyle/>
          <a:p>
            <a:pPr marL="0" indent="0">
              <a:spcBef>
                <a:spcPts val="0"/>
              </a:spcBef>
              <a:spcAft>
                <a:spcPts val="900"/>
              </a:spcAft>
              <a:buNone/>
            </a:pPr>
            <a:r>
              <a:rPr lang="en-US" sz="1600" dirty="0"/>
              <a:t>Configure in Diagnostic Settings in the Portal</a:t>
            </a:r>
          </a:p>
          <a:p>
            <a:pPr marL="0" indent="0">
              <a:spcBef>
                <a:spcPts val="0"/>
              </a:spcBef>
              <a:spcAft>
                <a:spcPts val="900"/>
              </a:spcAft>
              <a:buNone/>
            </a:pPr>
            <a:r>
              <a:rPr lang="en-US" sz="1600" dirty="0"/>
              <a:t>Ability to choose the retention days</a:t>
            </a:r>
          </a:p>
          <a:p>
            <a:pPr marL="0" indent="0">
              <a:spcBef>
                <a:spcPts val="0"/>
              </a:spcBef>
              <a:spcAft>
                <a:spcPts val="900"/>
              </a:spcAft>
              <a:buNone/>
            </a:pPr>
            <a:r>
              <a:rPr lang="en-US" sz="1600" dirty="0"/>
              <a:t>Flexibility to </a:t>
            </a:r>
          </a:p>
          <a:p>
            <a:pPr marL="465138" lvl="1" indent="-225425">
              <a:spcBef>
                <a:spcPts val="0"/>
              </a:spcBef>
              <a:spcAft>
                <a:spcPts val="900"/>
              </a:spcAft>
              <a:buNone/>
            </a:pPr>
            <a:r>
              <a:rPr lang="en-US" sz="1400" dirty="0">
                <a:solidFill>
                  <a:schemeClr val="accent1"/>
                </a:solidFill>
                <a:latin typeface="+mj-lt"/>
              </a:rPr>
              <a:t>Send to Log analytics workspace</a:t>
            </a:r>
          </a:p>
          <a:p>
            <a:pPr marL="465138" lvl="1" indent="-225425">
              <a:spcBef>
                <a:spcPts val="0"/>
              </a:spcBef>
              <a:spcAft>
                <a:spcPts val="900"/>
              </a:spcAft>
              <a:buNone/>
            </a:pPr>
            <a:r>
              <a:rPr lang="en-US" sz="1400" dirty="0">
                <a:solidFill>
                  <a:schemeClr val="accent1"/>
                </a:solidFill>
                <a:latin typeface="+mj-lt"/>
              </a:rPr>
              <a:t>Archive to storage account</a:t>
            </a:r>
          </a:p>
          <a:p>
            <a:pPr marL="465138" lvl="1" indent="-225425">
              <a:spcBef>
                <a:spcPts val="0"/>
              </a:spcBef>
              <a:spcAft>
                <a:spcPts val="900"/>
              </a:spcAft>
              <a:buNone/>
            </a:pPr>
            <a:r>
              <a:rPr lang="en-US" sz="1400" dirty="0">
                <a:solidFill>
                  <a:schemeClr val="accent1"/>
                </a:solidFill>
                <a:latin typeface="+mj-lt"/>
              </a:rPr>
              <a:t>Stream to event hub</a:t>
            </a:r>
          </a:p>
          <a:p>
            <a:pPr marL="465138" lvl="1" indent="-225425">
              <a:spcBef>
                <a:spcPts val="0"/>
              </a:spcBef>
              <a:spcAft>
                <a:spcPts val="900"/>
              </a:spcAft>
              <a:buNone/>
            </a:pPr>
            <a:r>
              <a:rPr lang="en-US" sz="1400" dirty="0">
                <a:solidFill>
                  <a:schemeClr val="accent1"/>
                </a:solidFill>
                <a:latin typeface="+mj-lt"/>
              </a:rPr>
              <a:t>Send to partner solution</a:t>
            </a:r>
          </a:p>
          <a:p>
            <a:pPr marL="465138" lvl="2" indent="-225425">
              <a:spcBef>
                <a:spcPts val="0"/>
              </a:spcBef>
              <a:spcAft>
                <a:spcPts val="900"/>
              </a:spcAft>
            </a:pPr>
            <a:r>
              <a:rPr lang="en-US" sz="1400" dirty="0"/>
              <a:t>Apache Kafka</a:t>
            </a:r>
          </a:p>
          <a:p>
            <a:pPr marL="465138" lvl="2" indent="-225425">
              <a:spcBef>
                <a:spcPts val="0"/>
              </a:spcBef>
              <a:spcAft>
                <a:spcPts val="900"/>
              </a:spcAft>
            </a:pPr>
            <a:r>
              <a:rPr lang="en-US" sz="1400" dirty="0"/>
              <a:t>Datadog</a:t>
            </a:r>
          </a:p>
          <a:p>
            <a:pPr marL="465138" lvl="2" indent="-225425">
              <a:spcBef>
                <a:spcPts val="0"/>
              </a:spcBef>
              <a:spcAft>
                <a:spcPts val="900"/>
              </a:spcAft>
            </a:pPr>
            <a:r>
              <a:rPr lang="en-US" sz="1400" dirty="0"/>
              <a:t>Elastic</a:t>
            </a:r>
          </a:p>
          <a:p>
            <a:pPr marL="0" indent="0">
              <a:spcBef>
                <a:spcPts val="0"/>
              </a:spcBef>
              <a:spcAft>
                <a:spcPts val="900"/>
              </a:spcAft>
              <a:buNone/>
            </a:pPr>
            <a:endParaRPr lang="en-US" sz="1600" dirty="0"/>
          </a:p>
          <a:p>
            <a:pPr marL="0" indent="0">
              <a:spcBef>
                <a:spcPts val="0"/>
              </a:spcBef>
              <a:spcAft>
                <a:spcPts val="900"/>
              </a:spcAft>
              <a:buNone/>
            </a:pPr>
            <a:r>
              <a:rPr lang="en-US" sz="1600" dirty="0"/>
              <a:t>Use Azure Storage Explorer to view the logs</a:t>
            </a:r>
          </a:p>
          <a:p>
            <a:pPr>
              <a:spcBef>
                <a:spcPts val="0"/>
              </a:spcBef>
              <a:spcAft>
                <a:spcPts val="900"/>
              </a:spcAft>
            </a:pPr>
            <a:endParaRPr lang="en-US" sz="2400" dirty="0"/>
          </a:p>
          <a:p>
            <a:pPr>
              <a:spcBef>
                <a:spcPts val="0"/>
              </a:spcBef>
              <a:spcAft>
                <a:spcPts val="900"/>
              </a:spcAft>
            </a:pPr>
            <a:endParaRPr lang="en-US" sz="2400" dirty="0"/>
          </a:p>
        </p:txBody>
      </p:sp>
      <p:pic>
        <p:nvPicPr>
          <p:cNvPr id="5" name="Picture 4" descr="Graphical user interface of monitoring bar&#10;&#10;">
            <a:extLst>
              <a:ext uri="{FF2B5EF4-FFF2-40B4-BE49-F238E27FC236}">
                <a16:creationId xmlns:a16="http://schemas.microsoft.com/office/drawing/2014/main" id="{DE2E66CB-60C6-4AFA-918C-A5D15FF09838}"/>
              </a:ext>
            </a:extLst>
          </p:cNvPr>
          <p:cNvPicPr>
            <a:picLocks noChangeAspect="1"/>
          </p:cNvPicPr>
          <p:nvPr/>
        </p:nvPicPr>
        <p:blipFill>
          <a:blip r:embed="rId2"/>
          <a:stretch>
            <a:fillRect/>
          </a:stretch>
        </p:blipFill>
        <p:spPr>
          <a:xfrm>
            <a:off x="8888238" y="408214"/>
            <a:ext cx="2438400" cy="1619250"/>
          </a:xfrm>
          <a:prstGeom prst="rect">
            <a:avLst/>
          </a:prstGeom>
        </p:spPr>
      </p:pic>
      <p:sp>
        <p:nvSpPr>
          <p:cNvPr id="8" name="Rectangle 7">
            <a:extLst>
              <a:ext uri="{FF2B5EF4-FFF2-40B4-BE49-F238E27FC236}">
                <a16:creationId xmlns:a16="http://schemas.microsoft.com/office/drawing/2014/main" id="{7DEC835B-4C35-4F2D-AD4D-7C3428412063}"/>
              </a:ext>
              <a:ext uri="{C183D7F6-B498-43B3-948B-1728B52AA6E4}">
                <adec:decorative xmlns:adec="http://schemas.microsoft.com/office/drawing/2017/decorative" val="1"/>
              </a:ext>
            </a:extLst>
          </p:cNvPr>
          <p:cNvSpPr/>
          <p:nvPr/>
        </p:nvSpPr>
        <p:spPr bwMode="auto">
          <a:xfrm>
            <a:off x="8888238" y="1386512"/>
            <a:ext cx="2394805" cy="31166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 name="Group 3" descr="screenshot">
            <a:extLst>
              <a:ext uri="{FF2B5EF4-FFF2-40B4-BE49-F238E27FC236}">
                <a16:creationId xmlns:a16="http://schemas.microsoft.com/office/drawing/2014/main" id="{56ABE923-2E68-3349-B72B-84BCC0AC31CF}"/>
              </a:ext>
            </a:extLst>
          </p:cNvPr>
          <p:cNvGrpSpPr/>
          <p:nvPr/>
        </p:nvGrpSpPr>
        <p:grpSpPr>
          <a:xfrm>
            <a:off x="5474809" y="1773534"/>
            <a:ext cx="6450439" cy="4578280"/>
            <a:chOff x="4761633" y="1773534"/>
            <a:chExt cx="7163616" cy="5084466"/>
          </a:xfrm>
        </p:grpSpPr>
        <p:pic>
          <p:nvPicPr>
            <p:cNvPr id="7" name="Picture 6" descr="Graphical user interface, text, application, email&#10;&#10;Description automatically generated">
              <a:extLst>
                <a:ext uri="{FF2B5EF4-FFF2-40B4-BE49-F238E27FC236}">
                  <a16:creationId xmlns:a16="http://schemas.microsoft.com/office/drawing/2014/main" id="{ADDE04C8-B119-4A6E-B26A-1BCEFF6ABF73}"/>
                </a:ext>
              </a:extLst>
            </p:cNvPr>
            <p:cNvPicPr>
              <a:picLocks noChangeAspect="1"/>
            </p:cNvPicPr>
            <p:nvPr/>
          </p:nvPicPr>
          <p:blipFill>
            <a:blip r:embed="rId3"/>
            <a:stretch>
              <a:fillRect/>
            </a:stretch>
          </p:blipFill>
          <p:spPr>
            <a:xfrm>
              <a:off x="4761633" y="1773534"/>
              <a:ext cx="7163616" cy="5084466"/>
            </a:xfrm>
            <a:prstGeom prst="rect">
              <a:avLst/>
            </a:prstGeom>
          </p:spPr>
        </p:pic>
        <p:sp>
          <p:nvSpPr>
            <p:cNvPr id="10" name="Rectangle 9">
              <a:extLst>
                <a:ext uri="{FF2B5EF4-FFF2-40B4-BE49-F238E27FC236}">
                  <a16:creationId xmlns:a16="http://schemas.microsoft.com/office/drawing/2014/main" id="{893EF83D-5CEE-4A0E-AF7E-03EA8C3C8E59}"/>
                </a:ext>
              </a:extLst>
            </p:cNvPr>
            <p:cNvSpPr/>
            <p:nvPr/>
          </p:nvSpPr>
          <p:spPr bwMode="auto">
            <a:xfrm>
              <a:off x="8410324" y="3747472"/>
              <a:ext cx="2546786" cy="3380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1" name="Straight Connector 10">
            <a:extLst>
              <a:ext uri="{FF2B5EF4-FFF2-40B4-BE49-F238E27FC236}">
                <a16:creationId xmlns:a16="http://schemas.microsoft.com/office/drawing/2014/main" id="{6FC62D0C-373A-5E48-9F35-8C8EA09766D1}"/>
              </a:ext>
              <a:ext uri="{C183D7F6-B498-43B3-948B-1728B52AA6E4}">
                <adec:decorative xmlns:adec="http://schemas.microsoft.com/office/drawing/2017/decorative" val="1"/>
              </a:ext>
            </a:extLst>
          </p:cNvPr>
          <p:cNvCxnSpPr/>
          <p:nvPr/>
        </p:nvCxnSpPr>
        <p:spPr>
          <a:xfrm>
            <a:off x="5181600" y="585788"/>
            <a:ext cx="0" cy="568325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773050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28212-FF63-46EF-BC47-BA42B81D6550}"/>
              </a:ext>
            </a:extLst>
          </p:cNvPr>
          <p:cNvSpPr>
            <a:spLocks noGrp="1"/>
          </p:cNvSpPr>
          <p:nvPr>
            <p:ph type="title"/>
          </p:nvPr>
        </p:nvSpPr>
        <p:spPr>
          <a:xfrm>
            <a:off x="588263" y="457201"/>
            <a:ext cx="11018520" cy="492443"/>
          </a:xfrm>
        </p:spPr>
        <p:txBody>
          <a:bodyPr/>
          <a:lstStyle/>
          <a:p>
            <a:r>
              <a:rPr lang="en-US" sz="3200" dirty="0"/>
              <a:t>Alerts</a:t>
            </a:r>
          </a:p>
        </p:txBody>
      </p:sp>
      <p:sp>
        <p:nvSpPr>
          <p:cNvPr id="3" name="Text Placeholder 2">
            <a:extLst>
              <a:ext uri="{FF2B5EF4-FFF2-40B4-BE49-F238E27FC236}">
                <a16:creationId xmlns:a16="http://schemas.microsoft.com/office/drawing/2014/main" id="{017F2E4B-5891-4EA7-92D2-643BA14A2BC0}"/>
              </a:ext>
            </a:extLst>
          </p:cNvPr>
          <p:cNvSpPr>
            <a:spLocks noGrp="1"/>
          </p:cNvSpPr>
          <p:nvPr>
            <p:ph type="body" sz="quarter" idx="4294967295"/>
          </p:nvPr>
        </p:nvSpPr>
        <p:spPr>
          <a:xfrm>
            <a:off x="571500" y="1435100"/>
            <a:ext cx="4132263" cy="2539157"/>
          </a:xfrm>
        </p:spPr>
        <p:txBody>
          <a:bodyPr/>
          <a:lstStyle/>
          <a:p>
            <a:pPr marL="0" indent="0">
              <a:spcBef>
                <a:spcPts val="0"/>
              </a:spcBef>
              <a:spcAft>
                <a:spcPts val="900"/>
              </a:spcAft>
              <a:buNone/>
            </a:pPr>
            <a:r>
              <a:rPr lang="en-US" sz="1600" dirty="0"/>
              <a:t>Define condition &amp; action</a:t>
            </a:r>
          </a:p>
          <a:p>
            <a:pPr marL="0" indent="0">
              <a:spcBef>
                <a:spcPts val="0"/>
              </a:spcBef>
              <a:spcAft>
                <a:spcPts val="900"/>
              </a:spcAft>
              <a:buNone/>
            </a:pPr>
            <a:r>
              <a:rPr lang="en-US" sz="1600" dirty="0"/>
              <a:t>Condition</a:t>
            </a:r>
          </a:p>
          <a:p>
            <a:pPr marL="288925" lvl="1" indent="0">
              <a:spcBef>
                <a:spcPts val="0"/>
              </a:spcBef>
              <a:spcAft>
                <a:spcPts val="900"/>
              </a:spcAft>
              <a:buNone/>
            </a:pPr>
            <a:r>
              <a:rPr lang="en-US" sz="1400" dirty="0">
                <a:solidFill>
                  <a:schemeClr val="accent1"/>
                </a:solidFill>
                <a:latin typeface="+mj-lt"/>
              </a:rPr>
              <a:t>CPU, storage, memory, IOPS etc.</a:t>
            </a:r>
          </a:p>
          <a:p>
            <a:pPr marL="288925" lvl="1" indent="0">
              <a:spcBef>
                <a:spcPts val="0"/>
              </a:spcBef>
              <a:spcAft>
                <a:spcPts val="900"/>
              </a:spcAft>
              <a:buNone/>
            </a:pPr>
            <a:r>
              <a:rPr lang="en-US" sz="1400" dirty="0">
                <a:solidFill>
                  <a:schemeClr val="accent1"/>
                </a:solidFill>
                <a:latin typeface="+mj-lt"/>
              </a:rPr>
              <a:t>Example: CPU exceeds %</a:t>
            </a:r>
          </a:p>
          <a:p>
            <a:pPr marL="0" indent="0">
              <a:spcBef>
                <a:spcPts val="0"/>
              </a:spcBef>
              <a:spcAft>
                <a:spcPts val="900"/>
              </a:spcAft>
              <a:buNone/>
            </a:pPr>
            <a:br>
              <a:rPr lang="en-US" sz="1600" dirty="0"/>
            </a:br>
            <a:r>
              <a:rPr lang="en-US" sz="1600" dirty="0"/>
              <a:t>Action</a:t>
            </a:r>
          </a:p>
          <a:p>
            <a:pPr marL="514350" lvl="1" indent="-225425">
              <a:spcBef>
                <a:spcPts val="0"/>
              </a:spcBef>
              <a:spcAft>
                <a:spcPts val="900"/>
              </a:spcAft>
              <a:buNone/>
            </a:pPr>
            <a:r>
              <a:rPr lang="en-US" sz="1400" dirty="0">
                <a:solidFill>
                  <a:schemeClr val="accent1"/>
                </a:solidFill>
                <a:latin typeface="+mj-lt"/>
              </a:rPr>
              <a:t>Create action group</a:t>
            </a:r>
          </a:p>
          <a:p>
            <a:pPr marL="514350" lvl="2" indent="-225425">
              <a:spcBef>
                <a:spcPts val="0"/>
              </a:spcBef>
              <a:spcAft>
                <a:spcPts val="900"/>
              </a:spcAft>
            </a:pPr>
            <a:r>
              <a:rPr lang="en-US" sz="1400" dirty="0"/>
              <a:t>Email/SMS/Push/Voice</a:t>
            </a:r>
          </a:p>
        </p:txBody>
      </p:sp>
      <p:pic>
        <p:nvPicPr>
          <p:cNvPr id="7" name="Picture 6" descr="screenshot">
            <a:extLst>
              <a:ext uri="{FF2B5EF4-FFF2-40B4-BE49-F238E27FC236}">
                <a16:creationId xmlns:a16="http://schemas.microsoft.com/office/drawing/2014/main" id="{4ECEE775-7F85-46BC-A2A0-E2D3CD726E9D}"/>
              </a:ext>
            </a:extLst>
          </p:cNvPr>
          <p:cNvPicPr>
            <a:picLocks noChangeAspect="1"/>
          </p:cNvPicPr>
          <p:nvPr/>
        </p:nvPicPr>
        <p:blipFill>
          <a:blip r:embed="rId2"/>
          <a:stretch>
            <a:fillRect/>
          </a:stretch>
        </p:blipFill>
        <p:spPr>
          <a:xfrm>
            <a:off x="5649686" y="605458"/>
            <a:ext cx="5978794" cy="5608679"/>
          </a:xfrm>
          <a:prstGeom prst="rect">
            <a:avLst/>
          </a:prstGeom>
        </p:spPr>
      </p:pic>
      <p:cxnSp>
        <p:nvCxnSpPr>
          <p:cNvPr id="5" name="Straight Connector 4">
            <a:extLst>
              <a:ext uri="{FF2B5EF4-FFF2-40B4-BE49-F238E27FC236}">
                <a16:creationId xmlns:a16="http://schemas.microsoft.com/office/drawing/2014/main" id="{F06F3B7F-B8C9-C64C-AA29-D80A4C022F86}"/>
              </a:ext>
              <a:ext uri="{C183D7F6-B498-43B3-948B-1728B52AA6E4}">
                <adec:decorative xmlns:adec="http://schemas.microsoft.com/office/drawing/2017/decorative" val="1"/>
              </a:ext>
            </a:extLst>
          </p:cNvPr>
          <p:cNvCxnSpPr/>
          <p:nvPr/>
        </p:nvCxnSpPr>
        <p:spPr>
          <a:xfrm>
            <a:off x="5181600" y="585788"/>
            <a:ext cx="0" cy="568325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668407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1"/>
            <a:ext cx="11018520" cy="492443"/>
          </a:xfrm>
        </p:spPr>
        <p:txBody>
          <a:bodyPr/>
          <a:lstStyle/>
          <a:p>
            <a:r>
              <a:rPr lang="en-US" sz="3200" dirty="0"/>
              <a:t>Best practices for metrics</a:t>
            </a:r>
          </a:p>
        </p:txBody>
      </p:sp>
      <p:sp>
        <p:nvSpPr>
          <p:cNvPr id="3" name="Text Placeholder 2"/>
          <p:cNvSpPr>
            <a:spLocks noGrp="1"/>
          </p:cNvSpPr>
          <p:nvPr>
            <p:ph type="body" sz="quarter" idx="4294967295"/>
          </p:nvPr>
        </p:nvSpPr>
        <p:spPr>
          <a:xfrm>
            <a:off x="612095" y="1291772"/>
            <a:ext cx="7748133" cy="1215717"/>
          </a:xfrm>
        </p:spPr>
        <p:txBody>
          <a:bodyPr vert="horz" wrap="square" lIns="0" tIns="0" rIns="0" bIns="0" rtlCol="0" anchor="t">
            <a:spAutoFit/>
          </a:bodyPr>
          <a:lstStyle/>
          <a:p>
            <a:pPr marL="0" indent="0">
              <a:spcBef>
                <a:spcPts val="0"/>
              </a:spcBef>
              <a:spcAft>
                <a:spcPts val="900"/>
              </a:spcAft>
              <a:buNone/>
            </a:pPr>
            <a:r>
              <a:rPr lang="en-US" sz="1600" dirty="0">
                <a:solidFill>
                  <a:schemeClr val="tx2"/>
                </a:solidFill>
              </a:rPr>
              <a:t>Monitor </a:t>
            </a:r>
            <a:r>
              <a:rPr lang="en-US" sz="1600" b="1" dirty="0">
                <a:solidFill>
                  <a:schemeClr val="tx2"/>
                </a:solidFill>
              </a:rPr>
              <a:t>storage_used</a:t>
            </a:r>
            <a:r>
              <a:rPr lang="en-US" sz="1600" dirty="0">
                <a:solidFill>
                  <a:schemeClr val="tx2"/>
                </a:solidFill>
              </a:rPr>
              <a:t> and </a:t>
            </a:r>
            <a:r>
              <a:rPr lang="en-US" sz="1600" b="1" dirty="0">
                <a:solidFill>
                  <a:schemeClr val="tx2"/>
                </a:solidFill>
              </a:rPr>
              <a:t>storage_percent</a:t>
            </a:r>
            <a:r>
              <a:rPr lang="en-US" sz="1600" dirty="0">
                <a:solidFill>
                  <a:schemeClr val="tx2"/>
                </a:solidFill>
              </a:rPr>
              <a:t>. Remember to configure alerting.</a:t>
            </a:r>
            <a:endParaRPr lang="en-US" sz="1600" dirty="0">
              <a:solidFill>
                <a:schemeClr val="tx2"/>
              </a:solidFill>
              <a:latin typeface="+mn-lt"/>
            </a:endParaRPr>
          </a:p>
          <a:p>
            <a:pPr marL="288925" lvl="1" indent="-273050">
              <a:spcBef>
                <a:spcPts val="0"/>
              </a:spcBef>
              <a:spcAft>
                <a:spcPts val="900"/>
              </a:spcAft>
              <a:buSzPct val="100000"/>
              <a:buFont typeface="Courier New" panose="02070309020205020404" pitchFamily="49" charset="0"/>
              <a:buAutoNum type="arabicPeriod"/>
            </a:pPr>
            <a:r>
              <a:rPr lang="en-US" sz="1600" dirty="0"/>
              <a:t>The server is marked read-only when the amount of free storage reaches less than 5 GB or 5% of provisioned storage, whichever is less.</a:t>
            </a:r>
          </a:p>
          <a:p>
            <a:pPr marL="288925" lvl="1" indent="-273050">
              <a:spcBef>
                <a:spcPts val="0"/>
              </a:spcBef>
              <a:spcAft>
                <a:spcPts val="900"/>
              </a:spcAft>
              <a:buSzPct val="100000"/>
              <a:buFont typeface="Courier New" panose="02070309020205020404" pitchFamily="49" charset="0"/>
              <a:buAutoNum type="arabicPeriod"/>
            </a:pPr>
            <a:r>
              <a:rPr lang="en-US" sz="1600" dirty="0"/>
              <a:t>The storage provisioned is used for database data, transaction logs and server logs.</a:t>
            </a:r>
          </a:p>
        </p:txBody>
      </p:sp>
      <p:sp>
        <p:nvSpPr>
          <p:cNvPr id="35" name="TextBox 34">
            <a:extLst>
              <a:ext uri="{FF2B5EF4-FFF2-40B4-BE49-F238E27FC236}">
                <a16:creationId xmlns:a16="http://schemas.microsoft.com/office/drawing/2014/main" id="{B1786777-6AC2-47CE-9D98-AC7D057C8F12}"/>
              </a:ext>
            </a:extLst>
          </p:cNvPr>
          <p:cNvSpPr txBox="1"/>
          <p:nvPr/>
        </p:nvSpPr>
        <p:spPr>
          <a:xfrm>
            <a:off x="662204" y="3590958"/>
            <a:ext cx="7649039" cy="520463"/>
          </a:xfrm>
          <a:prstGeom prst="rect">
            <a:avLst/>
          </a:prstGeom>
          <a:noFill/>
        </p:spPr>
        <p:txBody>
          <a:bodyPr wrap="square" lIns="0" tIns="0" rIns="0" bIns="0" rtlCol="0">
            <a:spAutoFit/>
          </a:bodyPr>
          <a:lstStyle/>
          <a:p>
            <a:pPr>
              <a:lnSpc>
                <a:spcPct val="110000"/>
              </a:lnSpc>
            </a:pPr>
            <a:r>
              <a:rPr lang="en-US" sz="1600" dirty="0">
                <a:solidFill>
                  <a:schemeClr val="accent1"/>
                </a:solidFill>
                <a:latin typeface="+mj-lt"/>
              </a:rPr>
              <a:t>Scale up storage size before hitting the limit. The service allows you to increase storage elastically with no application impact. </a:t>
            </a:r>
          </a:p>
        </p:txBody>
      </p:sp>
      <p:grpSp>
        <p:nvGrpSpPr>
          <p:cNvPr id="59" name="Group 58">
            <a:extLst>
              <a:ext uri="{FF2B5EF4-FFF2-40B4-BE49-F238E27FC236}">
                <a16:creationId xmlns:a16="http://schemas.microsoft.com/office/drawing/2014/main" id="{2A047ACD-CDD3-40B9-AA91-E7A35ABBAEC0}"/>
              </a:ext>
              <a:ext uri="{C183D7F6-B498-43B3-948B-1728B52AA6E4}">
                <adec:decorative xmlns:adec="http://schemas.microsoft.com/office/drawing/2017/decorative" val="1"/>
              </a:ext>
            </a:extLst>
          </p:cNvPr>
          <p:cNvGrpSpPr/>
          <p:nvPr/>
        </p:nvGrpSpPr>
        <p:grpSpPr>
          <a:xfrm>
            <a:off x="544508" y="2988553"/>
            <a:ext cx="468711" cy="496899"/>
            <a:chOff x="11215815" y="4785325"/>
            <a:chExt cx="500855" cy="496899"/>
          </a:xfrm>
        </p:grpSpPr>
        <p:sp>
          <p:nvSpPr>
            <p:cNvPr id="60" name="light" title="Icon of a lightbulb">
              <a:extLst>
                <a:ext uri="{FF2B5EF4-FFF2-40B4-BE49-F238E27FC236}">
                  <a16:creationId xmlns:a16="http://schemas.microsoft.com/office/drawing/2014/main" id="{F441E662-9838-4A0F-9EA3-91246663DD8C}"/>
                </a:ext>
              </a:extLst>
            </p:cNvPr>
            <p:cNvSpPr>
              <a:spLocks noChangeAspect="1" noEditPoints="1"/>
            </p:cNvSpPr>
            <p:nvPr/>
          </p:nvSpPr>
          <p:spPr bwMode="auto">
            <a:xfrm>
              <a:off x="11346358" y="4916464"/>
              <a:ext cx="246359" cy="365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cxnSp>
          <p:nvCxnSpPr>
            <p:cNvPr id="61" name="Straight Connector 60">
              <a:extLst>
                <a:ext uri="{FF2B5EF4-FFF2-40B4-BE49-F238E27FC236}">
                  <a16:creationId xmlns:a16="http://schemas.microsoft.com/office/drawing/2014/main" id="{BD10695D-01DE-45F0-B42A-E2321707F804}"/>
                </a:ext>
              </a:extLst>
            </p:cNvPr>
            <p:cNvCxnSpPr>
              <a:cxnSpLocks/>
            </p:cNvCxnSpPr>
            <p:nvPr/>
          </p:nvCxnSpPr>
          <p:spPr>
            <a:xfrm flipV="1">
              <a:off x="11469537" y="4785325"/>
              <a:ext cx="0" cy="91440"/>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5B3AB4-E8FC-4732-8496-0EB314AC9385}"/>
                </a:ext>
              </a:extLst>
            </p:cNvPr>
            <p:cNvCxnSpPr>
              <a:cxnSpLocks/>
            </p:cNvCxnSpPr>
            <p:nvPr/>
          </p:nvCxnSpPr>
          <p:spPr>
            <a:xfrm>
              <a:off x="11625230" y="5037024"/>
              <a:ext cx="91440" cy="0"/>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FE2DBAC-7B5A-4122-A972-C665899D6A6E}"/>
                </a:ext>
              </a:extLst>
            </p:cNvPr>
            <p:cNvCxnSpPr>
              <a:cxnSpLocks/>
            </p:cNvCxnSpPr>
            <p:nvPr/>
          </p:nvCxnSpPr>
          <p:spPr>
            <a:xfrm>
              <a:off x="11215815" y="5042200"/>
              <a:ext cx="91440" cy="0"/>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6E72E36-114D-466E-A538-064E6CC4D9AD}"/>
                </a:ext>
              </a:extLst>
            </p:cNvPr>
            <p:cNvCxnSpPr>
              <a:cxnSpLocks/>
            </p:cNvCxnSpPr>
            <p:nvPr/>
          </p:nvCxnSpPr>
          <p:spPr>
            <a:xfrm flipV="1">
              <a:off x="11580017" y="4868567"/>
              <a:ext cx="91440" cy="49776"/>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5DFFCD-EA85-4638-8263-01A4CC350EC4}"/>
                </a:ext>
              </a:extLst>
            </p:cNvPr>
            <p:cNvCxnSpPr>
              <a:cxnSpLocks/>
            </p:cNvCxnSpPr>
            <p:nvPr/>
          </p:nvCxnSpPr>
          <p:spPr>
            <a:xfrm flipH="1" flipV="1">
              <a:off x="11262548" y="4868111"/>
              <a:ext cx="91440" cy="49776"/>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3494506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1"/>
            <a:ext cx="11018520" cy="492443"/>
          </a:xfrm>
        </p:spPr>
        <p:txBody>
          <a:bodyPr/>
          <a:lstStyle/>
          <a:p>
            <a:r>
              <a:rPr lang="en-US" sz="3200" dirty="0"/>
              <a:t>Best practices for metrics</a:t>
            </a:r>
          </a:p>
        </p:txBody>
      </p:sp>
      <p:sp>
        <p:nvSpPr>
          <p:cNvPr id="3" name="Text Placeholder 2"/>
          <p:cNvSpPr>
            <a:spLocks noGrp="1"/>
          </p:cNvSpPr>
          <p:nvPr>
            <p:ph type="body" sz="quarter" idx="4294967295"/>
          </p:nvPr>
        </p:nvSpPr>
        <p:spPr>
          <a:xfrm>
            <a:off x="620486" y="1312636"/>
            <a:ext cx="7184571" cy="2185214"/>
          </a:xfrm>
        </p:spPr>
        <p:txBody>
          <a:bodyPr/>
          <a:lstStyle/>
          <a:p>
            <a:pPr marL="0" indent="0">
              <a:spcBef>
                <a:spcPts val="0"/>
              </a:spcBef>
              <a:spcAft>
                <a:spcPts val="900"/>
              </a:spcAft>
              <a:buNone/>
            </a:pPr>
            <a:r>
              <a:rPr lang="en-US" sz="1600" dirty="0">
                <a:solidFill>
                  <a:schemeClr val="tx2"/>
                </a:solidFill>
              </a:rPr>
              <a:t>Monitor </a:t>
            </a:r>
            <a:r>
              <a:rPr lang="en-US" sz="1600" b="1" dirty="0">
                <a:solidFill>
                  <a:schemeClr val="tx2"/>
                </a:solidFill>
              </a:rPr>
              <a:t>io_consumption_percent </a:t>
            </a:r>
            <a:r>
              <a:rPr lang="en-US" sz="1600" dirty="0">
                <a:solidFill>
                  <a:schemeClr val="tx2"/>
                </a:solidFill>
              </a:rPr>
              <a:t>and remember to configure alerting.</a:t>
            </a:r>
          </a:p>
          <a:p>
            <a:pPr marL="288925" lvl="1" indent="-273050">
              <a:spcBef>
                <a:spcPts val="0"/>
              </a:spcBef>
              <a:spcAft>
                <a:spcPts val="900"/>
              </a:spcAft>
              <a:buSzPct val="100000"/>
              <a:buFont typeface="Courier New" panose="02070309020205020404" pitchFamily="49" charset="0"/>
              <a:buAutoNum type="arabicPeriod"/>
            </a:pPr>
            <a:r>
              <a:rPr lang="en-US" sz="1600" dirty="0"/>
              <a:t>IOPS scale with provisioned storage with minimum of 100 IOPS (5-32GB) and then scales linearly at approximately 3 IOPS per GB</a:t>
            </a:r>
          </a:p>
          <a:p>
            <a:pPr marL="288925" lvl="1" indent="-273050">
              <a:spcBef>
                <a:spcPts val="0"/>
              </a:spcBef>
              <a:spcAft>
                <a:spcPts val="900"/>
              </a:spcAft>
              <a:buSzPct val="100000"/>
              <a:buFont typeface="Courier New" panose="02070309020205020404" pitchFamily="49" charset="0"/>
              <a:buAutoNum type="arabicPeriod"/>
            </a:pPr>
            <a:r>
              <a:rPr lang="en-US" sz="1600" dirty="0"/>
              <a:t>IOPS does not scale beyond 2 TB (6000 IOPS)</a:t>
            </a:r>
          </a:p>
          <a:p>
            <a:pPr marL="288925" lvl="1" indent="-273050">
              <a:spcBef>
                <a:spcPts val="0"/>
              </a:spcBef>
              <a:spcAft>
                <a:spcPts val="900"/>
              </a:spcAft>
              <a:buSzPct val="100000"/>
              <a:buFont typeface="Courier New" panose="02070309020205020404" pitchFamily="49" charset="0"/>
              <a:buAutoNum type="arabicPeriod"/>
            </a:pPr>
            <a:r>
              <a:rPr lang="en-US" sz="1600" dirty="0"/>
              <a:t>Each IOP can be up to 256 KB</a:t>
            </a:r>
          </a:p>
          <a:p>
            <a:pPr marL="288925" lvl="1" indent="-273050">
              <a:spcBef>
                <a:spcPts val="0"/>
              </a:spcBef>
              <a:spcAft>
                <a:spcPts val="900"/>
              </a:spcAft>
              <a:buSzPct val="100000"/>
              <a:buFont typeface="Courier New" panose="02070309020205020404" pitchFamily="49" charset="0"/>
              <a:buAutoNum type="arabicPeriod"/>
            </a:pPr>
            <a:r>
              <a:rPr lang="en-US" sz="1600" b="1" dirty="0"/>
              <a:t>io_consumption_percent </a:t>
            </a:r>
            <a:r>
              <a:rPr lang="en-US" sz="1600" dirty="0"/>
              <a:t>at 100% would cause excessive throttling impacting database performance. </a:t>
            </a:r>
          </a:p>
        </p:txBody>
      </p:sp>
      <p:sp>
        <p:nvSpPr>
          <p:cNvPr id="7" name="TextBox 6">
            <a:extLst>
              <a:ext uri="{FF2B5EF4-FFF2-40B4-BE49-F238E27FC236}">
                <a16:creationId xmlns:a16="http://schemas.microsoft.com/office/drawing/2014/main" id="{6D339B80-542D-4E87-B394-6CFF870648C2}"/>
              </a:ext>
            </a:extLst>
          </p:cNvPr>
          <p:cNvSpPr txBox="1"/>
          <p:nvPr/>
        </p:nvSpPr>
        <p:spPr>
          <a:xfrm>
            <a:off x="645875" y="4567758"/>
            <a:ext cx="7355125" cy="854080"/>
          </a:xfrm>
          <a:prstGeom prst="rect">
            <a:avLst/>
          </a:prstGeom>
          <a:noFill/>
        </p:spPr>
        <p:txBody>
          <a:bodyPr wrap="square" lIns="0" tIns="0" rIns="0" bIns="0" rtlCol="0">
            <a:spAutoFit/>
          </a:bodyPr>
          <a:lstStyle/>
          <a:p>
            <a:pPr>
              <a:spcAft>
                <a:spcPts val="900"/>
              </a:spcAft>
            </a:pPr>
            <a:r>
              <a:rPr lang="en-US" sz="1600" dirty="0">
                <a:solidFill>
                  <a:schemeClr val="accent1"/>
                </a:solidFill>
                <a:latin typeface="+mj-lt"/>
              </a:rPr>
              <a:t>Scale up storage size before hitting the limit. The service allows you to increase storage elastically with no application impact. </a:t>
            </a:r>
          </a:p>
          <a:p>
            <a:pPr>
              <a:spcAft>
                <a:spcPts val="900"/>
              </a:spcAft>
            </a:pPr>
            <a:r>
              <a:rPr lang="en-US" sz="1600" dirty="0">
                <a:solidFill>
                  <a:schemeClr val="accent1"/>
                </a:solidFill>
                <a:latin typeface="+mj-lt"/>
              </a:rPr>
              <a:t>Evaluate/tune indexes and queries as necessary.</a:t>
            </a:r>
          </a:p>
        </p:txBody>
      </p:sp>
      <p:grpSp>
        <p:nvGrpSpPr>
          <p:cNvPr id="57" name="Group 56">
            <a:extLst>
              <a:ext uri="{FF2B5EF4-FFF2-40B4-BE49-F238E27FC236}">
                <a16:creationId xmlns:a16="http://schemas.microsoft.com/office/drawing/2014/main" id="{BF3185F8-8D1B-45B6-A39B-1E23D6C67478}"/>
              </a:ext>
              <a:ext uri="{C183D7F6-B498-43B3-948B-1728B52AA6E4}">
                <adec:decorative xmlns:adec="http://schemas.microsoft.com/office/drawing/2017/decorative" val="1"/>
              </a:ext>
            </a:extLst>
          </p:cNvPr>
          <p:cNvGrpSpPr/>
          <p:nvPr/>
        </p:nvGrpSpPr>
        <p:grpSpPr>
          <a:xfrm>
            <a:off x="609823" y="3935610"/>
            <a:ext cx="468711" cy="496899"/>
            <a:chOff x="11215815" y="4785325"/>
            <a:chExt cx="500855" cy="496899"/>
          </a:xfrm>
        </p:grpSpPr>
        <p:sp>
          <p:nvSpPr>
            <p:cNvPr id="58" name="light" title="Icon of a lightbulb">
              <a:extLst>
                <a:ext uri="{FF2B5EF4-FFF2-40B4-BE49-F238E27FC236}">
                  <a16:creationId xmlns:a16="http://schemas.microsoft.com/office/drawing/2014/main" id="{2669962F-9ABD-473B-A6CC-5C860EF117DE}"/>
                </a:ext>
              </a:extLst>
            </p:cNvPr>
            <p:cNvSpPr>
              <a:spLocks noChangeAspect="1" noEditPoints="1"/>
            </p:cNvSpPr>
            <p:nvPr/>
          </p:nvSpPr>
          <p:spPr bwMode="auto">
            <a:xfrm>
              <a:off x="11346358" y="4916464"/>
              <a:ext cx="246359" cy="365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cxnSp>
          <p:nvCxnSpPr>
            <p:cNvPr id="59" name="Straight Connector 58">
              <a:extLst>
                <a:ext uri="{FF2B5EF4-FFF2-40B4-BE49-F238E27FC236}">
                  <a16:creationId xmlns:a16="http://schemas.microsoft.com/office/drawing/2014/main" id="{72E58559-F27D-4939-B934-4E6474E613C8}"/>
                </a:ext>
              </a:extLst>
            </p:cNvPr>
            <p:cNvCxnSpPr>
              <a:cxnSpLocks/>
            </p:cNvCxnSpPr>
            <p:nvPr/>
          </p:nvCxnSpPr>
          <p:spPr>
            <a:xfrm flipV="1">
              <a:off x="11469537" y="4785325"/>
              <a:ext cx="0" cy="91440"/>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59DACDA-E258-40D1-A264-926ACC3AD894}"/>
                </a:ext>
              </a:extLst>
            </p:cNvPr>
            <p:cNvCxnSpPr>
              <a:cxnSpLocks/>
            </p:cNvCxnSpPr>
            <p:nvPr/>
          </p:nvCxnSpPr>
          <p:spPr>
            <a:xfrm>
              <a:off x="11625230" y="5037024"/>
              <a:ext cx="91440" cy="0"/>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54340B9-0031-426F-A369-7E117978CA17}"/>
                </a:ext>
              </a:extLst>
            </p:cNvPr>
            <p:cNvCxnSpPr>
              <a:cxnSpLocks/>
            </p:cNvCxnSpPr>
            <p:nvPr/>
          </p:nvCxnSpPr>
          <p:spPr>
            <a:xfrm>
              <a:off x="11215815" y="5042200"/>
              <a:ext cx="91440" cy="0"/>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05F02D9-CAE3-42F9-A6E7-BB53531A5BE3}"/>
                </a:ext>
              </a:extLst>
            </p:cNvPr>
            <p:cNvCxnSpPr>
              <a:cxnSpLocks/>
            </p:cNvCxnSpPr>
            <p:nvPr/>
          </p:nvCxnSpPr>
          <p:spPr>
            <a:xfrm flipV="1">
              <a:off x="11580017" y="4868567"/>
              <a:ext cx="91440" cy="49776"/>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DD14A62-A6A8-4F77-9E60-9A0F951AD050}"/>
                </a:ext>
              </a:extLst>
            </p:cNvPr>
            <p:cNvCxnSpPr>
              <a:cxnSpLocks/>
            </p:cNvCxnSpPr>
            <p:nvPr/>
          </p:nvCxnSpPr>
          <p:spPr>
            <a:xfrm flipH="1" flipV="1">
              <a:off x="11262548" y="4868111"/>
              <a:ext cx="91440" cy="49776"/>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9351135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1"/>
            <a:ext cx="11018520" cy="492443"/>
          </a:xfrm>
        </p:spPr>
        <p:txBody>
          <a:bodyPr/>
          <a:lstStyle/>
          <a:p>
            <a:r>
              <a:rPr lang="en-US" sz="3200" dirty="0"/>
              <a:t>Best practices for metrics</a:t>
            </a:r>
          </a:p>
        </p:txBody>
      </p:sp>
      <p:sp>
        <p:nvSpPr>
          <p:cNvPr id="3" name="Text Placeholder 2"/>
          <p:cNvSpPr>
            <a:spLocks noGrp="1"/>
          </p:cNvSpPr>
          <p:nvPr>
            <p:ph type="body" sz="quarter" idx="4294967295"/>
          </p:nvPr>
        </p:nvSpPr>
        <p:spPr>
          <a:xfrm>
            <a:off x="620486" y="1319213"/>
            <a:ext cx="7462157" cy="1823576"/>
          </a:xfrm>
        </p:spPr>
        <p:txBody>
          <a:bodyPr/>
          <a:lstStyle/>
          <a:p>
            <a:pPr marL="0" indent="0">
              <a:spcBef>
                <a:spcPts val="0"/>
              </a:spcBef>
              <a:spcAft>
                <a:spcPts val="900"/>
              </a:spcAft>
              <a:buNone/>
            </a:pPr>
            <a:r>
              <a:rPr lang="en-US" sz="1600" dirty="0">
                <a:solidFill>
                  <a:schemeClr val="accent1"/>
                </a:solidFill>
                <a:latin typeface="+mj-lt"/>
              </a:rPr>
              <a:t>Monitor cpu_percent and memory_percent, and remember to configure alerting.</a:t>
            </a:r>
          </a:p>
          <a:p>
            <a:pPr marL="288925" lvl="1" indent="-273050">
              <a:spcBef>
                <a:spcPts val="0"/>
              </a:spcBef>
              <a:spcAft>
                <a:spcPts val="900"/>
              </a:spcAft>
              <a:buSzPct val="100000"/>
              <a:buFont typeface="Courier New" panose="02070309020205020404" pitchFamily="49" charset="0"/>
              <a:buAutoNum type="arabicPeriod"/>
            </a:pPr>
            <a:r>
              <a:rPr lang="en-US" sz="1600" dirty="0">
                <a:solidFill>
                  <a:schemeClr val="tx1"/>
                </a:solidFill>
              </a:rPr>
              <a:t>Memory usage should be mostly consistent at steady state. </a:t>
            </a:r>
          </a:p>
          <a:p>
            <a:pPr marL="288925" lvl="1" indent="-273050">
              <a:spcBef>
                <a:spcPts val="0"/>
              </a:spcBef>
              <a:spcAft>
                <a:spcPts val="900"/>
              </a:spcAft>
              <a:buSzPct val="100000"/>
              <a:buFont typeface="Courier New" panose="02070309020205020404" pitchFamily="49" charset="0"/>
              <a:buAutoNum type="arabicPeriod"/>
            </a:pPr>
            <a:r>
              <a:rPr lang="en-US" sz="1600" dirty="0">
                <a:solidFill>
                  <a:schemeClr val="tx1"/>
                </a:solidFill>
              </a:rPr>
              <a:t>Key drivers for excessive memory usage are number of connections, or non-optimal query execution. </a:t>
            </a:r>
          </a:p>
          <a:p>
            <a:pPr marL="288925" lvl="1" indent="-273050">
              <a:spcBef>
                <a:spcPts val="0"/>
              </a:spcBef>
              <a:spcAft>
                <a:spcPts val="900"/>
              </a:spcAft>
              <a:buSzPct val="100000"/>
              <a:buFont typeface="Courier New" panose="02070309020205020404" pitchFamily="49" charset="0"/>
              <a:buAutoNum type="arabicPeriod"/>
            </a:pPr>
            <a:r>
              <a:rPr lang="en-US" sz="1600" dirty="0">
                <a:solidFill>
                  <a:schemeClr val="tx1"/>
                </a:solidFill>
              </a:rPr>
              <a:t>Opening and closing connections may drive excessive CPU usage. Consider using connection pooling.</a:t>
            </a:r>
          </a:p>
        </p:txBody>
      </p:sp>
      <p:sp>
        <p:nvSpPr>
          <p:cNvPr id="8" name="TextBox 7">
            <a:extLst>
              <a:ext uri="{FF2B5EF4-FFF2-40B4-BE49-F238E27FC236}">
                <a16:creationId xmlns:a16="http://schemas.microsoft.com/office/drawing/2014/main" id="{3488BDD2-CA12-47A5-9A20-085FCAACC5E9}"/>
              </a:ext>
            </a:extLst>
          </p:cNvPr>
          <p:cNvSpPr txBox="1"/>
          <p:nvPr/>
        </p:nvSpPr>
        <p:spPr>
          <a:xfrm>
            <a:off x="678532" y="4588754"/>
            <a:ext cx="7779668" cy="1346522"/>
          </a:xfrm>
          <a:prstGeom prst="rect">
            <a:avLst/>
          </a:prstGeom>
          <a:noFill/>
        </p:spPr>
        <p:txBody>
          <a:bodyPr wrap="square" lIns="0" tIns="0" rIns="0" bIns="0" rtlCol="0">
            <a:spAutoFit/>
          </a:bodyPr>
          <a:lstStyle/>
          <a:p>
            <a:pPr>
              <a:spcAft>
                <a:spcPts val="900"/>
              </a:spcAft>
            </a:pPr>
            <a:r>
              <a:rPr lang="en-US" sz="1600" dirty="0">
                <a:solidFill>
                  <a:schemeClr val="accent1"/>
                </a:solidFill>
                <a:latin typeface="+mj-lt"/>
              </a:rPr>
              <a:t>Scale up compute before hitting the limit. The service allows you to dynamically scale compute up or down. Memory scales per vCore and consider using Memory Optimized tier for better price/performance.</a:t>
            </a:r>
          </a:p>
          <a:p>
            <a:pPr>
              <a:spcAft>
                <a:spcPts val="900"/>
              </a:spcAft>
            </a:pPr>
            <a:r>
              <a:rPr lang="en-US" sz="1600" dirty="0">
                <a:solidFill>
                  <a:schemeClr val="accent1"/>
                </a:solidFill>
                <a:latin typeface="+mj-lt"/>
              </a:rPr>
              <a:t>High CPU usage is not the only indicator of CPU bottleneck. Watch out for those single threaded jobs!</a:t>
            </a:r>
          </a:p>
        </p:txBody>
      </p:sp>
      <p:grpSp>
        <p:nvGrpSpPr>
          <p:cNvPr id="41" name="Group 40">
            <a:extLst>
              <a:ext uri="{FF2B5EF4-FFF2-40B4-BE49-F238E27FC236}">
                <a16:creationId xmlns:a16="http://schemas.microsoft.com/office/drawing/2014/main" id="{E9789534-EE9A-4081-8C36-C063E1118D24}"/>
              </a:ext>
              <a:ext uri="{C183D7F6-B498-43B3-948B-1728B52AA6E4}">
                <adec:decorative xmlns:adec="http://schemas.microsoft.com/office/drawing/2017/decorative" val="1"/>
              </a:ext>
            </a:extLst>
          </p:cNvPr>
          <p:cNvGrpSpPr/>
          <p:nvPr/>
        </p:nvGrpSpPr>
        <p:grpSpPr>
          <a:xfrm>
            <a:off x="642480" y="3902954"/>
            <a:ext cx="468711" cy="496899"/>
            <a:chOff x="11215815" y="4785325"/>
            <a:chExt cx="500855" cy="496899"/>
          </a:xfrm>
        </p:grpSpPr>
        <p:sp>
          <p:nvSpPr>
            <p:cNvPr id="42" name="light" title="Icon of a lightbulb">
              <a:extLst>
                <a:ext uri="{FF2B5EF4-FFF2-40B4-BE49-F238E27FC236}">
                  <a16:creationId xmlns:a16="http://schemas.microsoft.com/office/drawing/2014/main" id="{697FB136-B452-4C05-85A1-3DAD65CBDC27}"/>
                </a:ext>
              </a:extLst>
            </p:cNvPr>
            <p:cNvSpPr>
              <a:spLocks noChangeAspect="1" noEditPoints="1"/>
            </p:cNvSpPr>
            <p:nvPr/>
          </p:nvSpPr>
          <p:spPr bwMode="auto">
            <a:xfrm>
              <a:off x="11346358" y="4916464"/>
              <a:ext cx="246359" cy="365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cxnSp>
          <p:nvCxnSpPr>
            <p:cNvPr id="43" name="Straight Connector 42">
              <a:extLst>
                <a:ext uri="{FF2B5EF4-FFF2-40B4-BE49-F238E27FC236}">
                  <a16:creationId xmlns:a16="http://schemas.microsoft.com/office/drawing/2014/main" id="{598BC50D-8398-4D4F-8071-0BF4EB2E909B}"/>
                </a:ext>
              </a:extLst>
            </p:cNvPr>
            <p:cNvCxnSpPr>
              <a:cxnSpLocks/>
            </p:cNvCxnSpPr>
            <p:nvPr/>
          </p:nvCxnSpPr>
          <p:spPr>
            <a:xfrm flipV="1">
              <a:off x="11469537" y="4785325"/>
              <a:ext cx="0" cy="91440"/>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76505A6-E211-4353-ABCA-6E6B7BAF6806}"/>
                </a:ext>
              </a:extLst>
            </p:cNvPr>
            <p:cNvCxnSpPr>
              <a:cxnSpLocks/>
            </p:cNvCxnSpPr>
            <p:nvPr/>
          </p:nvCxnSpPr>
          <p:spPr>
            <a:xfrm>
              <a:off x="11625230" y="5037024"/>
              <a:ext cx="91440" cy="0"/>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778E9D0-EE5F-4037-B193-7D53381725EB}"/>
                </a:ext>
              </a:extLst>
            </p:cNvPr>
            <p:cNvCxnSpPr>
              <a:cxnSpLocks/>
            </p:cNvCxnSpPr>
            <p:nvPr/>
          </p:nvCxnSpPr>
          <p:spPr>
            <a:xfrm>
              <a:off x="11215815" y="5042200"/>
              <a:ext cx="91440" cy="0"/>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6545CD8-B454-4B5A-B84D-A5B957739BD2}"/>
                </a:ext>
              </a:extLst>
            </p:cNvPr>
            <p:cNvCxnSpPr>
              <a:cxnSpLocks/>
            </p:cNvCxnSpPr>
            <p:nvPr/>
          </p:nvCxnSpPr>
          <p:spPr>
            <a:xfrm flipV="1">
              <a:off x="11580017" y="4868567"/>
              <a:ext cx="91440" cy="49776"/>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57486A8-B91C-4E48-B83B-168DE3C16E45}"/>
                </a:ext>
              </a:extLst>
            </p:cNvPr>
            <p:cNvCxnSpPr>
              <a:cxnSpLocks/>
            </p:cNvCxnSpPr>
            <p:nvPr/>
          </p:nvCxnSpPr>
          <p:spPr>
            <a:xfrm flipH="1" flipV="1">
              <a:off x="11262548" y="4868111"/>
              <a:ext cx="91440" cy="49776"/>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3449181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1"/>
            <a:ext cx="11018520" cy="492443"/>
          </a:xfrm>
        </p:spPr>
        <p:txBody>
          <a:bodyPr/>
          <a:lstStyle/>
          <a:p>
            <a:r>
              <a:rPr lang="en-US" sz="3200" dirty="0"/>
              <a:t>Best practices for metrics</a:t>
            </a:r>
          </a:p>
        </p:txBody>
      </p:sp>
      <p:sp>
        <p:nvSpPr>
          <p:cNvPr id="3" name="Text Placeholder 2"/>
          <p:cNvSpPr>
            <a:spLocks noGrp="1"/>
          </p:cNvSpPr>
          <p:nvPr>
            <p:ph type="body" sz="quarter" idx="4294967295"/>
          </p:nvPr>
        </p:nvSpPr>
        <p:spPr>
          <a:xfrm>
            <a:off x="587828" y="1377950"/>
            <a:ext cx="6972301" cy="1215717"/>
          </a:xfrm>
        </p:spPr>
        <p:txBody>
          <a:bodyPr/>
          <a:lstStyle/>
          <a:p>
            <a:pPr marL="0" indent="0">
              <a:spcBef>
                <a:spcPts val="0"/>
              </a:spcBef>
              <a:spcAft>
                <a:spcPts val="900"/>
              </a:spcAft>
              <a:buNone/>
            </a:pPr>
            <a:r>
              <a:rPr lang="en-US" sz="1600" dirty="0">
                <a:solidFill>
                  <a:schemeClr val="accent1"/>
                </a:solidFill>
                <a:latin typeface="+mj-lt"/>
              </a:rPr>
              <a:t>Monitor network latency between application VM and the database. Measure with SELECT 1 tests from the client.</a:t>
            </a:r>
            <a:endParaRPr lang="en-US" sz="1600" dirty="0">
              <a:latin typeface="+mn-lt"/>
            </a:endParaRPr>
          </a:p>
          <a:p>
            <a:pPr marL="239713" indent="-223838">
              <a:spcBef>
                <a:spcPts val="0"/>
              </a:spcBef>
              <a:spcAft>
                <a:spcPts val="900"/>
              </a:spcAft>
            </a:pPr>
            <a:r>
              <a:rPr lang="en-US" sz="1600" dirty="0">
                <a:solidFill>
                  <a:schemeClr val="tx1"/>
                </a:solidFill>
                <a:latin typeface="+mn-lt"/>
              </a:rPr>
              <a:t>Average network latency should be &lt; 2ms</a:t>
            </a:r>
          </a:p>
          <a:p>
            <a:pPr>
              <a:spcBef>
                <a:spcPts val="0"/>
              </a:spcBef>
              <a:spcAft>
                <a:spcPts val="900"/>
              </a:spcAft>
            </a:pPr>
            <a:endParaRPr lang="en-US" sz="1600" dirty="0"/>
          </a:p>
        </p:txBody>
      </p:sp>
      <p:sp>
        <p:nvSpPr>
          <p:cNvPr id="16" name="TextBox 15">
            <a:extLst>
              <a:ext uri="{FF2B5EF4-FFF2-40B4-BE49-F238E27FC236}">
                <a16:creationId xmlns:a16="http://schemas.microsoft.com/office/drawing/2014/main" id="{BA2A07EE-EB53-46B5-8C15-D8C4BAECBDE8}"/>
              </a:ext>
            </a:extLst>
          </p:cNvPr>
          <p:cNvSpPr txBox="1"/>
          <p:nvPr/>
        </p:nvSpPr>
        <p:spPr>
          <a:xfrm>
            <a:off x="645873" y="3641696"/>
            <a:ext cx="6995897" cy="854080"/>
          </a:xfrm>
          <a:prstGeom prst="rect">
            <a:avLst/>
          </a:prstGeom>
          <a:noFill/>
        </p:spPr>
        <p:txBody>
          <a:bodyPr wrap="square" lIns="0" tIns="0" rIns="0" bIns="0" rtlCol="0">
            <a:spAutoFit/>
          </a:bodyPr>
          <a:lstStyle/>
          <a:p>
            <a:pPr>
              <a:spcAft>
                <a:spcPts val="900"/>
              </a:spcAft>
            </a:pPr>
            <a:r>
              <a:rPr lang="en-US" sz="1600" dirty="0">
                <a:solidFill>
                  <a:schemeClr val="accent1"/>
                </a:solidFill>
                <a:latin typeface="+mj-lt"/>
              </a:rPr>
              <a:t>Ensure application and database server are in the same region, created within the same resource group</a:t>
            </a:r>
          </a:p>
          <a:p>
            <a:pPr>
              <a:spcAft>
                <a:spcPts val="900"/>
              </a:spcAft>
            </a:pPr>
            <a:r>
              <a:rPr lang="en-US" sz="1600" dirty="0">
                <a:solidFill>
                  <a:schemeClr val="accent1"/>
                </a:solidFill>
                <a:latin typeface="+mj-lt"/>
              </a:rPr>
              <a:t>Configure VM (hosting the application) with accelerated networking</a:t>
            </a:r>
          </a:p>
        </p:txBody>
      </p:sp>
      <p:grpSp>
        <p:nvGrpSpPr>
          <p:cNvPr id="36" name="Group 35">
            <a:extLst>
              <a:ext uri="{FF2B5EF4-FFF2-40B4-BE49-F238E27FC236}">
                <a16:creationId xmlns:a16="http://schemas.microsoft.com/office/drawing/2014/main" id="{C10FA393-029A-4F47-ABBA-4F8B6DAFBD61}"/>
              </a:ext>
              <a:ext uri="{C183D7F6-B498-43B3-948B-1728B52AA6E4}">
                <adec:decorative xmlns:adec="http://schemas.microsoft.com/office/drawing/2017/decorative" val="1"/>
              </a:ext>
            </a:extLst>
          </p:cNvPr>
          <p:cNvGrpSpPr/>
          <p:nvPr/>
        </p:nvGrpSpPr>
        <p:grpSpPr>
          <a:xfrm>
            <a:off x="609823" y="3004882"/>
            <a:ext cx="468711" cy="496899"/>
            <a:chOff x="11215815" y="4785325"/>
            <a:chExt cx="500855" cy="496899"/>
          </a:xfrm>
        </p:grpSpPr>
        <p:sp>
          <p:nvSpPr>
            <p:cNvPr id="37" name="light" title="Icon of a lightbulb">
              <a:extLst>
                <a:ext uri="{FF2B5EF4-FFF2-40B4-BE49-F238E27FC236}">
                  <a16:creationId xmlns:a16="http://schemas.microsoft.com/office/drawing/2014/main" id="{03D341FB-BA0B-41BE-8392-C5ADD1C9B78A}"/>
                </a:ext>
              </a:extLst>
            </p:cNvPr>
            <p:cNvSpPr>
              <a:spLocks noChangeAspect="1" noEditPoints="1"/>
            </p:cNvSpPr>
            <p:nvPr/>
          </p:nvSpPr>
          <p:spPr bwMode="auto">
            <a:xfrm>
              <a:off x="11346358" y="4916464"/>
              <a:ext cx="246359" cy="365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cxnSp>
          <p:nvCxnSpPr>
            <p:cNvPr id="38" name="Straight Connector 37">
              <a:extLst>
                <a:ext uri="{FF2B5EF4-FFF2-40B4-BE49-F238E27FC236}">
                  <a16:creationId xmlns:a16="http://schemas.microsoft.com/office/drawing/2014/main" id="{5D019760-FBC5-4A9E-9632-59BCE58C0F08}"/>
                </a:ext>
              </a:extLst>
            </p:cNvPr>
            <p:cNvCxnSpPr>
              <a:cxnSpLocks/>
            </p:cNvCxnSpPr>
            <p:nvPr/>
          </p:nvCxnSpPr>
          <p:spPr>
            <a:xfrm flipV="1">
              <a:off x="11469537" y="4785325"/>
              <a:ext cx="0" cy="91440"/>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313E59F-8FB1-4888-A027-ED67AE9116BB}"/>
                </a:ext>
              </a:extLst>
            </p:cNvPr>
            <p:cNvCxnSpPr>
              <a:cxnSpLocks/>
            </p:cNvCxnSpPr>
            <p:nvPr/>
          </p:nvCxnSpPr>
          <p:spPr>
            <a:xfrm>
              <a:off x="11625230" y="5037024"/>
              <a:ext cx="91440" cy="0"/>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DF970DA-A765-4B15-8006-72D94354618B}"/>
                </a:ext>
              </a:extLst>
            </p:cNvPr>
            <p:cNvCxnSpPr>
              <a:cxnSpLocks/>
            </p:cNvCxnSpPr>
            <p:nvPr/>
          </p:nvCxnSpPr>
          <p:spPr>
            <a:xfrm>
              <a:off x="11215815" y="5042200"/>
              <a:ext cx="91440" cy="0"/>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74E56BF-2093-4D97-91C6-05B98B41E0DA}"/>
                </a:ext>
              </a:extLst>
            </p:cNvPr>
            <p:cNvCxnSpPr>
              <a:cxnSpLocks/>
            </p:cNvCxnSpPr>
            <p:nvPr/>
          </p:nvCxnSpPr>
          <p:spPr>
            <a:xfrm flipV="1">
              <a:off x="11580017" y="4868567"/>
              <a:ext cx="91440" cy="49776"/>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CFE7A95-800F-4B33-A330-A98D764D5F9E}"/>
                </a:ext>
              </a:extLst>
            </p:cNvPr>
            <p:cNvCxnSpPr>
              <a:cxnSpLocks/>
            </p:cNvCxnSpPr>
            <p:nvPr/>
          </p:nvCxnSpPr>
          <p:spPr>
            <a:xfrm flipH="1" flipV="1">
              <a:off x="11262548" y="4868111"/>
              <a:ext cx="91440" cy="49776"/>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0211093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B2092-75D1-4305-9390-9E4498454B07}"/>
              </a:ext>
            </a:extLst>
          </p:cNvPr>
          <p:cNvSpPr>
            <a:spLocks noGrp="1"/>
          </p:cNvSpPr>
          <p:nvPr>
            <p:ph type="title"/>
          </p:nvPr>
        </p:nvSpPr>
        <p:spPr>
          <a:xfrm>
            <a:off x="588263" y="2598004"/>
            <a:ext cx="3781657" cy="1661993"/>
          </a:xfrm>
        </p:spPr>
        <p:txBody>
          <a:bodyPr anchor="ctr">
            <a:spAutoFit/>
          </a:bodyPr>
          <a:lstStyle/>
          <a:p>
            <a:r>
              <a:rPr lang="en-US"/>
              <a:t>Azure builds upon the core benefits of PostgreSQL</a:t>
            </a:r>
          </a:p>
        </p:txBody>
      </p:sp>
      <p:sp>
        <p:nvSpPr>
          <p:cNvPr id="332" name="Rectangle 331">
            <a:extLst>
              <a:ext uri="{FF2B5EF4-FFF2-40B4-BE49-F238E27FC236}">
                <a16:creationId xmlns:a16="http://schemas.microsoft.com/office/drawing/2014/main" id="{05B15D7D-317C-47D0-B897-E3BDC3852F1A}"/>
              </a:ext>
            </a:extLst>
          </p:cNvPr>
          <p:cNvSpPr/>
          <p:nvPr/>
        </p:nvSpPr>
        <p:spPr>
          <a:xfrm>
            <a:off x="592864" y="4413523"/>
            <a:ext cx="5232561" cy="1107996"/>
          </a:xfrm>
          <a:prstGeom prst="rect">
            <a:avLst/>
          </a:prstGeom>
        </p:spPr>
        <p:txBody>
          <a:bodyPr vert="horz" wrap="square" lIns="0" tIns="0" rIns="0" bIns="0" rtlCol="0" anchor="t">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20" normalizeH="0" baseline="0" noProof="0">
                <a:ln w="3175">
                  <a:noFill/>
                </a:ln>
                <a:solidFill>
                  <a:srgbClr val="0078D4"/>
                </a:solidFill>
                <a:effectLst/>
                <a:uLnTx/>
                <a:uFillTx/>
                <a:latin typeface="Segoe UI Semibold"/>
                <a:ea typeface="+mn-ea"/>
                <a:cs typeface="Segoe UI" pitchFamily="34" charset="0"/>
              </a:rPr>
              <a:t>Azure Database for PostgreSQL </a:t>
            </a:r>
            <a:br>
              <a:rPr kumimoji="0" lang="en-US" sz="2400" b="0" i="0" u="none" strike="noStrike" kern="1200" cap="none" spc="-20" normalizeH="0" baseline="0" noProof="0">
                <a:ln w="3175">
                  <a:noFill/>
                </a:ln>
                <a:solidFill>
                  <a:srgbClr val="0078D4"/>
                </a:solidFill>
                <a:effectLst/>
                <a:uLnTx/>
                <a:uFillTx/>
                <a:latin typeface="Segoe UI Semibold"/>
                <a:ea typeface="+mn-ea"/>
                <a:cs typeface="Segoe UI" pitchFamily="34" charset="0"/>
              </a:rPr>
            </a:br>
            <a:r>
              <a:rPr kumimoji="0" lang="en-US" sz="2400" b="0" i="0" u="none" strike="noStrike" kern="1200" cap="none" spc="-20" normalizeH="0" baseline="0" noProof="0">
                <a:ln w="3175">
                  <a:noFill/>
                </a:ln>
                <a:solidFill>
                  <a:srgbClr val="0078D4"/>
                </a:solidFill>
                <a:effectLst/>
                <a:uLnTx/>
                <a:uFillTx/>
                <a:latin typeface="Segoe UI Semibold"/>
                <a:ea typeface="+mn-ea"/>
                <a:cs typeface="Segoe UI" pitchFamily="34" charset="0"/>
              </a:rPr>
              <a:t>is fully-managed, intelligent, </a:t>
            </a:r>
            <a:br>
              <a:rPr kumimoji="0" lang="en-US" sz="2400" b="0" i="0" u="none" strike="noStrike" kern="1200" cap="none" spc="-20" normalizeH="0" baseline="0" noProof="0">
                <a:ln w="3175">
                  <a:noFill/>
                </a:ln>
                <a:solidFill>
                  <a:srgbClr val="0078D4"/>
                </a:solidFill>
                <a:effectLst/>
                <a:uLnTx/>
                <a:uFillTx/>
                <a:latin typeface="Segoe UI Semibold"/>
                <a:ea typeface="+mn-ea"/>
                <a:cs typeface="Segoe UI" pitchFamily="34" charset="0"/>
              </a:rPr>
            </a:br>
            <a:r>
              <a:rPr kumimoji="0" lang="en-US" sz="2400" b="0" i="0" u="none" strike="noStrike" kern="1200" cap="none" spc="-20" normalizeH="0" baseline="0" noProof="0">
                <a:ln w="3175">
                  <a:noFill/>
                </a:ln>
                <a:solidFill>
                  <a:srgbClr val="0078D4"/>
                </a:solidFill>
                <a:effectLst/>
                <a:uLnTx/>
                <a:uFillTx/>
                <a:latin typeface="Segoe UI Semibold"/>
                <a:ea typeface="+mn-ea"/>
                <a:cs typeface="Segoe UI" pitchFamily="34" charset="0"/>
              </a:rPr>
              <a:t>and scalable PostgreSQL</a:t>
            </a:r>
          </a:p>
        </p:txBody>
      </p:sp>
      <p:grpSp>
        <p:nvGrpSpPr>
          <p:cNvPr id="11" name="Group 10" descr="Concentric ring Graphic with PostgreSQL logo in the middle, surrounded by Analytical apps, Modern Transactional Apps, Geospatial apps, Time series data. Outer circle - Security, Global reach, extension support, Easy ecosystem integration, built-in HA, scale up and out, compliance, intelligent performance">
            <a:extLst>
              <a:ext uri="{FF2B5EF4-FFF2-40B4-BE49-F238E27FC236}">
                <a16:creationId xmlns:a16="http://schemas.microsoft.com/office/drawing/2014/main" id="{A2D57C9E-C797-1B4B-ACDC-F93672E2436E}"/>
              </a:ext>
            </a:extLst>
          </p:cNvPr>
          <p:cNvGrpSpPr/>
          <p:nvPr/>
        </p:nvGrpSpPr>
        <p:grpSpPr>
          <a:xfrm>
            <a:off x="5514226" y="206305"/>
            <a:ext cx="6508507" cy="6287441"/>
            <a:chOff x="5514226" y="206305"/>
            <a:chExt cx="6508507" cy="6287441"/>
          </a:xfrm>
        </p:grpSpPr>
        <p:sp>
          <p:nvSpPr>
            <p:cNvPr id="4" name="Oval 3">
              <a:extLst>
                <a:ext uri="{FF2B5EF4-FFF2-40B4-BE49-F238E27FC236}">
                  <a16:creationId xmlns:a16="http://schemas.microsoft.com/office/drawing/2014/main" id="{44F9EC75-89A4-470C-8ECE-9B5A17820F35}"/>
                </a:ext>
                <a:ext uri="{C183D7F6-B498-43B3-948B-1728B52AA6E4}">
                  <adec:decorative xmlns:adec="http://schemas.microsoft.com/office/drawing/2017/decorative" val="1"/>
                </a:ext>
              </a:extLst>
            </p:cNvPr>
            <p:cNvSpPr/>
            <p:nvPr/>
          </p:nvSpPr>
          <p:spPr bwMode="auto">
            <a:xfrm>
              <a:off x="7116725" y="1792900"/>
              <a:ext cx="3319092" cy="3319092"/>
            </a:xfrm>
            <a:prstGeom prst="ellipse">
              <a:avLst/>
            </a:prstGeom>
            <a:solidFill>
              <a:schemeClr val="accent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1" name="Oval 320">
              <a:extLst>
                <a:ext uri="{FF2B5EF4-FFF2-40B4-BE49-F238E27FC236}">
                  <a16:creationId xmlns:a16="http://schemas.microsoft.com/office/drawing/2014/main" id="{D1A4EC94-15EE-4D92-9FCA-AB0B7123FD1C}"/>
                </a:ext>
                <a:ext uri="{C183D7F6-B498-43B3-948B-1728B52AA6E4}">
                  <adec:decorative xmlns:adec="http://schemas.microsoft.com/office/drawing/2017/decorative" val="1"/>
                </a:ext>
              </a:extLst>
            </p:cNvPr>
            <p:cNvSpPr/>
            <p:nvPr/>
          </p:nvSpPr>
          <p:spPr bwMode="auto">
            <a:xfrm>
              <a:off x="5775504" y="443041"/>
              <a:ext cx="5971918" cy="5971918"/>
            </a:xfrm>
            <a:prstGeom prst="ellipse">
              <a:avLst/>
            </a:prstGeom>
            <a:noFill/>
            <a:ln w="19050">
              <a:solidFill>
                <a:schemeClr val="accent4">
                  <a:alpha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337" name="Oval 336">
              <a:extLst>
                <a:ext uri="{FF2B5EF4-FFF2-40B4-BE49-F238E27FC236}">
                  <a16:creationId xmlns:a16="http://schemas.microsoft.com/office/drawing/2014/main" id="{91C6E845-DCA7-4F3B-A2E0-3EDB466262CB}"/>
                </a:ext>
                <a:ext uri="{C183D7F6-B498-43B3-948B-1728B52AA6E4}">
                  <adec:decorative xmlns:adec="http://schemas.microsoft.com/office/drawing/2017/decorative" val="1"/>
                </a:ext>
              </a:extLst>
            </p:cNvPr>
            <p:cNvSpPr/>
            <p:nvPr/>
          </p:nvSpPr>
          <p:spPr bwMode="auto">
            <a:xfrm>
              <a:off x="10936027" y="1419152"/>
              <a:ext cx="379994" cy="37999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7" name="Oval 6">
              <a:extLst>
                <a:ext uri="{FF2B5EF4-FFF2-40B4-BE49-F238E27FC236}">
                  <a16:creationId xmlns:a16="http://schemas.microsoft.com/office/drawing/2014/main" id="{F2A61BB2-728C-48D7-B250-8638AD23E21F}"/>
                </a:ext>
                <a:ext uri="{C183D7F6-B498-43B3-948B-1728B52AA6E4}">
                  <adec:decorative xmlns:adec="http://schemas.microsoft.com/office/drawing/2017/decorative" val="1"/>
                </a:ext>
              </a:extLst>
            </p:cNvPr>
            <p:cNvSpPr/>
            <p:nvPr/>
          </p:nvSpPr>
          <p:spPr bwMode="auto">
            <a:xfrm>
              <a:off x="6613634" y="610069"/>
              <a:ext cx="709464" cy="70946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2" name="Group 161">
              <a:extLst>
                <a:ext uri="{FF2B5EF4-FFF2-40B4-BE49-F238E27FC236}">
                  <a16:creationId xmlns:a16="http://schemas.microsoft.com/office/drawing/2014/main" id="{A53D6F96-4CCB-4E77-BF2E-06414E957B9F}"/>
                </a:ext>
                <a:ext uri="{C183D7F6-B498-43B3-948B-1728B52AA6E4}">
                  <adec:decorative xmlns:adec="http://schemas.microsoft.com/office/drawing/2017/decorative" val="1"/>
                </a:ext>
              </a:extLst>
            </p:cNvPr>
            <p:cNvGrpSpPr/>
            <p:nvPr/>
          </p:nvGrpSpPr>
          <p:grpSpPr>
            <a:xfrm>
              <a:off x="5514226" y="2505420"/>
              <a:ext cx="415292" cy="605472"/>
              <a:chOff x="728663" y="5668963"/>
              <a:chExt cx="339725" cy="495300"/>
            </a:xfrm>
          </p:grpSpPr>
          <p:sp>
            <p:nvSpPr>
              <p:cNvPr id="276" name="Rectangle 174">
                <a:extLst>
                  <a:ext uri="{FF2B5EF4-FFF2-40B4-BE49-F238E27FC236}">
                    <a16:creationId xmlns:a16="http://schemas.microsoft.com/office/drawing/2014/main" id="{1F589A0B-3FB4-4280-AE46-2BCFD288CDB4}"/>
                  </a:ext>
                </a:extLst>
              </p:cNvPr>
              <p:cNvSpPr>
                <a:spLocks noChangeArrowheads="1"/>
              </p:cNvSpPr>
              <p:nvPr/>
            </p:nvSpPr>
            <p:spPr bwMode="auto">
              <a:xfrm>
                <a:off x="728663" y="5668963"/>
                <a:ext cx="339725" cy="4953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7" name="Rectangle 175">
                <a:extLst>
                  <a:ext uri="{FF2B5EF4-FFF2-40B4-BE49-F238E27FC236}">
                    <a16:creationId xmlns:a16="http://schemas.microsoft.com/office/drawing/2014/main" id="{7FE47335-698A-4AF9-8FE5-663DAEC4B131}"/>
                  </a:ext>
                </a:extLst>
              </p:cNvPr>
              <p:cNvSpPr>
                <a:spLocks noChangeArrowheads="1"/>
              </p:cNvSpPr>
              <p:nvPr/>
            </p:nvSpPr>
            <p:spPr bwMode="auto">
              <a:xfrm>
                <a:off x="944563" y="5730876"/>
                <a:ext cx="7778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8" name="Rectangle 176">
                <a:extLst>
                  <a:ext uri="{FF2B5EF4-FFF2-40B4-BE49-F238E27FC236}">
                    <a16:creationId xmlns:a16="http://schemas.microsoft.com/office/drawing/2014/main" id="{C2E521BD-965A-449C-BB6F-19986F4B0C4C}"/>
                  </a:ext>
                </a:extLst>
              </p:cNvPr>
              <p:cNvSpPr>
                <a:spLocks noChangeArrowheads="1"/>
              </p:cNvSpPr>
              <p:nvPr/>
            </p:nvSpPr>
            <p:spPr bwMode="auto">
              <a:xfrm>
                <a:off x="944563" y="5808663"/>
                <a:ext cx="7778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9" name="Rectangle 177">
                <a:extLst>
                  <a:ext uri="{FF2B5EF4-FFF2-40B4-BE49-F238E27FC236}">
                    <a16:creationId xmlns:a16="http://schemas.microsoft.com/office/drawing/2014/main" id="{10BDABC7-1678-4D33-A227-49024AA3DF0A}"/>
                  </a:ext>
                </a:extLst>
              </p:cNvPr>
              <p:cNvSpPr>
                <a:spLocks noChangeArrowheads="1"/>
              </p:cNvSpPr>
              <p:nvPr/>
            </p:nvSpPr>
            <p:spPr bwMode="auto">
              <a:xfrm>
                <a:off x="774701" y="5884863"/>
                <a:ext cx="247650"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80" name="Rectangle 178">
                <a:extLst>
                  <a:ext uri="{FF2B5EF4-FFF2-40B4-BE49-F238E27FC236}">
                    <a16:creationId xmlns:a16="http://schemas.microsoft.com/office/drawing/2014/main" id="{995A25DF-FBAE-4ED8-83CF-09C35362069A}"/>
                  </a:ext>
                </a:extLst>
              </p:cNvPr>
              <p:cNvSpPr>
                <a:spLocks noChangeArrowheads="1"/>
              </p:cNvSpPr>
              <p:nvPr/>
            </p:nvSpPr>
            <p:spPr bwMode="auto">
              <a:xfrm>
                <a:off x="774701" y="5962651"/>
                <a:ext cx="24765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81" name="Rectangle 179">
                <a:extLst>
                  <a:ext uri="{FF2B5EF4-FFF2-40B4-BE49-F238E27FC236}">
                    <a16:creationId xmlns:a16="http://schemas.microsoft.com/office/drawing/2014/main" id="{452489F5-7422-46A7-B7A9-BE61FD091A5E}"/>
                  </a:ext>
                </a:extLst>
              </p:cNvPr>
              <p:cNvSpPr>
                <a:spLocks noChangeArrowheads="1"/>
              </p:cNvSpPr>
              <p:nvPr/>
            </p:nvSpPr>
            <p:spPr bwMode="auto">
              <a:xfrm>
                <a:off x="774701" y="6040438"/>
                <a:ext cx="24765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82" name="Freeform 180">
                <a:extLst>
                  <a:ext uri="{FF2B5EF4-FFF2-40B4-BE49-F238E27FC236}">
                    <a16:creationId xmlns:a16="http://schemas.microsoft.com/office/drawing/2014/main" id="{7EE634DC-8897-412B-9923-8B05881A7FE5}"/>
                  </a:ext>
                </a:extLst>
              </p:cNvPr>
              <p:cNvSpPr>
                <a:spLocks/>
              </p:cNvSpPr>
              <p:nvPr/>
            </p:nvSpPr>
            <p:spPr bwMode="auto">
              <a:xfrm>
                <a:off x="809626" y="57404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83" name="Freeform 181">
                <a:extLst>
                  <a:ext uri="{FF2B5EF4-FFF2-40B4-BE49-F238E27FC236}">
                    <a16:creationId xmlns:a16="http://schemas.microsoft.com/office/drawing/2014/main" id="{3E9332F0-E07F-478F-8D4C-ECD0DA9CCD1E}"/>
                  </a:ext>
                </a:extLst>
              </p:cNvPr>
              <p:cNvSpPr>
                <a:spLocks/>
              </p:cNvSpPr>
              <p:nvPr/>
            </p:nvSpPr>
            <p:spPr bwMode="auto">
              <a:xfrm>
                <a:off x="774701" y="57785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63" name="Group 162">
              <a:extLst>
                <a:ext uri="{FF2B5EF4-FFF2-40B4-BE49-F238E27FC236}">
                  <a16:creationId xmlns:a16="http://schemas.microsoft.com/office/drawing/2014/main" id="{33EE15DA-EEBB-4C9B-AF71-BAB02AD8B1DA}"/>
                </a:ext>
                <a:ext uri="{C183D7F6-B498-43B3-948B-1728B52AA6E4}">
                  <adec:decorative xmlns:adec="http://schemas.microsoft.com/office/drawing/2017/decorative" val="1"/>
                </a:ext>
              </a:extLst>
            </p:cNvPr>
            <p:cNvGrpSpPr/>
            <p:nvPr/>
          </p:nvGrpSpPr>
          <p:grpSpPr>
            <a:xfrm>
              <a:off x="5656068" y="4404380"/>
              <a:ext cx="653535" cy="639194"/>
              <a:chOff x="6881862" y="6994173"/>
              <a:chExt cx="1124603" cy="1099924"/>
            </a:xfrm>
          </p:grpSpPr>
          <p:sp useBgFill="1">
            <p:nvSpPr>
              <p:cNvPr id="264" name="Oval 263">
                <a:extLst>
                  <a:ext uri="{FF2B5EF4-FFF2-40B4-BE49-F238E27FC236}">
                    <a16:creationId xmlns:a16="http://schemas.microsoft.com/office/drawing/2014/main" id="{3580FC5B-EB76-4563-B8FE-6A3563F2FDC6}"/>
                  </a:ext>
                </a:extLst>
              </p:cNvPr>
              <p:cNvSpPr/>
              <p:nvPr/>
            </p:nvSpPr>
            <p:spPr bwMode="auto">
              <a:xfrm>
                <a:off x="6948226" y="7048197"/>
                <a:ext cx="991880" cy="991879"/>
              </a:xfrm>
              <a:prstGeom prst="ellipse">
                <a:avLst/>
              </a:prstGeom>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3" name="Group 184">
                <a:extLst>
                  <a:ext uri="{FF2B5EF4-FFF2-40B4-BE49-F238E27FC236}">
                    <a16:creationId xmlns:a16="http://schemas.microsoft.com/office/drawing/2014/main" id="{8714D798-F9B1-445C-8D62-FDB1D13B0CC9}"/>
                  </a:ext>
                </a:extLst>
              </p:cNvPr>
              <p:cNvGrpSpPr>
                <a:grpSpLocks noChangeAspect="1"/>
              </p:cNvGrpSpPr>
              <p:nvPr/>
            </p:nvGrpSpPr>
            <p:grpSpPr bwMode="auto">
              <a:xfrm>
                <a:off x="6881862" y="6994173"/>
                <a:ext cx="1124603" cy="1099924"/>
                <a:chOff x="2197" y="2783"/>
                <a:chExt cx="319" cy="312"/>
              </a:xfrm>
            </p:grpSpPr>
            <p:sp>
              <p:nvSpPr>
                <p:cNvPr id="272" name="Freeform 185">
                  <a:extLst>
                    <a:ext uri="{FF2B5EF4-FFF2-40B4-BE49-F238E27FC236}">
                      <a16:creationId xmlns:a16="http://schemas.microsoft.com/office/drawing/2014/main" id="{8EFC909B-DD28-4456-844B-62190A934086}"/>
                    </a:ext>
                  </a:extLst>
                </p:cNvPr>
                <p:cNvSpPr>
                  <a:spLocks/>
                </p:cNvSpPr>
                <p:nvPr/>
              </p:nvSpPr>
              <p:spPr bwMode="auto">
                <a:xfrm>
                  <a:off x="2226" y="2783"/>
                  <a:ext cx="134" cy="93"/>
                </a:xfrm>
                <a:custGeom>
                  <a:avLst/>
                  <a:gdLst>
                    <a:gd name="T0" fmla="*/ 590 w 590"/>
                    <a:gd name="T1" fmla="*/ 128 h 405"/>
                    <a:gd name="T2" fmla="*/ 590 w 590"/>
                    <a:gd name="T3" fmla="*/ 0 h 405"/>
                    <a:gd name="T4" fmla="*/ 0 w 590"/>
                    <a:gd name="T5" fmla="*/ 341 h 405"/>
                    <a:gd name="T6" fmla="*/ 111 w 590"/>
                    <a:gd name="T7" fmla="*/ 405 h 405"/>
                    <a:gd name="T8" fmla="*/ 590 w 590"/>
                    <a:gd name="T9" fmla="*/ 128 h 405"/>
                  </a:gdLst>
                  <a:ahLst/>
                  <a:cxnLst>
                    <a:cxn ang="0">
                      <a:pos x="T0" y="T1"/>
                    </a:cxn>
                    <a:cxn ang="0">
                      <a:pos x="T2" y="T3"/>
                    </a:cxn>
                    <a:cxn ang="0">
                      <a:pos x="T4" y="T5"/>
                    </a:cxn>
                    <a:cxn ang="0">
                      <a:pos x="T6" y="T7"/>
                    </a:cxn>
                    <a:cxn ang="0">
                      <a:pos x="T8" y="T9"/>
                    </a:cxn>
                  </a:cxnLst>
                  <a:rect l="0" t="0" r="r" b="b"/>
                  <a:pathLst>
                    <a:path w="590" h="405">
                      <a:moveTo>
                        <a:pt x="590" y="128"/>
                      </a:moveTo>
                      <a:cubicBezTo>
                        <a:pt x="590" y="0"/>
                        <a:pt x="590" y="0"/>
                        <a:pt x="590" y="0"/>
                      </a:cubicBezTo>
                      <a:cubicBezTo>
                        <a:pt x="339" y="0"/>
                        <a:pt x="125" y="124"/>
                        <a:pt x="0" y="341"/>
                      </a:cubicBezTo>
                      <a:cubicBezTo>
                        <a:pt x="111" y="405"/>
                        <a:pt x="111" y="405"/>
                        <a:pt x="111" y="405"/>
                      </a:cubicBezTo>
                      <a:cubicBezTo>
                        <a:pt x="206" y="240"/>
                        <a:pt x="385" y="128"/>
                        <a:pt x="590" y="12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3" name="Freeform 186">
                  <a:extLst>
                    <a:ext uri="{FF2B5EF4-FFF2-40B4-BE49-F238E27FC236}">
                      <a16:creationId xmlns:a16="http://schemas.microsoft.com/office/drawing/2014/main" id="{800B69D1-CED9-4A2F-AC4B-672E42435506}"/>
                    </a:ext>
                  </a:extLst>
                </p:cNvPr>
                <p:cNvSpPr>
                  <a:spLocks/>
                </p:cNvSpPr>
                <p:nvPr/>
              </p:nvSpPr>
              <p:spPr bwMode="auto">
                <a:xfrm>
                  <a:off x="2197" y="2861"/>
                  <a:ext cx="54" cy="156"/>
                </a:xfrm>
                <a:custGeom>
                  <a:avLst/>
                  <a:gdLst>
                    <a:gd name="T0" fmla="*/ 164 w 239"/>
                    <a:gd name="T1" fmla="*/ 339 h 683"/>
                    <a:gd name="T2" fmla="*/ 237 w 239"/>
                    <a:gd name="T3" fmla="*/ 64 h 683"/>
                    <a:gd name="T4" fmla="*/ 126 w 239"/>
                    <a:gd name="T5" fmla="*/ 0 h 683"/>
                    <a:gd name="T6" fmla="*/ 126 w 239"/>
                    <a:gd name="T7" fmla="*/ 683 h 683"/>
                    <a:gd name="T8" fmla="*/ 239 w 239"/>
                    <a:gd name="T9" fmla="*/ 617 h 683"/>
                    <a:gd name="T10" fmla="*/ 164 w 239"/>
                    <a:gd name="T11" fmla="*/ 339 h 683"/>
                  </a:gdLst>
                  <a:ahLst/>
                  <a:cxnLst>
                    <a:cxn ang="0">
                      <a:pos x="T0" y="T1"/>
                    </a:cxn>
                    <a:cxn ang="0">
                      <a:pos x="T2" y="T3"/>
                    </a:cxn>
                    <a:cxn ang="0">
                      <a:pos x="T4" y="T5"/>
                    </a:cxn>
                    <a:cxn ang="0">
                      <a:pos x="T6" y="T7"/>
                    </a:cxn>
                    <a:cxn ang="0">
                      <a:pos x="T8" y="T9"/>
                    </a:cxn>
                    <a:cxn ang="0">
                      <a:pos x="T10" y="T11"/>
                    </a:cxn>
                  </a:cxnLst>
                  <a:rect l="0" t="0" r="r" b="b"/>
                  <a:pathLst>
                    <a:path w="239" h="683">
                      <a:moveTo>
                        <a:pt x="164" y="339"/>
                      </a:moveTo>
                      <a:cubicBezTo>
                        <a:pt x="164" y="239"/>
                        <a:pt x="191" y="145"/>
                        <a:pt x="237" y="64"/>
                      </a:cubicBezTo>
                      <a:cubicBezTo>
                        <a:pt x="126" y="0"/>
                        <a:pt x="126" y="0"/>
                        <a:pt x="126" y="0"/>
                      </a:cubicBezTo>
                      <a:cubicBezTo>
                        <a:pt x="0" y="217"/>
                        <a:pt x="0" y="465"/>
                        <a:pt x="126" y="683"/>
                      </a:cubicBezTo>
                      <a:cubicBezTo>
                        <a:pt x="239" y="617"/>
                        <a:pt x="239" y="617"/>
                        <a:pt x="239" y="617"/>
                      </a:cubicBezTo>
                      <a:cubicBezTo>
                        <a:pt x="191" y="536"/>
                        <a:pt x="164" y="441"/>
                        <a:pt x="164" y="33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4" name="Freeform 187">
                  <a:extLst>
                    <a:ext uri="{FF2B5EF4-FFF2-40B4-BE49-F238E27FC236}">
                      <a16:creationId xmlns:a16="http://schemas.microsoft.com/office/drawing/2014/main" id="{EE7FE5BC-9D65-4820-AE3B-05691CC269BA}"/>
                    </a:ext>
                  </a:extLst>
                </p:cNvPr>
                <p:cNvSpPr>
                  <a:spLocks/>
                </p:cNvSpPr>
                <p:nvPr/>
              </p:nvSpPr>
              <p:spPr bwMode="auto">
                <a:xfrm>
                  <a:off x="2226" y="3002"/>
                  <a:ext cx="134" cy="93"/>
                </a:xfrm>
                <a:custGeom>
                  <a:avLst/>
                  <a:gdLst>
                    <a:gd name="T0" fmla="*/ 113 w 590"/>
                    <a:gd name="T1" fmla="*/ 0 h 407"/>
                    <a:gd name="T2" fmla="*/ 0 w 590"/>
                    <a:gd name="T3" fmla="*/ 66 h 407"/>
                    <a:gd name="T4" fmla="*/ 590 w 590"/>
                    <a:gd name="T5" fmla="*/ 407 h 407"/>
                    <a:gd name="T6" fmla="*/ 590 w 590"/>
                    <a:gd name="T7" fmla="*/ 274 h 407"/>
                    <a:gd name="T8" fmla="*/ 113 w 590"/>
                    <a:gd name="T9" fmla="*/ 0 h 407"/>
                  </a:gdLst>
                  <a:ahLst/>
                  <a:cxnLst>
                    <a:cxn ang="0">
                      <a:pos x="T0" y="T1"/>
                    </a:cxn>
                    <a:cxn ang="0">
                      <a:pos x="T2" y="T3"/>
                    </a:cxn>
                    <a:cxn ang="0">
                      <a:pos x="T4" y="T5"/>
                    </a:cxn>
                    <a:cxn ang="0">
                      <a:pos x="T6" y="T7"/>
                    </a:cxn>
                    <a:cxn ang="0">
                      <a:pos x="T8" y="T9"/>
                    </a:cxn>
                  </a:cxnLst>
                  <a:rect l="0" t="0" r="r" b="b"/>
                  <a:pathLst>
                    <a:path w="590" h="407">
                      <a:moveTo>
                        <a:pt x="113" y="0"/>
                      </a:moveTo>
                      <a:cubicBezTo>
                        <a:pt x="0" y="66"/>
                        <a:pt x="0" y="66"/>
                        <a:pt x="0" y="66"/>
                      </a:cubicBezTo>
                      <a:cubicBezTo>
                        <a:pt x="125" y="283"/>
                        <a:pt x="339" y="407"/>
                        <a:pt x="590" y="407"/>
                      </a:cubicBezTo>
                      <a:cubicBezTo>
                        <a:pt x="590" y="274"/>
                        <a:pt x="590" y="274"/>
                        <a:pt x="590" y="274"/>
                      </a:cubicBezTo>
                      <a:cubicBezTo>
                        <a:pt x="386" y="274"/>
                        <a:pt x="209" y="164"/>
                        <a:pt x="113"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5" name="Freeform 188">
                  <a:extLst>
                    <a:ext uri="{FF2B5EF4-FFF2-40B4-BE49-F238E27FC236}">
                      <a16:creationId xmlns:a16="http://schemas.microsoft.com/office/drawing/2014/main" id="{8E87111E-1F39-4D13-AF88-07D3AEA6DD06}"/>
                    </a:ext>
                  </a:extLst>
                </p:cNvPr>
                <p:cNvSpPr>
                  <a:spLocks/>
                </p:cNvSpPr>
                <p:nvPr/>
              </p:nvSpPr>
              <p:spPr bwMode="auto">
                <a:xfrm>
                  <a:off x="2360" y="2783"/>
                  <a:ext cx="156" cy="312"/>
                </a:xfrm>
                <a:custGeom>
                  <a:avLst/>
                  <a:gdLst>
                    <a:gd name="T0" fmla="*/ 0 w 681"/>
                    <a:gd name="T1" fmla="*/ 0 h 1365"/>
                    <a:gd name="T2" fmla="*/ 0 w 681"/>
                    <a:gd name="T3" fmla="*/ 128 h 1365"/>
                    <a:gd name="T4" fmla="*/ 552 w 681"/>
                    <a:gd name="T5" fmla="*/ 680 h 1365"/>
                    <a:gd name="T6" fmla="*/ 0 w 681"/>
                    <a:gd name="T7" fmla="*/ 1232 h 1365"/>
                    <a:gd name="T8" fmla="*/ 0 w 681"/>
                    <a:gd name="T9" fmla="*/ 1365 h 1365"/>
                    <a:gd name="T10" fmla="*/ 681 w 681"/>
                    <a:gd name="T11" fmla="*/ 682 h 1365"/>
                    <a:gd name="T12" fmla="*/ 0 w 681"/>
                    <a:gd name="T13" fmla="*/ 0 h 1365"/>
                  </a:gdLst>
                  <a:ahLst/>
                  <a:cxnLst>
                    <a:cxn ang="0">
                      <a:pos x="T0" y="T1"/>
                    </a:cxn>
                    <a:cxn ang="0">
                      <a:pos x="T2" y="T3"/>
                    </a:cxn>
                    <a:cxn ang="0">
                      <a:pos x="T4" y="T5"/>
                    </a:cxn>
                    <a:cxn ang="0">
                      <a:pos x="T6" y="T7"/>
                    </a:cxn>
                    <a:cxn ang="0">
                      <a:pos x="T8" y="T9"/>
                    </a:cxn>
                    <a:cxn ang="0">
                      <a:pos x="T10" y="T11"/>
                    </a:cxn>
                    <a:cxn ang="0">
                      <a:pos x="T12" y="T13"/>
                    </a:cxn>
                  </a:cxnLst>
                  <a:rect l="0" t="0" r="r" b="b"/>
                  <a:pathLst>
                    <a:path w="681" h="1365">
                      <a:moveTo>
                        <a:pt x="0" y="0"/>
                      </a:moveTo>
                      <a:cubicBezTo>
                        <a:pt x="0" y="128"/>
                        <a:pt x="0" y="128"/>
                        <a:pt x="0" y="128"/>
                      </a:cubicBezTo>
                      <a:cubicBezTo>
                        <a:pt x="305" y="128"/>
                        <a:pt x="552" y="375"/>
                        <a:pt x="552" y="680"/>
                      </a:cubicBezTo>
                      <a:cubicBezTo>
                        <a:pt x="552" y="985"/>
                        <a:pt x="305" y="1232"/>
                        <a:pt x="0" y="1232"/>
                      </a:cubicBezTo>
                      <a:cubicBezTo>
                        <a:pt x="0" y="1365"/>
                        <a:pt x="0" y="1365"/>
                        <a:pt x="0" y="1365"/>
                      </a:cubicBezTo>
                      <a:cubicBezTo>
                        <a:pt x="376" y="1365"/>
                        <a:pt x="681" y="1059"/>
                        <a:pt x="681" y="682"/>
                      </a:cubicBezTo>
                      <a:cubicBezTo>
                        <a:pt x="681" y="305"/>
                        <a:pt x="376"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265" name="Group 146">
                <a:extLst>
                  <a:ext uri="{FF2B5EF4-FFF2-40B4-BE49-F238E27FC236}">
                    <a16:creationId xmlns:a16="http://schemas.microsoft.com/office/drawing/2014/main" id="{1FA283F3-BF82-4632-B4A5-CC6085F84A7D}"/>
                  </a:ext>
                </a:extLst>
              </p:cNvPr>
              <p:cNvGrpSpPr>
                <a:grpSpLocks noChangeAspect="1"/>
              </p:cNvGrpSpPr>
              <p:nvPr/>
            </p:nvGrpSpPr>
            <p:grpSpPr bwMode="auto">
              <a:xfrm>
                <a:off x="7242102" y="7312360"/>
                <a:ext cx="404122" cy="463551"/>
                <a:chOff x="430" y="2783"/>
                <a:chExt cx="272" cy="312"/>
              </a:xfrm>
            </p:grpSpPr>
            <p:sp>
              <p:nvSpPr>
                <p:cNvPr id="266" name="Rectangle 147">
                  <a:extLst>
                    <a:ext uri="{FF2B5EF4-FFF2-40B4-BE49-F238E27FC236}">
                      <a16:creationId xmlns:a16="http://schemas.microsoft.com/office/drawing/2014/main" id="{8BB496CA-A07F-455B-9059-CBA4A1D242DB}"/>
                    </a:ext>
                  </a:extLst>
                </p:cNvPr>
                <p:cNvSpPr>
                  <a:spLocks noChangeArrowheads="1"/>
                </p:cNvSpPr>
                <p:nvPr/>
              </p:nvSpPr>
              <p:spPr bwMode="auto">
                <a:xfrm>
                  <a:off x="430" y="3027"/>
                  <a:ext cx="29" cy="6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67" name="Rectangle 148">
                  <a:extLst>
                    <a:ext uri="{FF2B5EF4-FFF2-40B4-BE49-F238E27FC236}">
                      <a16:creationId xmlns:a16="http://schemas.microsoft.com/office/drawing/2014/main" id="{0B6F73EC-9B85-4874-A014-44C3CC301DAE}"/>
                    </a:ext>
                  </a:extLst>
                </p:cNvPr>
                <p:cNvSpPr>
                  <a:spLocks noChangeArrowheads="1"/>
                </p:cNvSpPr>
                <p:nvPr/>
              </p:nvSpPr>
              <p:spPr bwMode="auto">
                <a:xfrm>
                  <a:off x="479" y="2978"/>
                  <a:ext cx="29" cy="11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68" name="Rectangle 149">
                  <a:extLst>
                    <a:ext uri="{FF2B5EF4-FFF2-40B4-BE49-F238E27FC236}">
                      <a16:creationId xmlns:a16="http://schemas.microsoft.com/office/drawing/2014/main" id="{DEE32D3A-9939-4E53-AF30-7C48605A2A6C}"/>
                    </a:ext>
                  </a:extLst>
                </p:cNvPr>
                <p:cNvSpPr>
                  <a:spLocks noChangeArrowheads="1"/>
                </p:cNvSpPr>
                <p:nvPr/>
              </p:nvSpPr>
              <p:spPr bwMode="auto">
                <a:xfrm>
                  <a:off x="527" y="2929"/>
                  <a:ext cx="29" cy="16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69" name="Rectangle 150">
                  <a:extLst>
                    <a:ext uri="{FF2B5EF4-FFF2-40B4-BE49-F238E27FC236}">
                      <a16:creationId xmlns:a16="http://schemas.microsoft.com/office/drawing/2014/main" id="{2486FB7E-38D5-49F0-9EC4-338A8EFB4FE7}"/>
                    </a:ext>
                  </a:extLst>
                </p:cNvPr>
                <p:cNvSpPr>
                  <a:spLocks noChangeArrowheads="1"/>
                </p:cNvSpPr>
                <p:nvPr/>
              </p:nvSpPr>
              <p:spPr bwMode="auto">
                <a:xfrm>
                  <a:off x="576" y="2880"/>
                  <a:ext cx="29" cy="2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0" name="Rectangle 151">
                  <a:extLst>
                    <a:ext uri="{FF2B5EF4-FFF2-40B4-BE49-F238E27FC236}">
                      <a16:creationId xmlns:a16="http://schemas.microsoft.com/office/drawing/2014/main" id="{8E35D990-E402-46E5-98E9-8624D43385D0}"/>
                    </a:ext>
                  </a:extLst>
                </p:cNvPr>
                <p:cNvSpPr>
                  <a:spLocks noChangeArrowheads="1"/>
                </p:cNvSpPr>
                <p:nvPr/>
              </p:nvSpPr>
              <p:spPr bwMode="auto">
                <a:xfrm>
                  <a:off x="624" y="2832"/>
                  <a:ext cx="30" cy="2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1" name="Rectangle 152">
                  <a:extLst>
                    <a:ext uri="{FF2B5EF4-FFF2-40B4-BE49-F238E27FC236}">
                      <a16:creationId xmlns:a16="http://schemas.microsoft.com/office/drawing/2014/main" id="{44957806-05E3-41D5-ABE5-B7C8B30BDE88}"/>
                    </a:ext>
                  </a:extLst>
                </p:cNvPr>
                <p:cNvSpPr>
                  <a:spLocks noChangeArrowheads="1"/>
                </p:cNvSpPr>
                <p:nvPr/>
              </p:nvSpPr>
              <p:spPr bwMode="auto">
                <a:xfrm>
                  <a:off x="673" y="2783"/>
                  <a:ext cx="29"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nvGrpSpPr>
            <p:cNvPr id="164" name="Group 163">
              <a:extLst>
                <a:ext uri="{FF2B5EF4-FFF2-40B4-BE49-F238E27FC236}">
                  <a16:creationId xmlns:a16="http://schemas.microsoft.com/office/drawing/2014/main" id="{99DB27A7-4BE3-43D9-A7BF-D12832F21634}"/>
                </a:ext>
                <a:ext uri="{C183D7F6-B498-43B3-948B-1728B52AA6E4}">
                  <adec:decorative xmlns:adec="http://schemas.microsoft.com/office/drawing/2017/decorative" val="1"/>
                </a:ext>
              </a:extLst>
            </p:cNvPr>
            <p:cNvGrpSpPr/>
            <p:nvPr/>
          </p:nvGrpSpPr>
          <p:grpSpPr>
            <a:xfrm>
              <a:off x="9067494" y="206305"/>
              <a:ext cx="384670" cy="474734"/>
              <a:chOff x="1980078" y="253998"/>
              <a:chExt cx="3830386" cy="4727197"/>
            </a:xfrm>
            <a:solidFill>
              <a:srgbClr val="3C3C41"/>
            </a:solidFill>
          </p:grpSpPr>
          <p:sp>
            <p:nvSpPr>
              <p:cNvPr id="259" name="Rectangle 27">
                <a:extLst>
                  <a:ext uri="{FF2B5EF4-FFF2-40B4-BE49-F238E27FC236}">
                    <a16:creationId xmlns:a16="http://schemas.microsoft.com/office/drawing/2014/main" id="{0F3D1057-EECF-40C2-8D43-A6239732CFE1}"/>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60" name="Freeform 29">
                <a:extLst>
                  <a:ext uri="{FF2B5EF4-FFF2-40B4-BE49-F238E27FC236}">
                    <a16:creationId xmlns:a16="http://schemas.microsoft.com/office/drawing/2014/main" id="{E30FE821-DF64-467A-98F1-24DBE420D83E}"/>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61" name="Freeform 30">
                <a:extLst>
                  <a:ext uri="{FF2B5EF4-FFF2-40B4-BE49-F238E27FC236}">
                    <a16:creationId xmlns:a16="http://schemas.microsoft.com/office/drawing/2014/main" id="{D4F79367-0E1E-4528-B91F-7DB8E7D1A834}"/>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62" name="Freeform: Shape 110">
                <a:extLst>
                  <a:ext uri="{FF2B5EF4-FFF2-40B4-BE49-F238E27FC236}">
                    <a16:creationId xmlns:a16="http://schemas.microsoft.com/office/drawing/2014/main" id="{C688EBF2-4E7B-46CB-B0F8-9D78559913DF}"/>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68" name="Group 154">
              <a:extLst>
                <a:ext uri="{FF2B5EF4-FFF2-40B4-BE49-F238E27FC236}">
                  <a16:creationId xmlns:a16="http://schemas.microsoft.com/office/drawing/2014/main" id="{E70FBAC0-86C1-4200-B93D-BB0B089A59F7}"/>
                </a:ext>
                <a:ext uri="{C183D7F6-B498-43B3-948B-1728B52AA6E4}">
                  <adec:decorative xmlns:adec="http://schemas.microsoft.com/office/drawing/2017/decorative" val="1"/>
                </a:ext>
              </a:extLst>
            </p:cNvPr>
            <p:cNvGrpSpPr>
              <a:grpSpLocks noChangeAspect="1"/>
            </p:cNvGrpSpPr>
            <p:nvPr/>
          </p:nvGrpSpPr>
          <p:grpSpPr bwMode="auto">
            <a:xfrm>
              <a:off x="11001609" y="1223893"/>
              <a:ext cx="388872" cy="390518"/>
              <a:chOff x="2420" y="2096"/>
              <a:chExt cx="236" cy="237"/>
            </a:xfrm>
            <a:solidFill>
              <a:srgbClr val="0078D4"/>
            </a:solidFill>
          </p:grpSpPr>
          <p:sp>
            <p:nvSpPr>
              <p:cNvPr id="219" name="Freeform 155">
                <a:extLst>
                  <a:ext uri="{FF2B5EF4-FFF2-40B4-BE49-F238E27FC236}">
                    <a16:creationId xmlns:a16="http://schemas.microsoft.com/office/drawing/2014/main" id="{43D1E763-8F29-4BD0-9B5C-445415577D92}"/>
                  </a:ext>
                </a:extLst>
              </p:cNvPr>
              <p:cNvSpPr>
                <a:spLocks/>
              </p:cNvSpPr>
              <p:nvPr/>
            </p:nvSpPr>
            <p:spPr bwMode="auto">
              <a:xfrm>
                <a:off x="2492" y="2265"/>
                <a:ext cx="92" cy="68"/>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0" name="Freeform 156">
                <a:extLst>
                  <a:ext uri="{FF2B5EF4-FFF2-40B4-BE49-F238E27FC236}">
                    <a16:creationId xmlns:a16="http://schemas.microsoft.com/office/drawing/2014/main" id="{5CB85BF8-4FA6-400E-BFB6-87D8BFF4F01B}"/>
                  </a:ext>
                </a:extLst>
              </p:cNvPr>
              <p:cNvSpPr>
                <a:spLocks/>
              </p:cNvSpPr>
              <p:nvPr/>
            </p:nvSpPr>
            <p:spPr bwMode="auto">
              <a:xfrm>
                <a:off x="2603" y="2181"/>
                <a:ext cx="53" cy="67"/>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1" name="Freeform 157">
                <a:extLst>
                  <a:ext uri="{FF2B5EF4-FFF2-40B4-BE49-F238E27FC236}">
                    <a16:creationId xmlns:a16="http://schemas.microsoft.com/office/drawing/2014/main" id="{4E4CC76C-73DB-4B49-8033-A65BF7EFF627}"/>
                  </a:ext>
                </a:extLst>
              </p:cNvPr>
              <p:cNvSpPr>
                <a:spLocks/>
              </p:cNvSpPr>
              <p:nvPr/>
            </p:nvSpPr>
            <p:spPr bwMode="auto">
              <a:xfrm>
                <a:off x="2577" y="2102"/>
                <a:ext cx="68" cy="62"/>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2" name="Freeform 158">
                <a:extLst>
                  <a:ext uri="{FF2B5EF4-FFF2-40B4-BE49-F238E27FC236}">
                    <a16:creationId xmlns:a16="http://schemas.microsoft.com/office/drawing/2014/main" id="{AB26B4C5-9436-4F27-9B4B-FF4C78A28CF3}"/>
                  </a:ext>
                </a:extLst>
              </p:cNvPr>
              <p:cNvSpPr>
                <a:spLocks/>
              </p:cNvSpPr>
              <p:nvPr/>
            </p:nvSpPr>
            <p:spPr bwMode="auto">
              <a:xfrm>
                <a:off x="2487" y="2181"/>
                <a:ext cx="102" cy="67"/>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3" name="Freeform 159">
                <a:extLst>
                  <a:ext uri="{FF2B5EF4-FFF2-40B4-BE49-F238E27FC236}">
                    <a16:creationId xmlns:a16="http://schemas.microsoft.com/office/drawing/2014/main" id="{C6EC0490-DD36-45AC-9BB4-4788CF0400E3}"/>
                  </a:ext>
                </a:extLst>
              </p:cNvPr>
              <p:cNvSpPr>
                <a:spLocks/>
              </p:cNvSpPr>
              <p:nvPr/>
            </p:nvSpPr>
            <p:spPr bwMode="auto">
              <a:xfrm>
                <a:off x="2492" y="2096"/>
                <a:ext cx="92" cy="68"/>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4" name="Freeform 160">
                <a:extLst>
                  <a:ext uri="{FF2B5EF4-FFF2-40B4-BE49-F238E27FC236}">
                    <a16:creationId xmlns:a16="http://schemas.microsoft.com/office/drawing/2014/main" id="{E4FD8E69-0838-40B5-BFD2-6F96B6516741}"/>
                  </a:ext>
                </a:extLst>
              </p:cNvPr>
              <p:cNvSpPr>
                <a:spLocks/>
              </p:cNvSpPr>
              <p:nvPr/>
            </p:nvSpPr>
            <p:spPr bwMode="auto">
              <a:xfrm>
                <a:off x="2431" y="2102"/>
                <a:ext cx="69" cy="62"/>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5" name="Freeform 161">
                <a:extLst>
                  <a:ext uri="{FF2B5EF4-FFF2-40B4-BE49-F238E27FC236}">
                    <a16:creationId xmlns:a16="http://schemas.microsoft.com/office/drawing/2014/main" id="{43B397EA-AD63-4E94-B361-1F9067F34EB4}"/>
                  </a:ext>
                </a:extLst>
              </p:cNvPr>
              <p:cNvSpPr>
                <a:spLocks/>
              </p:cNvSpPr>
              <p:nvPr/>
            </p:nvSpPr>
            <p:spPr bwMode="auto">
              <a:xfrm>
                <a:off x="2420" y="2181"/>
                <a:ext cx="52" cy="67"/>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6" name="Freeform 162">
                <a:extLst>
                  <a:ext uri="{FF2B5EF4-FFF2-40B4-BE49-F238E27FC236}">
                    <a16:creationId xmlns:a16="http://schemas.microsoft.com/office/drawing/2014/main" id="{6B173DB9-CEE9-473C-B05E-769C72CD2E02}"/>
                  </a:ext>
                </a:extLst>
              </p:cNvPr>
              <p:cNvSpPr>
                <a:spLocks/>
              </p:cNvSpPr>
              <p:nvPr/>
            </p:nvSpPr>
            <p:spPr bwMode="auto">
              <a:xfrm>
                <a:off x="2431" y="2265"/>
                <a:ext cx="69" cy="61"/>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7" name="Freeform 163">
                <a:extLst>
                  <a:ext uri="{FF2B5EF4-FFF2-40B4-BE49-F238E27FC236}">
                    <a16:creationId xmlns:a16="http://schemas.microsoft.com/office/drawing/2014/main" id="{FF81ED8B-E60A-438E-AA20-4D0522068B0B}"/>
                  </a:ext>
                </a:extLst>
              </p:cNvPr>
              <p:cNvSpPr>
                <a:spLocks/>
              </p:cNvSpPr>
              <p:nvPr/>
            </p:nvSpPr>
            <p:spPr bwMode="auto">
              <a:xfrm>
                <a:off x="2577" y="2265"/>
                <a:ext cx="68" cy="61"/>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E92F4C6B-8180-45D8-AE1E-2F5290D4DCDF}"/>
                </a:ext>
                <a:ext uri="{C183D7F6-B498-43B3-948B-1728B52AA6E4}">
                  <adec:decorative xmlns:adec="http://schemas.microsoft.com/office/drawing/2017/decorative" val="1"/>
                </a:ext>
              </a:extLst>
            </p:cNvPr>
            <p:cNvGrpSpPr/>
            <p:nvPr/>
          </p:nvGrpSpPr>
          <p:grpSpPr>
            <a:xfrm>
              <a:off x="7173638" y="5305458"/>
              <a:ext cx="622229" cy="1078278"/>
              <a:chOff x="16419700" y="3862912"/>
              <a:chExt cx="622229" cy="1078278"/>
            </a:xfrm>
          </p:grpSpPr>
          <p:grpSp>
            <p:nvGrpSpPr>
              <p:cNvPr id="161" name="Group 386">
                <a:extLst>
                  <a:ext uri="{FF2B5EF4-FFF2-40B4-BE49-F238E27FC236}">
                    <a16:creationId xmlns:a16="http://schemas.microsoft.com/office/drawing/2014/main" id="{AF762413-2AF6-4D10-8B80-073E2B0EA8AC}"/>
                  </a:ext>
                </a:extLst>
              </p:cNvPr>
              <p:cNvGrpSpPr>
                <a:grpSpLocks noChangeAspect="1"/>
              </p:cNvGrpSpPr>
              <p:nvPr/>
            </p:nvGrpSpPr>
            <p:grpSpPr bwMode="auto">
              <a:xfrm>
                <a:off x="16419700" y="4474519"/>
                <a:ext cx="622229" cy="466671"/>
                <a:chOff x="7014" y="2816"/>
                <a:chExt cx="312" cy="234"/>
              </a:xfrm>
            </p:grpSpPr>
            <p:sp>
              <p:nvSpPr>
                <p:cNvPr id="284" name="AutoShape 385">
                  <a:extLst>
                    <a:ext uri="{FF2B5EF4-FFF2-40B4-BE49-F238E27FC236}">
                      <a16:creationId xmlns:a16="http://schemas.microsoft.com/office/drawing/2014/main" id="{F28FA003-8CF3-4CAD-8031-1D9B185652A6}"/>
                    </a:ext>
                  </a:extLst>
                </p:cNvPr>
                <p:cNvSpPr>
                  <a:spLocks noChangeAspect="1" noChangeArrowheads="1" noTextEdit="1"/>
                </p:cNvSpPr>
                <p:nvPr/>
              </p:nvSpPr>
              <p:spPr bwMode="auto">
                <a:xfrm>
                  <a:off x="7014" y="281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85" name="Rectangle 387">
                  <a:extLst>
                    <a:ext uri="{FF2B5EF4-FFF2-40B4-BE49-F238E27FC236}">
                      <a16:creationId xmlns:a16="http://schemas.microsoft.com/office/drawing/2014/main" id="{27B36B26-F740-4255-B171-54529641A0D6}"/>
                    </a:ext>
                  </a:extLst>
                </p:cNvPr>
                <p:cNvSpPr>
                  <a:spLocks noChangeArrowheads="1"/>
                </p:cNvSpPr>
                <p:nvPr/>
              </p:nvSpPr>
              <p:spPr bwMode="auto">
                <a:xfrm>
                  <a:off x="7014" y="2816"/>
                  <a:ext cx="312" cy="23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86" name="Rectangle 388">
                  <a:extLst>
                    <a:ext uri="{FF2B5EF4-FFF2-40B4-BE49-F238E27FC236}">
                      <a16:creationId xmlns:a16="http://schemas.microsoft.com/office/drawing/2014/main" id="{075C4233-46A0-4F64-8D9C-116A098B064A}"/>
                    </a:ext>
                  </a:extLst>
                </p:cNvPr>
                <p:cNvSpPr>
                  <a:spLocks noChangeArrowheads="1"/>
                </p:cNvSpPr>
                <p:nvPr/>
              </p:nvSpPr>
              <p:spPr bwMode="auto">
                <a:xfrm>
                  <a:off x="7014" y="2816"/>
                  <a:ext cx="312" cy="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87" name="Oval 389">
                  <a:extLst>
                    <a:ext uri="{FF2B5EF4-FFF2-40B4-BE49-F238E27FC236}">
                      <a16:creationId xmlns:a16="http://schemas.microsoft.com/office/drawing/2014/main" id="{B923053A-30DE-4CCD-9478-36163DA766AF}"/>
                    </a:ext>
                  </a:extLst>
                </p:cNvPr>
                <p:cNvSpPr>
                  <a:spLocks noChangeArrowheads="1"/>
                </p:cNvSpPr>
                <p:nvPr/>
              </p:nvSpPr>
              <p:spPr bwMode="auto">
                <a:xfrm>
                  <a:off x="7025" y="2826"/>
                  <a:ext cx="9"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88" name="Oval 390">
                  <a:extLst>
                    <a:ext uri="{FF2B5EF4-FFF2-40B4-BE49-F238E27FC236}">
                      <a16:creationId xmlns:a16="http://schemas.microsoft.com/office/drawing/2014/main" id="{D420899B-48D8-466D-B3FC-1578CBC556F0}"/>
                    </a:ext>
                  </a:extLst>
                </p:cNvPr>
                <p:cNvSpPr>
                  <a:spLocks noChangeArrowheads="1"/>
                </p:cNvSpPr>
                <p:nvPr/>
              </p:nvSpPr>
              <p:spPr bwMode="auto">
                <a:xfrm>
                  <a:off x="7039" y="2826"/>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89" name="Oval 391">
                  <a:extLst>
                    <a:ext uri="{FF2B5EF4-FFF2-40B4-BE49-F238E27FC236}">
                      <a16:creationId xmlns:a16="http://schemas.microsoft.com/office/drawing/2014/main" id="{1F64400B-6E1F-480C-8C0F-1D6758D6B822}"/>
                    </a:ext>
                  </a:extLst>
                </p:cNvPr>
                <p:cNvSpPr>
                  <a:spLocks noChangeArrowheads="1"/>
                </p:cNvSpPr>
                <p:nvPr/>
              </p:nvSpPr>
              <p:spPr bwMode="auto">
                <a:xfrm>
                  <a:off x="7054" y="2826"/>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90" name="Rectangle 392">
                  <a:extLst>
                    <a:ext uri="{FF2B5EF4-FFF2-40B4-BE49-F238E27FC236}">
                      <a16:creationId xmlns:a16="http://schemas.microsoft.com/office/drawing/2014/main" id="{A501F155-E684-4F4F-A047-54FD562C5D71}"/>
                    </a:ext>
                  </a:extLst>
                </p:cNvPr>
                <p:cNvSpPr>
                  <a:spLocks noChangeArrowheads="1"/>
                </p:cNvSpPr>
                <p:nvPr/>
              </p:nvSpPr>
              <p:spPr bwMode="auto">
                <a:xfrm>
                  <a:off x="7073" y="2884"/>
                  <a:ext cx="48"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91" name="Rectangle 393">
                  <a:extLst>
                    <a:ext uri="{FF2B5EF4-FFF2-40B4-BE49-F238E27FC236}">
                      <a16:creationId xmlns:a16="http://schemas.microsoft.com/office/drawing/2014/main" id="{B1F64021-1349-4E71-8067-894ECD28196B}"/>
                    </a:ext>
                  </a:extLst>
                </p:cNvPr>
                <p:cNvSpPr>
                  <a:spLocks noChangeArrowheads="1"/>
                </p:cNvSpPr>
                <p:nvPr/>
              </p:nvSpPr>
              <p:spPr bwMode="auto">
                <a:xfrm>
                  <a:off x="7146" y="2884"/>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92" name="Rectangle 394">
                  <a:extLst>
                    <a:ext uri="{FF2B5EF4-FFF2-40B4-BE49-F238E27FC236}">
                      <a16:creationId xmlns:a16="http://schemas.microsoft.com/office/drawing/2014/main" id="{E2AB7947-D9BB-4A6B-A88C-B6682A86963E}"/>
                    </a:ext>
                  </a:extLst>
                </p:cNvPr>
                <p:cNvSpPr>
                  <a:spLocks noChangeArrowheads="1"/>
                </p:cNvSpPr>
                <p:nvPr/>
              </p:nvSpPr>
              <p:spPr bwMode="auto">
                <a:xfrm>
                  <a:off x="7219" y="2884"/>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93" name="Rectangle 395">
                  <a:extLst>
                    <a:ext uri="{FF2B5EF4-FFF2-40B4-BE49-F238E27FC236}">
                      <a16:creationId xmlns:a16="http://schemas.microsoft.com/office/drawing/2014/main" id="{A968884E-BDBC-433F-A55F-BBB8993FF9D3}"/>
                    </a:ext>
                  </a:extLst>
                </p:cNvPr>
                <p:cNvSpPr>
                  <a:spLocks noChangeArrowheads="1"/>
                </p:cNvSpPr>
                <p:nvPr/>
              </p:nvSpPr>
              <p:spPr bwMode="auto">
                <a:xfrm>
                  <a:off x="7073" y="2962"/>
                  <a:ext cx="48"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94" name="Rectangle 396">
                  <a:extLst>
                    <a:ext uri="{FF2B5EF4-FFF2-40B4-BE49-F238E27FC236}">
                      <a16:creationId xmlns:a16="http://schemas.microsoft.com/office/drawing/2014/main" id="{6FCFBB34-91AD-488A-86E9-2A8F23421001}"/>
                    </a:ext>
                  </a:extLst>
                </p:cNvPr>
                <p:cNvSpPr>
                  <a:spLocks noChangeArrowheads="1"/>
                </p:cNvSpPr>
                <p:nvPr/>
              </p:nvSpPr>
              <p:spPr bwMode="auto">
                <a:xfrm>
                  <a:off x="7146" y="2962"/>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95" name="Rectangle 397">
                  <a:extLst>
                    <a:ext uri="{FF2B5EF4-FFF2-40B4-BE49-F238E27FC236}">
                      <a16:creationId xmlns:a16="http://schemas.microsoft.com/office/drawing/2014/main" id="{57C56285-B3A5-4D41-92AD-FD5B7049FB2A}"/>
                    </a:ext>
                  </a:extLst>
                </p:cNvPr>
                <p:cNvSpPr>
                  <a:spLocks noChangeArrowheads="1"/>
                </p:cNvSpPr>
                <p:nvPr/>
              </p:nvSpPr>
              <p:spPr bwMode="auto">
                <a:xfrm>
                  <a:off x="7219" y="2962"/>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70" name="Group 235">
                <a:extLst>
                  <a:ext uri="{FF2B5EF4-FFF2-40B4-BE49-F238E27FC236}">
                    <a16:creationId xmlns:a16="http://schemas.microsoft.com/office/drawing/2014/main" id="{21AC02D7-A7CE-4741-9F60-FAE8C7215565}"/>
                  </a:ext>
                </a:extLst>
              </p:cNvPr>
              <p:cNvGrpSpPr>
                <a:grpSpLocks noChangeAspect="1"/>
              </p:cNvGrpSpPr>
              <p:nvPr/>
            </p:nvGrpSpPr>
            <p:grpSpPr bwMode="auto">
              <a:xfrm>
                <a:off x="16520958" y="3862912"/>
                <a:ext cx="419712" cy="462720"/>
                <a:chOff x="5822" y="2781"/>
                <a:chExt cx="283" cy="312"/>
              </a:xfrm>
            </p:grpSpPr>
            <p:sp>
              <p:nvSpPr>
                <p:cNvPr id="203" name="Rectangle 236">
                  <a:extLst>
                    <a:ext uri="{FF2B5EF4-FFF2-40B4-BE49-F238E27FC236}">
                      <a16:creationId xmlns:a16="http://schemas.microsoft.com/office/drawing/2014/main" id="{5EE4C24B-F120-4DFB-91FF-813D4AB97EB0}"/>
                    </a:ext>
                  </a:extLst>
                </p:cNvPr>
                <p:cNvSpPr>
                  <a:spLocks noChangeArrowheads="1"/>
                </p:cNvSpPr>
                <p:nvPr/>
              </p:nvSpPr>
              <p:spPr bwMode="auto">
                <a:xfrm>
                  <a:off x="5849" y="2781"/>
                  <a:ext cx="5" cy="3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4" name="Rectangle 237">
                  <a:extLst>
                    <a:ext uri="{FF2B5EF4-FFF2-40B4-BE49-F238E27FC236}">
                      <a16:creationId xmlns:a16="http://schemas.microsoft.com/office/drawing/2014/main" id="{3A75B245-11EA-487E-88B1-2D6FA75FB0EB}"/>
                    </a:ext>
                  </a:extLst>
                </p:cNvPr>
                <p:cNvSpPr>
                  <a:spLocks noChangeArrowheads="1"/>
                </p:cNvSpPr>
                <p:nvPr/>
              </p:nvSpPr>
              <p:spPr bwMode="auto">
                <a:xfrm>
                  <a:off x="5961" y="2781"/>
                  <a:ext cx="5" cy="3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5" name="Rectangle 238">
                  <a:extLst>
                    <a:ext uri="{FF2B5EF4-FFF2-40B4-BE49-F238E27FC236}">
                      <a16:creationId xmlns:a16="http://schemas.microsoft.com/office/drawing/2014/main" id="{9CCB67A1-A657-43C1-B8F6-6D324E9049DE}"/>
                    </a:ext>
                  </a:extLst>
                </p:cNvPr>
                <p:cNvSpPr>
                  <a:spLocks noChangeArrowheads="1"/>
                </p:cNvSpPr>
                <p:nvPr/>
              </p:nvSpPr>
              <p:spPr bwMode="auto">
                <a:xfrm>
                  <a:off x="6073" y="2781"/>
                  <a:ext cx="5" cy="3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6" name="Oval 239">
                  <a:extLst>
                    <a:ext uri="{FF2B5EF4-FFF2-40B4-BE49-F238E27FC236}">
                      <a16:creationId xmlns:a16="http://schemas.microsoft.com/office/drawing/2014/main" id="{055784C2-B91B-43B4-BA75-58348AC9D19F}"/>
                    </a:ext>
                  </a:extLst>
                </p:cNvPr>
                <p:cNvSpPr>
                  <a:spLocks noChangeArrowheads="1"/>
                </p:cNvSpPr>
                <p:nvPr/>
              </p:nvSpPr>
              <p:spPr bwMode="auto">
                <a:xfrm>
                  <a:off x="5822" y="2844"/>
                  <a:ext cx="59" cy="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7" name="Oval 240">
                  <a:extLst>
                    <a:ext uri="{FF2B5EF4-FFF2-40B4-BE49-F238E27FC236}">
                      <a16:creationId xmlns:a16="http://schemas.microsoft.com/office/drawing/2014/main" id="{0D65B56F-9D6B-4CDA-B455-07C862D1FB2E}"/>
                    </a:ext>
                  </a:extLst>
                </p:cNvPr>
                <p:cNvSpPr>
                  <a:spLocks noChangeArrowheads="1"/>
                </p:cNvSpPr>
                <p:nvPr/>
              </p:nvSpPr>
              <p:spPr bwMode="auto">
                <a:xfrm>
                  <a:off x="5934" y="2979"/>
                  <a:ext cx="59" cy="5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8" name="Oval 241">
                  <a:extLst>
                    <a:ext uri="{FF2B5EF4-FFF2-40B4-BE49-F238E27FC236}">
                      <a16:creationId xmlns:a16="http://schemas.microsoft.com/office/drawing/2014/main" id="{E62C435E-8913-48C7-8688-EB987C89B6B4}"/>
                    </a:ext>
                  </a:extLst>
                </p:cNvPr>
                <p:cNvSpPr>
                  <a:spLocks noChangeArrowheads="1"/>
                </p:cNvSpPr>
                <p:nvPr/>
              </p:nvSpPr>
              <p:spPr bwMode="auto">
                <a:xfrm>
                  <a:off x="6046" y="2830"/>
                  <a:ext cx="59"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nvGrpSpPr>
            <p:cNvPr id="6" name="Group 5">
              <a:extLst>
                <a:ext uri="{FF2B5EF4-FFF2-40B4-BE49-F238E27FC236}">
                  <a16:creationId xmlns:a16="http://schemas.microsoft.com/office/drawing/2014/main" id="{55D6018E-2949-41EA-82F1-AAEDC0C96992}"/>
                </a:ext>
                <a:ext uri="{C183D7F6-B498-43B3-948B-1728B52AA6E4}">
                  <adec:decorative xmlns:adec="http://schemas.microsoft.com/office/drawing/2017/decorative" val="1"/>
                </a:ext>
              </a:extLst>
            </p:cNvPr>
            <p:cNvGrpSpPr/>
            <p:nvPr/>
          </p:nvGrpSpPr>
          <p:grpSpPr>
            <a:xfrm>
              <a:off x="6682733" y="640974"/>
              <a:ext cx="623661" cy="794014"/>
              <a:chOff x="5564487" y="2011543"/>
              <a:chExt cx="627334" cy="798693"/>
            </a:xfrm>
          </p:grpSpPr>
          <p:grpSp>
            <p:nvGrpSpPr>
              <p:cNvPr id="167" name="Group 331">
                <a:extLst>
                  <a:ext uri="{FF2B5EF4-FFF2-40B4-BE49-F238E27FC236}">
                    <a16:creationId xmlns:a16="http://schemas.microsoft.com/office/drawing/2014/main" id="{4F500566-AC5C-412B-ACBD-02C573EAE115}"/>
                  </a:ext>
                </a:extLst>
              </p:cNvPr>
              <p:cNvGrpSpPr>
                <a:grpSpLocks noChangeAspect="1"/>
              </p:cNvGrpSpPr>
              <p:nvPr/>
            </p:nvGrpSpPr>
            <p:grpSpPr bwMode="auto">
              <a:xfrm>
                <a:off x="5746228" y="2011543"/>
                <a:ext cx="445593" cy="369899"/>
                <a:chOff x="2204" y="2803"/>
                <a:chExt cx="312" cy="259"/>
              </a:xfrm>
            </p:grpSpPr>
            <p:sp>
              <p:nvSpPr>
                <p:cNvPr id="228" name="Freeform 332">
                  <a:extLst>
                    <a:ext uri="{FF2B5EF4-FFF2-40B4-BE49-F238E27FC236}">
                      <a16:creationId xmlns:a16="http://schemas.microsoft.com/office/drawing/2014/main" id="{B046B4F1-E3F2-4CB7-BA97-2570C1C7DD5F}"/>
                    </a:ext>
                  </a:extLst>
                </p:cNvPr>
                <p:cNvSpPr>
                  <a:spLocks/>
                </p:cNvSpPr>
                <p:nvPr/>
              </p:nvSpPr>
              <p:spPr bwMode="auto">
                <a:xfrm>
                  <a:off x="2516" y="295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9" name="Freeform 333">
                  <a:extLst>
                    <a:ext uri="{FF2B5EF4-FFF2-40B4-BE49-F238E27FC236}">
                      <a16:creationId xmlns:a16="http://schemas.microsoft.com/office/drawing/2014/main" id="{CA0C898A-68AA-47EF-A3E6-5EDDB7E48773}"/>
                    </a:ext>
                  </a:extLst>
                </p:cNvPr>
                <p:cNvSpPr>
                  <a:spLocks/>
                </p:cNvSpPr>
                <p:nvPr/>
              </p:nvSpPr>
              <p:spPr bwMode="auto">
                <a:xfrm>
                  <a:off x="2457" y="2969"/>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5" y="231"/>
                        <a:pt x="0" y="318"/>
                      </a:cubicBezTo>
                      <a:cubicBezTo>
                        <a:pt x="91" y="409"/>
                        <a:pt x="91" y="409"/>
                        <a:pt x="91" y="409"/>
                      </a:cubicBezTo>
                      <a:cubicBezTo>
                        <a:pt x="188" y="299"/>
                        <a:pt x="251" y="157"/>
                        <a:pt x="260" y="0"/>
                      </a:cubicBezTo>
                      <a:lnTo>
                        <a:pt x="13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0" name="Freeform 334">
                  <a:extLst>
                    <a:ext uri="{FF2B5EF4-FFF2-40B4-BE49-F238E27FC236}">
                      <a16:creationId xmlns:a16="http://schemas.microsoft.com/office/drawing/2014/main" id="{8E13DDCD-28EC-4D02-AF27-74373C677D2F}"/>
                    </a:ext>
                  </a:extLst>
                </p:cNvPr>
                <p:cNvSpPr>
                  <a:spLocks/>
                </p:cNvSpPr>
                <p:nvPr/>
              </p:nvSpPr>
              <p:spPr bwMode="auto">
                <a:xfrm>
                  <a:off x="2457" y="2856"/>
                  <a:ext cx="59" cy="93"/>
                </a:xfrm>
                <a:custGeom>
                  <a:avLst/>
                  <a:gdLst>
                    <a:gd name="T0" fmla="*/ 0 w 260"/>
                    <a:gd name="T1" fmla="*/ 91 h 409"/>
                    <a:gd name="T2" fmla="*/ 132 w 260"/>
                    <a:gd name="T3" fmla="*/ 409 h 409"/>
                    <a:gd name="T4" fmla="*/ 260 w 260"/>
                    <a:gd name="T5" fmla="*/ 409 h 409"/>
                    <a:gd name="T6" fmla="*/ 91 w 260"/>
                    <a:gd name="T7" fmla="*/ 0 h 409"/>
                    <a:gd name="T8" fmla="*/ 0 w 260"/>
                    <a:gd name="T9" fmla="*/ 91 h 409"/>
                  </a:gdLst>
                  <a:ahLst/>
                  <a:cxnLst>
                    <a:cxn ang="0">
                      <a:pos x="T0" y="T1"/>
                    </a:cxn>
                    <a:cxn ang="0">
                      <a:pos x="T2" y="T3"/>
                    </a:cxn>
                    <a:cxn ang="0">
                      <a:pos x="T4" y="T5"/>
                    </a:cxn>
                    <a:cxn ang="0">
                      <a:pos x="T6" y="T7"/>
                    </a:cxn>
                    <a:cxn ang="0">
                      <a:pos x="T8" y="T9"/>
                    </a:cxn>
                  </a:cxnLst>
                  <a:rect l="0" t="0" r="r" b="b"/>
                  <a:pathLst>
                    <a:path w="260" h="409">
                      <a:moveTo>
                        <a:pt x="0" y="91"/>
                      </a:moveTo>
                      <a:cubicBezTo>
                        <a:pt x="79" y="183"/>
                        <a:pt x="123" y="295"/>
                        <a:pt x="132" y="409"/>
                      </a:cubicBezTo>
                      <a:cubicBezTo>
                        <a:pt x="260" y="409"/>
                        <a:pt x="260" y="409"/>
                        <a:pt x="260" y="409"/>
                      </a:cubicBezTo>
                      <a:cubicBezTo>
                        <a:pt x="251" y="262"/>
                        <a:pt x="195" y="118"/>
                        <a:pt x="91" y="0"/>
                      </a:cubicBezTo>
                      <a:lnTo>
                        <a:pt x="0" y="9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1" name="Freeform 335">
                  <a:extLst>
                    <a:ext uri="{FF2B5EF4-FFF2-40B4-BE49-F238E27FC236}">
                      <a16:creationId xmlns:a16="http://schemas.microsoft.com/office/drawing/2014/main" id="{7584E7AC-1DFC-4595-BD9C-44746ABE7142}"/>
                    </a:ext>
                  </a:extLst>
                </p:cNvPr>
                <p:cNvSpPr>
                  <a:spLocks/>
                </p:cNvSpPr>
                <p:nvPr/>
              </p:nvSpPr>
              <p:spPr bwMode="auto">
                <a:xfrm>
                  <a:off x="2370" y="2803"/>
                  <a:ext cx="93" cy="59"/>
                </a:xfrm>
                <a:custGeom>
                  <a:avLst/>
                  <a:gdLst>
                    <a:gd name="T0" fmla="*/ 0 w 409"/>
                    <a:gd name="T1" fmla="*/ 128 h 260"/>
                    <a:gd name="T2" fmla="*/ 318 w 409"/>
                    <a:gd name="T3" fmla="*/ 260 h 260"/>
                    <a:gd name="T4" fmla="*/ 409 w 409"/>
                    <a:gd name="T5" fmla="*/ 169 h 260"/>
                    <a:gd name="T6" fmla="*/ 0 w 409"/>
                    <a:gd name="T7" fmla="*/ 0 h 260"/>
                    <a:gd name="T8" fmla="*/ 0 w 409"/>
                    <a:gd name="T9" fmla="*/ 128 h 260"/>
                  </a:gdLst>
                  <a:ahLst/>
                  <a:cxnLst>
                    <a:cxn ang="0">
                      <a:pos x="T0" y="T1"/>
                    </a:cxn>
                    <a:cxn ang="0">
                      <a:pos x="T2" y="T3"/>
                    </a:cxn>
                    <a:cxn ang="0">
                      <a:pos x="T4" y="T5"/>
                    </a:cxn>
                    <a:cxn ang="0">
                      <a:pos x="T6" y="T7"/>
                    </a:cxn>
                    <a:cxn ang="0">
                      <a:pos x="T8" y="T9"/>
                    </a:cxn>
                  </a:cxnLst>
                  <a:rect l="0" t="0" r="r" b="b"/>
                  <a:pathLst>
                    <a:path w="409" h="260">
                      <a:moveTo>
                        <a:pt x="0" y="128"/>
                      </a:moveTo>
                      <a:cubicBezTo>
                        <a:pt x="121" y="138"/>
                        <a:pt x="231" y="186"/>
                        <a:pt x="318" y="260"/>
                      </a:cubicBezTo>
                      <a:cubicBezTo>
                        <a:pt x="409" y="169"/>
                        <a:pt x="409" y="169"/>
                        <a:pt x="409" y="169"/>
                      </a:cubicBezTo>
                      <a:cubicBezTo>
                        <a:pt x="299" y="72"/>
                        <a:pt x="157" y="10"/>
                        <a:pt x="0" y="0"/>
                      </a:cubicBezTo>
                      <a:lnTo>
                        <a:pt x="0" y="12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2" name="Freeform 336">
                  <a:extLst>
                    <a:ext uri="{FF2B5EF4-FFF2-40B4-BE49-F238E27FC236}">
                      <a16:creationId xmlns:a16="http://schemas.microsoft.com/office/drawing/2014/main" id="{7C4A6BD9-07B3-4014-851D-D026172FA240}"/>
                    </a:ext>
                  </a:extLst>
                </p:cNvPr>
                <p:cNvSpPr>
                  <a:spLocks/>
                </p:cNvSpPr>
                <p:nvPr/>
              </p:nvSpPr>
              <p:spPr bwMode="auto">
                <a:xfrm>
                  <a:off x="2257" y="2803"/>
                  <a:ext cx="93" cy="59"/>
                </a:xfrm>
                <a:custGeom>
                  <a:avLst/>
                  <a:gdLst>
                    <a:gd name="T0" fmla="*/ 91 w 409"/>
                    <a:gd name="T1" fmla="*/ 260 h 260"/>
                    <a:gd name="T2" fmla="*/ 409 w 409"/>
                    <a:gd name="T3" fmla="*/ 129 h 260"/>
                    <a:gd name="T4" fmla="*/ 409 w 409"/>
                    <a:gd name="T5" fmla="*/ 0 h 260"/>
                    <a:gd name="T6" fmla="*/ 0 w 409"/>
                    <a:gd name="T7" fmla="*/ 169 h 260"/>
                    <a:gd name="T8" fmla="*/ 91 w 409"/>
                    <a:gd name="T9" fmla="*/ 260 h 260"/>
                  </a:gdLst>
                  <a:ahLst/>
                  <a:cxnLst>
                    <a:cxn ang="0">
                      <a:pos x="T0" y="T1"/>
                    </a:cxn>
                    <a:cxn ang="0">
                      <a:pos x="T2" y="T3"/>
                    </a:cxn>
                    <a:cxn ang="0">
                      <a:pos x="T4" y="T5"/>
                    </a:cxn>
                    <a:cxn ang="0">
                      <a:pos x="T6" y="T7"/>
                    </a:cxn>
                    <a:cxn ang="0">
                      <a:pos x="T8" y="T9"/>
                    </a:cxn>
                  </a:cxnLst>
                  <a:rect l="0" t="0" r="r" b="b"/>
                  <a:pathLst>
                    <a:path w="409" h="260">
                      <a:moveTo>
                        <a:pt x="91" y="260"/>
                      </a:moveTo>
                      <a:cubicBezTo>
                        <a:pt x="183" y="181"/>
                        <a:pt x="295" y="137"/>
                        <a:pt x="409" y="129"/>
                      </a:cubicBezTo>
                      <a:cubicBezTo>
                        <a:pt x="409" y="0"/>
                        <a:pt x="409" y="0"/>
                        <a:pt x="409" y="0"/>
                      </a:cubicBezTo>
                      <a:cubicBezTo>
                        <a:pt x="262" y="9"/>
                        <a:pt x="117" y="66"/>
                        <a:pt x="0" y="169"/>
                      </a:cubicBezTo>
                      <a:lnTo>
                        <a:pt x="91" y="2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3" name="Freeform 337">
                  <a:extLst>
                    <a:ext uri="{FF2B5EF4-FFF2-40B4-BE49-F238E27FC236}">
                      <a16:creationId xmlns:a16="http://schemas.microsoft.com/office/drawing/2014/main" id="{C0056EC9-EFBE-41E4-99A6-0AC3FA3CBBCF}"/>
                    </a:ext>
                  </a:extLst>
                </p:cNvPr>
                <p:cNvSpPr>
                  <a:spLocks/>
                </p:cNvSpPr>
                <p:nvPr/>
              </p:nvSpPr>
              <p:spPr bwMode="auto">
                <a:xfrm>
                  <a:off x="2204" y="2856"/>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6" y="178"/>
                        <a:pt x="260" y="91"/>
                      </a:cubicBezTo>
                      <a:cubicBezTo>
                        <a:pt x="169" y="0"/>
                        <a:pt x="169" y="0"/>
                        <a:pt x="169" y="0"/>
                      </a:cubicBezTo>
                      <a:cubicBezTo>
                        <a:pt x="72" y="111"/>
                        <a:pt x="10" y="253"/>
                        <a:pt x="0" y="409"/>
                      </a:cubicBezTo>
                      <a:lnTo>
                        <a:pt x="128" y="4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4" name="Oval 338">
                  <a:extLst>
                    <a:ext uri="{FF2B5EF4-FFF2-40B4-BE49-F238E27FC236}">
                      <a16:creationId xmlns:a16="http://schemas.microsoft.com/office/drawing/2014/main" id="{A827759A-875E-4E48-95C6-09FCC8ECD8E0}"/>
                    </a:ext>
                  </a:extLst>
                </p:cNvPr>
                <p:cNvSpPr>
                  <a:spLocks noChangeArrowheads="1"/>
                </p:cNvSpPr>
                <p:nvPr/>
              </p:nvSpPr>
              <p:spPr bwMode="auto">
                <a:xfrm>
                  <a:off x="2331" y="2930"/>
                  <a:ext cx="58"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5" name="Freeform 339">
                  <a:extLst>
                    <a:ext uri="{FF2B5EF4-FFF2-40B4-BE49-F238E27FC236}">
                      <a16:creationId xmlns:a16="http://schemas.microsoft.com/office/drawing/2014/main" id="{FE460C85-1C18-4EA1-B57C-1CCD55594CB4}"/>
                    </a:ext>
                  </a:extLst>
                </p:cNvPr>
                <p:cNvSpPr>
                  <a:spLocks/>
                </p:cNvSpPr>
                <p:nvPr/>
              </p:nvSpPr>
              <p:spPr bwMode="auto">
                <a:xfrm>
                  <a:off x="2345" y="2885"/>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71" name="Group 154">
                <a:extLst>
                  <a:ext uri="{FF2B5EF4-FFF2-40B4-BE49-F238E27FC236}">
                    <a16:creationId xmlns:a16="http://schemas.microsoft.com/office/drawing/2014/main" id="{823198D1-3D9D-47D2-B8BA-E405C0B38727}"/>
                  </a:ext>
                </a:extLst>
              </p:cNvPr>
              <p:cNvGrpSpPr>
                <a:grpSpLocks noChangeAspect="1"/>
              </p:cNvGrpSpPr>
              <p:nvPr/>
            </p:nvGrpSpPr>
            <p:grpSpPr bwMode="auto">
              <a:xfrm>
                <a:off x="5564487" y="2314936"/>
                <a:ext cx="357187" cy="495300"/>
                <a:chOff x="1057" y="2781"/>
                <a:chExt cx="225" cy="312"/>
              </a:xfrm>
            </p:grpSpPr>
            <p:sp>
              <p:nvSpPr>
                <p:cNvPr id="199" name="Oval 155">
                  <a:extLst>
                    <a:ext uri="{FF2B5EF4-FFF2-40B4-BE49-F238E27FC236}">
                      <a16:creationId xmlns:a16="http://schemas.microsoft.com/office/drawing/2014/main" id="{003E19A8-DE61-4AC0-AEEA-056CBD74C021}"/>
                    </a:ext>
                  </a:extLst>
                </p:cNvPr>
                <p:cNvSpPr>
                  <a:spLocks noChangeArrowheads="1"/>
                </p:cNvSpPr>
                <p:nvPr/>
              </p:nvSpPr>
              <p:spPr bwMode="auto">
                <a:xfrm>
                  <a:off x="1057" y="2781"/>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0" name="Freeform 156">
                  <a:extLst>
                    <a:ext uri="{FF2B5EF4-FFF2-40B4-BE49-F238E27FC236}">
                      <a16:creationId xmlns:a16="http://schemas.microsoft.com/office/drawing/2014/main" id="{7572CD24-D8C3-4C44-BD07-DA30F7C79090}"/>
                    </a:ext>
                  </a:extLst>
                </p:cNvPr>
                <p:cNvSpPr>
                  <a:spLocks/>
                </p:cNvSpPr>
                <p:nvPr/>
              </p:nvSpPr>
              <p:spPr bwMode="auto">
                <a:xfrm>
                  <a:off x="1121" y="3064"/>
                  <a:ext cx="98" cy="29"/>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99"/>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99"/>
                        <a:pt x="398" y="128"/>
                        <a:pt x="363" y="12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1" name="Freeform 157">
                  <a:extLst>
                    <a:ext uri="{FF2B5EF4-FFF2-40B4-BE49-F238E27FC236}">
                      <a16:creationId xmlns:a16="http://schemas.microsoft.com/office/drawing/2014/main" id="{74EEFA4F-34BF-4297-B3AC-C5AA66B51C71}"/>
                    </a:ext>
                  </a:extLst>
                </p:cNvPr>
                <p:cNvSpPr>
                  <a:spLocks/>
                </p:cNvSpPr>
                <p:nvPr/>
              </p:nvSpPr>
              <p:spPr bwMode="auto">
                <a:xfrm>
                  <a:off x="1121" y="3025"/>
                  <a:ext cx="98" cy="29"/>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100"/>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100"/>
                        <a:pt x="398" y="128"/>
                        <a:pt x="363" y="12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2" name="Freeform 158">
                  <a:extLst>
                    <a:ext uri="{FF2B5EF4-FFF2-40B4-BE49-F238E27FC236}">
                      <a16:creationId xmlns:a16="http://schemas.microsoft.com/office/drawing/2014/main" id="{48D86367-A9FE-4BBE-BC16-5526E55B9E06}"/>
                    </a:ext>
                  </a:extLst>
                </p:cNvPr>
                <p:cNvSpPr>
                  <a:spLocks/>
                </p:cNvSpPr>
                <p:nvPr/>
              </p:nvSpPr>
              <p:spPr bwMode="auto">
                <a:xfrm>
                  <a:off x="1121" y="2976"/>
                  <a:ext cx="98" cy="39"/>
                </a:xfrm>
                <a:custGeom>
                  <a:avLst/>
                  <a:gdLst>
                    <a:gd name="T0" fmla="*/ 341 w 427"/>
                    <a:gd name="T1" fmla="*/ 171 h 171"/>
                    <a:gd name="T2" fmla="*/ 85 w 427"/>
                    <a:gd name="T3" fmla="*/ 171 h 171"/>
                    <a:gd name="T4" fmla="*/ 0 w 427"/>
                    <a:gd name="T5" fmla="*/ 85 h 171"/>
                    <a:gd name="T6" fmla="*/ 0 w 427"/>
                    <a:gd name="T7" fmla="*/ 85 h 171"/>
                    <a:gd name="T8" fmla="*/ 85 w 427"/>
                    <a:gd name="T9" fmla="*/ 0 h 171"/>
                    <a:gd name="T10" fmla="*/ 341 w 427"/>
                    <a:gd name="T11" fmla="*/ 0 h 171"/>
                    <a:gd name="T12" fmla="*/ 427 w 427"/>
                    <a:gd name="T13" fmla="*/ 85 h 171"/>
                    <a:gd name="T14" fmla="*/ 427 w 427"/>
                    <a:gd name="T15" fmla="*/ 85 h 171"/>
                    <a:gd name="T16" fmla="*/ 341 w 427"/>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7" y="38"/>
                        <a:pt x="427" y="85"/>
                      </a:cubicBezTo>
                      <a:cubicBezTo>
                        <a:pt x="427" y="85"/>
                        <a:pt x="427" y="85"/>
                        <a:pt x="427" y="85"/>
                      </a:cubicBezTo>
                      <a:cubicBezTo>
                        <a:pt x="427"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D6F9E77B-12D4-0A4A-9CE1-790CAD115C5C}"/>
                </a:ext>
                <a:ext uri="{C183D7F6-B498-43B3-948B-1728B52AA6E4}">
                  <adec:decorative xmlns:adec="http://schemas.microsoft.com/office/drawing/2017/decorative" val="1"/>
                </a:ext>
              </a:extLst>
            </p:cNvPr>
            <p:cNvGrpSpPr/>
            <p:nvPr/>
          </p:nvGrpSpPr>
          <p:grpSpPr>
            <a:xfrm>
              <a:off x="11269751" y="4257072"/>
              <a:ext cx="752982" cy="636426"/>
              <a:chOff x="11269751" y="4257072"/>
              <a:chExt cx="752982" cy="636426"/>
            </a:xfrm>
          </p:grpSpPr>
          <p:sp useBgFill="1">
            <p:nvSpPr>
              <p:cNvPr id="8" name="Rectangle 7">
                <a:extLst>
                  <a:ext uri="{FF2B5EF4-FFF2-40B4-BE49-F238E27FC236}">
                    <a16:creationId xmlns:a16="http://schemas.microsoft.com/office/drawing/2014/main" id="{84837258-059A-419D-8BEA-FE3EC629C2BB}"/>
                  </a:ext>
                </a:extLst>
              </p:cNvPr>
              <p:cNvSpPr/>
              <p:nvPr/>
            </p:nvSpPr>
            <p:spPr bwMode="auto">
              <a:xfrm>
                <a:off x="11366465" y="4276871"/>
                <a:ext cx="497049" cy="52139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 name="Group 11">
                <a:extLst>
                  <a:ext uri="{FF2B5EF4-FFF2-40B4-BE49-F238E27FC236}">
                    <a16:creationId xmlns:a16="http://schemas.microsoft.com/office/drawing/2014/main" id="{AF75DE7A-E999-4DCA-BC12-AC8FE3E0CB80}"/>
                  </a:ext>
                </a:extLst>
              </p:cNvPr>
              <p:cNvGrpSpPr/>
              <p:nvPr/>
            </p:nvGrpSpPr>
            <p:grpSpPr>
              <a:xfrm>
                <a:off x="11269751" y="4257072"/>
                <a:ext cx="752982" cy="636426"/>
                <a:chOff x="9489939" y="2392277"/>
                <a:chExt cx="1298176" cy="1097229"/>
              </a:xfrm>
            </p:grpSpPr>
            <p:grpSp>
              <p:nvGrpSpPr>
                <p:cNvPr id="169" name="Group 198">
                  <a:extLst>
                    <a:ext uri="{FF2B5EF4-FFF2-40B4-BE49-F238E27FC236}">
                      <a16:creationId xmlns:a16="http://schemas.microsoft.com/office/drawing/2014/main" id="{E1AE070B-1701-4BD5-9787-E22E7CC7C622}"/>
                    </a:ext>
                  </a:extLst>
                </p:cNvPr>
                <p:cNvGrpSpPr>
                  <a:grpSpLocks noChangeAspect="1"/>
                </p:cNvGrpSpPr>
                <p:nvPr/>
              </p:nvGrpSpPr>
              <p:grpSpPr bwMode="auto">
                <a:xfrm>
                  <a:off x="10167500" y="2392277"/>
                  <a:ext cx="620615" cy="620615"/>
                  <a:chOff x="3411" y="2781"/>
                  <a:chExt cx="312" cy="312"/>
                </a:xfrm>
              </p:grpSpPr>
              <p:sp>
                <p:nvSpPr>
                  <p:cNvPr id="209" name="Freeform 199">
                    <a:extLst>
                      <a:ext uri="{FF2B5EF4-FFF2-40B4-BE49-F238E27FC236}">
                        <a16:creationId xmlns:a16="http://schemas.microsoft.com/office/drawing/2014/main" id="{4C549F88-20A6-4336-9537-C85AF14C3326}"/>
                      </a:ext>
                    </a:extLst>
                  </p:cNvPr>
                  <p:cNvSpPr>
                    <a:spLocks noEditPoints="1"/>
                  </p:cNvSpPr>
                  <p:nvPr/>
                </p:nvSpPr>
                <p:spPr bwMode="auto">
                  <a:xfrm>
                    <a:off x="3411" y="2781"/>
                    <a:ext cx="312" cy="312"/>
                  </a:xfrm>
                  <a:custGeom>
                    <a:avLst/>
                    <a:gdLst>
                      <a:gd name="T0" fmla="*/ 683 w 1366"/>
                      <a:gd name="T1" fmla="*/ 128 h 1365"/>
                      <a:gd name="T2" fmla="*/ 899 w 1366"/>
                      <a:gd name="T3" fmla="*/ 171 h 1365"/>
                      <a:gd name="T4" fmla="*/ 1075 w 1366"/>
                      <a:gd name="T5" fmla="*/ 290 h 1365"/>
                      <a:gd name="T6" fmla="*/ 1194 w 1366"/>
                      <a:gd name="T7" fmla="*/ 466 h 1365"/>
                      <a:gd name="T8" fmla="*/ 1238 w 1366"/>
                      <a:gd name="T9" fmla="*/ 682 h 1365"/>
                      <a:gd name="T10" fmla="*/ 1194 w 1366"/>
                      <a:gd name="T11" fmla="*/ 898 h 1365"/>
                      <a:gd name="T12" fmla="*/ 1075 w 1366"/>
                      <a:gd name="T13" fmla="*/ 1075 h 1365"/>
                      <a:gd name="T14" fmla="*/ 899 w 1366"/>
                      <a:gd name="T15" fmla="*/ 1193 h 1365"/>
                      <a:gd name="T16" fmla="*/ 683 w 1366"/>
                      <a:gd name="T17" fmla="*/ 1237 h 1365"/>
                      <a:gd name="T18" fmla="*/ 467 w 1366"/>
                      <a:gd name="T19" fmla="*/ 1193 h 1365"/>
                      <a:gd name="T20" fmla="*/ 291 w 1366"/>
                      <a:gd name="T21" fmla="*/ 1075 h 1365"/>
                      <a:gd name="T22" fmla="*/ 172 w 1366"/>
                      <a:gd name="T23" fmla="*/ 898 h 1365"/>
                      <a:gd name="T24" fmla="*/ 128 w 1366"/>
                      <a:gd name="T25" fmla="*/ 682 h 1365"/>
                      <a:gd name="T26" fmla="*/ 172 w 1366"/>
                      <a:gd name="T27" fmla="*/ 466 h 1365"/>
                      <a:gd name="T28" fmla="*/ 291 w 1366"/>
                      <a:gd name="T29" fmla="*/ 290 h 1365"/>
                      <a:gd name="T30" fmla="*/ 467 w 1366"/>
                      <a:gd name="T31" fmla="*/ 171 h 1365"/>
                      <a:gd name="T32" fmla="*/ 683 w 1366"/>
                      <a:gd name="T33" fmla="*/ 128 h 1365"/>
                      <a:gd name="T34" fmla="*/ 683 w 1366"/>
                      <a:gd name="T35" fmla="*/ 0 h 1365"/>
                      <a:gd name="T36" fmla="*/ 0 w 1366"/>
                      <a:gd name="T37" fmla="*/ 682 h 1365"/>
                      <a:gd name="T38" fmla="*/ 683 w 1366"/>
                      <a:gd name="T39" fmla="*/ 1365 h 1365"/>
                      <a:gd name="T40" fmla="*/ 1366 w 1366"/>
                      <a:gd name="T41" fmla="*/ 682 h 1365"/>
                      <a:gd name="T42" fmla="*/ 683 w 1366"/>
                      <a:gd name="T43"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6" h="1365">
                        <a:moveTo>
                          <a:pt x="683" y="128"/>
                        </a:moveTo>
                        <a:cubicBezTo>
                          <a:pt x="758" y="128"/>
                          <a:pt x="831" y="142"/>
                          <a:pt x="899" y="171"/>
                        </a:cubicBezTo>
                        <a:cubicBezTo>
                          <a:pt x="965" y="199"/>
                          <a:pt x="1024" y="239"/>
                          <a:pt x="1075" y="290"/>
                        </a:cubicBezTo>
                        <a:cubicBezTo>
                          <a:pt x="1126" y="341"/>
                          <a:pt x="1166" y="400"/>
                          <a:pt x="1194" y="466"/>
                        </a:cubicBezTo>
                        <a:cubicBezTo>
                          <a:pt x="1223" y="535"/>
                          <a:pt x="1238" y="607"/>
                          <a:pt x="1238" y="682"/>
                        </a:cubicBezTo>
                        <a:cubicBezTo>
                          <a:pt x="1238" y="757"/>
                          <a:pt x="1223" y="830"/>
                          <a:pt x="1194" y="898"/>
                        </a:cubicBezTo>
                        <a:cubicBezTo>
                          <a:pt x="1166" y="964"/>
                          <a:pt x="1126" y="1024"/>
                          <a:pt x="1075" y="1075"/>
                        </a:cubicBezTo>
                        <a:cubicBezTo>
                          <a:pt x="1024" y="1126"/>
                          <a:pt x="965" y="1166"/>
                          <a:pt x="899" y="1193"/>
                        </a:cubicBezTo>
                        <a:cubicBezTo>
                          <a:pt x="831" y="1222"/>
                          <a:pt x="758" y="1237"/>
                          <a:pt x="683" y="1237"/>
                        </a:cubicBezTo>
                        <a:cubicBezTo>
                          <a:pt x="608" y="1237"/>
                          <a:pt x="535" y="1222"/>
                          <a:pt x="467" y="1193"/>
                        </a:cubicBezTo>
                        <a:cubicBezTo>
                          <a:pt x="401" y="1166"/>
                          <a:pt x="342" y="1126"/>
                          <a:pt x="291" y="1075"/>
                        </a:cubicBezTo>
                        <a:cubicBezTo>
                          <a:pt x="240" y="1024"/>
                          <a:pt x="200" y="964"/>
                          <a:pt x="172" y="898"/>
                        </a:cubicBezTo>
                        <a:cubicBezTo>
                          <a:pt x="143" y="830"/>
                          <a:pt x="128" y="757"/>
                          <a:pt x="128" y="682"/>
                        </a:cubicBezTo>
                        <a:cubicBezTo>
                          <a:pt x="128" y="607"/>
                          <a:pt x="143" y="535"/>
                          <a:pt x="172" y="466"/>
                        </a:cubicBezTo>
                        <a:cubicBezTo>
                          <a:pt x="200" y="400"/>
                          <a:pt x="240" y="341"/>
                          <a:pt x="291" y="290"/>
                        </a:cubicBezTo>
                        <a:cubicBezTo>
                          <a:pt x="342" y="239"/>
                          <a:pt x="401" y="199"/>
                          <a:pt x="467" y="171"/>
                        </a:cubicBezTo>
                        <a:cubicBezTo>
                          <a:pt x="535" y="142"/>
                          <a:pt x="608" y="128"/>
                          <a:pt x="683" y="128"/>
                        </a:cubicBezTo>
                        <a:moveTo>
                          <a:pt x="683" y="0"/>
                        </a:moveTo>
                        <a:cubicBezTo>
                          <a:pt x="306" y="0"/>
                          <a:pt x="0" y="305"/>
                          <a:pt x="0" y="682"/>
                        </a:cubicBezTo>
                        <a:cubicBezTo>
                          <a:pt x="0" y="1059"/>
                          <a:pt x="306" y="1365"/>
                          <a:pt x="683" y="1365"/>
                        </a:cubicBezTo>
                        <a:cubicBezTo>
                          <a:pt x="1060" y="1365"/>
                          <a:pt x="1366" y="1059"/>
                          <a:pt x="1366" y="682"/>
                        </a:cubicBezTo>
                        <a:cubicBezTo>
                          <a:pt x="1366" y="305"/>
                          <a:pt x="1060" y="0"/>
                          <a:pt x="683"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0" name="Freeform 200">
                    <a:extLst>
                      <a:ext uri="{FF2B5EF4-FFF2-40B4-BE49-F238E27FC236}">
                        <a16:creationId xmlns:a16="http://schemas.microsoft.com/office/drawing/2014/main" id="{975126FC-62F6-46F1-BDE8-E61253AEAC58}"/>
                      </a:ext>
                    </a:extLst>
                  </p:cNvPr>
                  <p:cNvSpPr>
                    <a:spLocks noEditPoints="1"/>
                  </p:cNvSpPr>
                  <p:nvPr/>
                </p:nvSpPr>
                <p:spPr bwMode="auto">
                  <a:xfrm>
                    <a:off x="3479" y="2859"/>
                    <a:ext cx="176" cy="156"/>
                  </a:xfrm>
                  <a:custGeom>
                    <a:avLst/>
                    <a:gdLst>
                      <a:gd name="T0" fmla="*/ 387 w 774"/>
                      <a:gd name="T1" fmla="*/ 128 h 683"/>
                      <a:gd name="T2" fmla="*/ 466 w 774"/>
                      <a:gd name="T3" fmla="*/ 143 h 683"/>
                      <a:gd name="T4" fmla="*/ 583 w 774"/>
                      <a:gd name="T5" fmla="*/ 257 h 683"/>
                      <a:gd name="T6" fmla="*/ 585 w 774"/>
                      <a:gd name="T7" fmla="*/ 420 h 683"/>
                      <a:gd name="T8" fmla="*/ 505 w 774"/>
                      <a:gd name="T9" fmla="*/ 519 h 683"/>
                      <a:gd name="T10" fmla="*/ 387 w 774"/>
                      <a:gd name="T11" fmla="*/ 555 h 683"/>
                      <a:gd name="T12" fmla="*/ 308 w 774"/>
                      <a:gd name="T13" fmla="*/ 539 h 683"/>
                      <a:gd name="T14" fmla="*/ 191 w 774"/>
                      <a:gd name="T15" fmla="*/ 426 h 683"/>
                      <a:gd name="T16" fmla="*/ 189 w 774"/>
                      <a:gd name="T17" fmla="*/ 262 h 683"/>
                      <a:gd name="T18" fmla="*/ 269 w 774"/>
                      <a:gd name="T19" fmla="*/ 164 h 683"/>
                      <a:gd name="T20" fmla="*/ 387 w 774"/>
                      <a:gd name="T21" fmla="*/ 128 h 683"/>
                      <a:gd name="T22" fmla="*/ 387 w 774"/>
                      <a:gd name="T23" fmla="*/ 128 h 683"/>
                      <a:gd name="T24" fmla="*/ 387 w 774"/>
                      <a:gd name="T25" fmla="*/ 0 h 683"/>
                      <a:gd name="T26" fmla="*/ 70 w 774"/>
                      <a:gd name="T27" fmla="*/ 215 h 683"/>
                      <a:gd name="T28" fmla="*/ 261 w 774"/>
                      <a:gd name="T29" fmla="*/ 658 h 683"/>
                      <a:gd name="T30" fmla="*/ 387 w 774"/>
                      <a:gd name="T31" fmla="*/ 683 h 683"/>
                      <a:gd name="T32" fmla="*/ 704 w 774"/>
                      <a:gd name="T33" fmla="*/ 468 h 683"/>
                      <a:gd name="T34" fmla="*/ 513 w 774"/>
                      <a:gd name="T35" fmla="*/ 24 h 683"/>
                      <a:gd name="T36" fmla="*/ 387 w 774"/>
                      <a:gd name="T3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4" h="683">
                        <a:moveTo>
                          <a:pt x="387" y="128"/>
                        </a:moveTo>
                        <a:cubicBezTo>
                          <a:pt x="414" y="128"/>
                          <a:pt x="441" y="133"/>
                          <a:pt x="466" y="143"/>
                        </a:cubicBezTo>
                        <a:cubicBezTo>
                          <a:pt x="519" y="164"/>
                          <a:pt x="560" y="205"/>
                          <a:pt x="583" y="257"/>
                        </a:cubicBezTo>
                        <a:cubicBezTo>
                          <a:pt x="605" y="309"/>
                          <a:pt x="606" y="367"/>
                          <a:pt x="585" y="420"/>
                        </a:cubicBezTo>
                        <a:cubicBezTo>
                          <a:pt x="569" y="461"/>
                          <a:pt x="541" y="495"/>
                          <a:pt x="505" y="519"/>
                        </a:cubicBezTo>
                        <a:cubicBezTo>
                          <a:pt x="470" y="542"/>
                          <a:pt x="429" y="555"/>
                          <a:pt x="387" y="555"/>
                        </a:cubicBezTo>
                        <a:cubicBezTo>
                          <a:pt x="360" y="555"/>
                          <a:pt x="333" y="550"/>
                          <a:pt x="308" y="539"/>
                        </a:cubicBezTo>
                        <a:cubicBezTo>
                          <a:pt x="255" y="518"/>
                          <a:pt x="214" y="478"/>
                          <a:pt x="191" y="426"/>
                        </a:cubicBezTo>
                        <a:cubicBezTo>
                          <a:pt x="169" y="373"/>
                          <a:pt x="168" y="315"/>
                          <a:pt x="189" y="262"/>
                        </a:cubicBezTo>
                        <a:cubicBezTo>
                          <a:pt x="205" y="222"/>
                          <a:pt x="233" y="188"/>
                          <a:pt x="269" y="164"/>
                        </a:cubicBezTo>
                        <a:cubicBezTo>
                          <a:pt x="304" y="140"/>
                          <a:pt x="345" y="128"/>
                          <a:pt x="387" y="128"/>
                        </a:cubicBezTo>
                        <a:cubicBezTo>
                          <a:pt x="387" y="128"/>
                          <a:pt x="387" y="128"/>
                          <a:pt x="387" y="128"/>
                        </a:cubicBezTo>
                        <a:moveTo>
                          <a:pt x="387" y="0"/>
                        </a:moveTo>
                        <a:cubicBezTo>
                          <a:pt x="252" y="0"/>
                          <a:pt x="123" y="81"/>
                          <a:pt x="70" y="215"/>
                        </a:cubicBezTo>
                        <a:cubicBezTo>
                          <a:pt x="0" y="390"/>
                          <a:pt x="86" y="588"/>
                          <a:pt x="261" y="658"/>
                        </a:cubicBezTo>
                        <a:cubicBezTo>
                          <a:pt x="302" y="675"/>
                          <a:pt x="345" y="683"/>
                          <a:pt x="387" y="683"/>
                        </a:cubicBezTo>
                        <a:cubicBezTo>
                          <a:pt x="522" y="683"/>
                          <a:pt x="651" y="601"/>
                          <a:pt x="704" y="468"/>
                        </a:cubicBezTo>
                        <a:cubicBezTo>
                          <a:pt x="774" y="293"/>
                          <a:pt x="688" y="94"/>
                          <a:pt x="513" y="24"/>
                        </a:cubicBezTo>
                        <a:cubicBezTo>
                          <a:pt x="472" y="8"/>
                          <a:pt x="429" y="0"/>
                          <a:pt x="3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1" name="Freeform 201">
                    <a:extLst>
                      <a:ext uri="{FF2B5EF4-FFF2-40B4-BE49-F238E27FC236}">
                        <a16:creationId xmlns:a16="http://schemas.microsoft.com/office/drawing/2014/main" id="{BD025F71-3C43-484B-A81E-E266067FF29F}"/>
                      </a:ext>
                    </a:extLst>
                  </p:cNvPr>
                  <p:cNvSpPr>
                    <a:spLocks/>
                  </p:cNvSpPr>
                  <p:nvPr/>
                </p:nvSpPr>
                <p:spPr bwMode="auto">
                  <a:xfrm>
                    <a:off x="3479" y="2894"/>
                    <a:ext cx="22" cy="24"/>
                  </a:xfrm>
                  <a:custGeom>
                    <a:avLst/>
                    <a:gdLst>
                      <a:gd name="T0" fmla="*/ 22 w 22"/>
                      <a:gd name="T1" fmla="*/ 6 h 24"/>
                      <a:gd name="T2" fmla="*/ 14 w 22"/>
                      <a:gd name="T3" fmla="*/ 24 h 24"/>
                      <a:gd name="T4" fmla="*/ 0 w 22"/>
                      <a:gd name="T5" fmla="*/ 19 h 24"/>
                      <a:gd name="T6" fmla="*/ 8 w 22"/>
                      <a:gd name="T7" fmla="*/ 0 h 24"/>
                      <a:gd name="T8" fmla="*/ 22 w 22"/>
                      <a:gd name="T9" fmla="*/ 6 h 24"/>
                    </a:gdLst>
                    <a:ahLst/>
                    <a:cxnLst>
                      <a:cxn ang="0">
                        <a:pos x="T0" y="T1"/>
                      </a:cxn>
                      <a:cxn ang="0">
                        <a:pos x="T2" y="T3"/>
                      </a:cxn>
                      <a:cxn ang="0">
                        <a:pos x="T4" y="T5"/>
                      </a:cxn>
                      <a:cxn ang="0">
                        <a:pos x="T6" y="T7"/>
                      </a:cxn>
                      <a:cxn ang="0">
                        <a:pos x="T8" y="T9"/>
                      </a:cxn>
                    </a:cxnLst>
                    <a:rect l="0" t="0" r="r" b="b"/>
                    <a:pathLst>
                      <a:path w="22" h="24">
                        <a:moveTo>
                          <a:pt x="22" y="6"/>
                        </a:moveTo>
                        <a:lnTo>
                          <a:pt x="14" y="24"/>
                        </a:lnTo>
                        <a:lnTo>
                          <a:pt x="0" y="19"/>
                        </a:lnTo>
                        <a:lnTo>
                          <a:pt x="8" y="0"/>
                        </a:lnTo>
                        <a:lnTo>
                          <a:pt x="22" y="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2" name="Freeform 202">
                    <a:extLst>
                      <a:ext uri="{FF2B5EF4-FFF2-40B4-BE49-F238E27FC236}">
                        <a16:creationId xmlns:a16="http://schemas.microsoft.com/office/drawing/2014/main" id="{1369A527-73DB-4840-8E56-C703A9EF1966}"/>
                      </a:ext>
                    </a:extLst>
                  </p:cNvPr>
                  <p:cNvSpPr>
                    <a:spLocks/>
                  </p:cNvSpPr>
                  <p:nvPr/>
                </p:nvSpPr>
                <p:spPr bwMode="auto">
                  <a:xfrm>
                    <a:off x="3633" y="2956"/>
                    <a:ext cx="22" cy="24"/>
                  </a:xfrm>
                  <a:custGeom>
                    <a:avLst/>
                    <a:gdLst>
                      <a:gd name="T0" fmla="*/ 22 w 22"/>
                      <a:gd name="T1" fmla="*/ 5 h 24"/>
                      <a:gd name="T2" fmla="*/ 14 w 22"/>
                      <a:gd name="T3" fmla="*/ 24 h 24"/>
                      <a:gd name="T4" fmla="*/ 0 w 22"/>
                      <a:gd name="T5" fmla="*/ 18 h 24"/>
                      <a:gd name="T6" fmla="*/ 8 w 22"/>
                      <a:gd name="T7" fmla="*/ 0 h 24"/>
                      <a:gd name="T8" fmla="*/ 22 w 22"/>
                      <a:gd name="T9" fmla="*/ 5 h 24"/>
                    </a:gdLst>
                    <a:ahLst/>
                    <a:cxnLst>
                      <a:cxn ang="0">
                        <a:pos x="T0" y="T1"/>
                      </a:cxn>
                      <a:cxn ang="0">
                        <a:pos x="T2" y="T3"/>
                      </a:cxn>
                      <a:cxn ang="0">
                        <a:pos x="T4" y="T5"/>
                      </a:cxn>
                      <a:cxn ang="0">
                        <a:pos x="T6" y="T7"/>
                      </a:cxn>
                      <a:cxn ang="0">
                        <a:pos x="T8" y="T9"/>
                      </a:cxn>
                    </a:cxnLst>
                    <a:rect l="0" t="0" r="r" b="b"/>
                    <a:pathLst>
                      <a:path w="22" h="24">
                        <a:moveTo>
                          <a:pt x="22" y="5"/>
                        </a:moveTo>
                        <a:lnTo>
                          <a:pt x="14" y="24"/>
                        </a:lnTo>
                        <a:lnTo>
                          <a:pt x="0" y="18"/>
                        </a:lnTo>
                        <a:lnTo>
                          <a:pt x="8" y="0"/>
                        </a:lnTo>
                        <a:lnTo>
                          <a:pt x="22" y="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3" name="Freeform 203">
                    <a:extLst>
                      <a:ext uri="{FF2B5EF4-FFF2-40B4-BE49-F238E27FC236}">
                        <a16:creationId xmlns:a16="http://schemas.microsoft.com/office/drawing/2014/main" id="{C9087A84-C6E1-4EB9-9AFC-9FC3857DEF9B}"/>
                      </a:ext>
                    </a:extLst>
                  </p:cNvPr>
                  <p:cNvSpPr>
                    <a:spLocks/>
                  </p:cNvSpPr>
                  <p:nvPr/>
                </p:nvSpPr>
                <p:spPr bwMode="auto">
                  <a:xfrm>
                    <a:off x="3586" y="2849"/>
                    <a:ext cx="24" cy="22"/>
                  </a:xfrm>
                  <a:custGeom>
                    <a:avLst/>
                    <a:gdLst>
                      <a:gd name="T0" fmla="*/ 5 w 24"/>
                      <a:gd name="T1" fmla="*/ 0 h 22"/>
                      <a:gd name="T2" fmla="*/ 24 w 24"/>
                      <a:gd name="T3" fmla="*/ 8 h 22"/>
                      <a:gd name="T4" fmla="*/ 18 w 24"/>
                      <a:gd name="T5" fmla="*/ 22 h 22"/>
                      <a:gd name="T6" fmla="*/ 0 w 24"/>
                      <a:gd name="T7" fmla="*/ 14 h 22"/>
                      <a:gd name="T8" fmla="*/ 5 w 24"/>
                      <a:gd name="T9" fmla="*/ 0 h 22"/>
                    </a:gdLst>
                    <a:ahLst/>
                    <a:cxnLst>
                      <a:cxn ang="0">
                        <a:pos x="T0" y="T1"/>
                      </a:cxn>
                      <a:cxn ang="0">
                        <a:pos x="T2" y="T3"/>
                      </a:cxn>
                      <a:cxn ang="0">
                        <a:pos x="T4" y="T5"/>
                      </a:cxn>
                      <a:cxn ang="0">
                        <a:pos x="T6" y="T7"/>
                      </a:cxn>
                      <a:cxn ang="0">
                        <a:pos x="T8" y="T9"/>
                      </a:cxn>
                    </a:cxnLst>
                    <a:rect l="0" t="0" r="r" b="b"/>
                    <a:pathLst>
                      <a:path w="24" h="22">
                        <a:moveTo>
                          <a:pt x="5" y="0"/>
                        </a:moveTo>
                        <a:lnTo>
                          <a:pt x="24" y="8"/>
                        </a:lnTo>
                        <a:lnTo>
                          <a:pt x="18" y="22"/>
                        </a:lnTo>
                        <a:lnTo>
                          <a:pt x="0" y="14"/>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4" name="Freeform 204">
                    <a:extLst>
                      <a:ext uri="{FF2B5EF4-FFF2-40B4-BE49-F238E27FC236}">
                        <a16:creationId xmlns:a16="http://schemas.microsoft.com/office/drawing/2014/main" id="{5F5BCF51-760A-4999-8C59-DCD3D263A7C1}"/>
                      </a:ext>
                    </a:extLst>
                  </p:cNvPr>
                  <p:cNvSpPr>
                    <a:spLocks/>
                  </p:cNvSpPr>
                  <p:nvPr/>
                </p:nvSpPr>
                <p:spPr bwMode="auto">
                  <a:xfrm>
                    <a:off x="3524" y="3003"/>
                    <a:ext cx="25" cy="22"/>
                  </a:xfrm>
                  <a:custGeom>
                    <a:avLst/>
                    <a:gdLst>
                      <a:gd name="T0" fmla="*/ 6 w 25"/>
                      <a:gd name="T1" fmla="*/ 0 h 22"/>
                      <a:gd name="T2" fmla="*/ 25 w 25"/>
                      <a:gd name="T3" fmla="*/ 8 h 22"/>
                      <a:gd name="T4" fmla="*/ 19 w 25"/>
                      <a:gd name="T5" fmla="*/ 22 h 22"/>
                      <a:gd name="T6" fmla="*/ 0 w 25"/>
                      <a:gd name="T7" fmla="*/ 14 h 22"/>
                      <a:gd name="T8" fmla="*/ 6 w 25"/>
                      <a:gd name="T9" fmla="*/ 0 h 22"/>
                    </a:gdLst>
                    <a:ahLst/>
                    <a:cxnLst>
                      <a:cxn ang="0">
                        <a:pos x="T0" y="T1"/>
                      </a:cxn>
                      <a:cxn ang="0">
                        <a:pos x="T2" y="T3"/>
                      </a:cxn>
                      <a:cxn ang="0">
                        <a:pos x="T4" y="T5"/>
                      </a:cxn>
                      <a:cxn ang="0">
                        <a:pos x="T6" y="T7"/>
                      </a:cxn>
                      <a:cxn ang="0">
                        <a:pos x="T8" y="T9"/>
                      </a:cxn>
                    </a:cxnLst>
                    <a:rect l="0" t="0" r="r" b="b"/>
                    <a:pathLst>
                      <a:path w="25" h="22">
                        <a:moveTo>
                          <a:pt x="6" y="0"/>
                        </a:moveTo>
                        <a:lnTo>
                          <a:pt x="25" y="8"/>
                        </a:lnTo>
                        <a:lnTo>
                          <a:pt x="19" y="22"/>
                        </a:lnTo>
                        <a:lnTo>
                          <a:pt x="0" y="14"/>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5" name="Freeform 205">
                    <a:extLst>
                      <a:ext uri="{FF2B5EF4-FFF2-40B4-BE49-F238E27FC236}">
                        <a16:creationId xmlns:a16="http://schemas.microsoft.com/office/drawing/2014/main" id="{1C934B6F-6772-46AE-84CD-92019EB1FF1E}"/>
                      </a:ext>
                    </a:extLst>
                  </p:cNvPr>
                  <p:cNvSpPr>
                    <a:spLocks/>
                  </p:cNvSpPr>
                  <p:nvPr/>
                </p:nvSpPr>
                <p:spPr bwMode="auto">
                  <a:xfrm>
                    <a:off x="3588" y="3002"/>
                    <a:ext cx="24" cy="22"/>
                  </a:xfrm>
                  <a:custGeom>
                    <a:avLst/>
                    <a:gdLst>
                      <a:gd name="T0" fmla="*/ 0 w 24"/>
                      <a:gd name="T1" fmla="*/ 8 h 22"/>
                      <a:gd name="T2" fmla="*/ 18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8" y="0"/>
                        </a:lnTo>
                        <a:lnTo>
                          <a:pt x="24" y="14"/>
                        </a:lnTo>
                        <a:lnTo>
                          <a:pt x="6" y="22"/>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6" name="Freeform 206">
                    <a:extLst>
                      <a:ext uri="{FF2B5EF4-FFF2-40B4-BE49-F238E27FC236}">
                        <a16:creationId xmlns:a16="http://schemas.microsoft.com/office/drawing/2014/main" id="{94A39BCC-38F4-40AB-93CA-A288AD4710B0}"/>
                      </a:ext>
                    </a:extLst>
                  </p:cNvPr>
                  <p:cNvSpPr>
                    <a:spLocks/>
                  </p:cNvSpPr>
                  <p:nvPr/>
                </p:nvSpPr>
                <p:spPr bwMode="auto">
                  <a:xfrm>
                    <a:off x="3522" y="2850"/>
                    <a:ext cx="24" cy="22"/>
                  </a:xfrm>
                  <a:custGeom>
                    <a:avLst/>
                    <a:gdLst>
                      <a:gd name="T0" fmla="*/ 0 w 24"/>
                      <a:gd name="T1" fmla="*/ 8 h 22"/>
                      <a:gd name="T2" fmla="*/ 19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9" y="0"/>
                        </a:lnTo>
                        <a:lnTo>
                          <a:pt x="24" y="14"/>
                        </a:lnTo>
                        <a:lnTo>
                          <a:pt x="6" y="22"/>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7" name="Freeform 207">
                    <a:extLst>
                      <a:ext uri="{FF2B5EF4-FFF2-40B4-BE49-F238E27FC236}">
                        <a16:creationId xmlns:a16="http://schemas.microsoft.com/office/drawing/2014/main" id="{376A34B7-91BE-4CB1-9484-E2A292AA2A84}"/>
                      </a:ext>
                    </a:extLst>
                  </p:cNvPr>
                  <p:cNvSpPr>
                    <a:spLocks/>
                  </p:cNvSpPr>
                  <p:nvPr/>
                </p:nvSpPr>
                <p:spPr bwMode="auto">
                  <a:xfrm>
                    <a:off x="3632" y="2892"/>
                    <a:ext cx="22" cy="24"/>
                  </a:xfrm>
                  <a:custGeom>
                    <a:avLst/>
                    <a:gdLst>
                      <a:gd name="T0" fmla="*/ 8 w 22"/>
                      <a:gd name="T1" fmla="*/ 24 h 24"/>
                      <a:gd name="T2" fmla="*/ 0 w 22"/>
                      <a:gd name="T3" fmla="*/ 6 h 24"/>
                      <a:gd name="T4" fmla="*/ 14 w 22"/>
                      <a:gd name="T5" fmla="*/ 0 h 24"/>
                      <a:gd name="T6" fmla="*/ 22 w 22"/>
                      <a:gd name="T7" fmla="*/ 18 h 24"/>
                      <a:gd name="T8" fmla="*/ 8 w 22"/>
                      <a:gd name="T9" fmla="*/ 24 h 24"/>
                    </a:gdLst>
                    <a:ahLst/>
                    <a:cxnLst>
                      <a:cxn ang="0">
                        <a:pos x="T0" y="T1"/>
                      </a:cxn>
                      <a:cxn ang="0">
                        <a:pos x="T2" y="T3"/>
                      </a:cxn>
                      <a:cxn ang="0">
                        <a:pos x="T4" y="T5"/>
                      </a:cxn>
                      <a:cxn ang="0">
                        <a:pos x="T6" y="T7"/>
                      </a:cxn>
                      <a:cxn ang="0">
                        <a:pos x="T8" y="T9"/>
                      </a:cxn>
                    </a:cxnLst>
                    <a:rect l="0" t="0" r="r" b="b"/>
                    <a:pathLst>
                      <a:path w="22" h="24">
                        <a:moveTo>
                          <a:pt x="8" y="24"/>
                        </a:moveTo>
                        <a:lnTo>
                          <a:pt x="0" y="6"/>
                        </a:lnTo>
                        <a:lnTo>
                          <a:pt x="14" y="0"/>
                        </a:lnTo>
                        <a:lnTo>
                          <a:pt x="22" y="18"/>
                        </a:lnTo>
                        <a:lnTo>
                          <a:pt x="8" y="2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8" name="Freeform 208">
                    <a:extLst>
                      <a:ext uri="{FF2B5EF4-FFF2-40B4-BE49-F238E27FC236}">
                        <a16:creationId xmlns:a16="http://schemas.microsoft.com/office/drawing/2014/main" id="{3D17F66C-EA87-4F9C-AA22-773786F372BD}"/>
                      </a:ext>
                    </a:extLst>
                  </p:cNvPr>
                  <p:cNvSpPr>
                    <a:spLocks/>
                  </p:cNvSpPr>
                  <p:nvPr/>
                </p:nvSpPr>
                <p:spPr bwMode="auto">
                  <a:xfrm>
                    <a:off x="3480" y="2957"/>
                    <a:ext cx="22" cy="25"/>
                  </a:xfrm>
                  <a:custGeom>
                    <a:avLst/>
                    <a:gdLst>
                      <a:gd name="T0" fmla="*/ 8 w 22"/>
                      <a:gd name="T1" fmla="*/ 25 h 25"/>
                      <a:gd name="T2" fmla="*/ 0 w 22"/>
                      <a:gd name="T3" fmla="*/ 6 h 25"/>
                      <a:gd name="T4" fmla="*/ 14 w 22"/>
                      <a:gd name="T5" fmla="*/ 0 h 25"/>
                      <a:gd name="T6" fmla="*/ 22 w 22"/>
                      <a:gd name="T7" fmla="*/ 19 h 25"/>
                      <a:gd name="T8" fmla="*/ 8 w 22"/>
                      <a:gd name="T9" fmla="*/ 25 h 25"/>
                    </a:gdLst>
                    <a:ahLst/>
                    <a:cxnLst>
                      <a:cxn ang="0">
                        <a:pos x="T0" y="T1"/>
                      </a:cxn>
                      <a:cxn ang="0">
                        <a:pos x="T2" y="T3"/>
                      </a:cxn>
                      <a:cxn ang="0">
                        <a:pos x="T4" y="T5"/>
                      </a:cxn>
                      <a:cxn ang="0">
                        <a:pos x="T6" y="T7"/>
                      </a:cxn>
                      <a:cxn ang="0">
                        <a:pos x="T8" y="T9"/>
                      </a:cxn>
                    </a:cxnLst>
                    <a:rect l="0" t="0" r="r" b="b"/>
                    <a:pathLst>
                      <a:path w="22" h="25">
                        <a:moveTo>
                          <a:pt x="8" y="25"/>
                        </a:moveTo>
                        <a:lnTo>
                          <a:pt x="0" y="6"/>
                        </a:lnTo>
                        <a:lnTo>
                          <a:pt x="14" y="0"/>
                        </a:lnTo>
                        <a:lnTo>
                          <a:pt x="22" y="19"/>
                        </a:lnTo>
                        <a:lnTo>
                          <a:pt x="8"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73" name="Group 172">
                  <a:extLst>
                    <a:ext uri="{FF2B5EF4-FFF2-40B4-BE49-F238E27FC236}">
                      <a16:creationId xmlns:a16="http://schemas.microsoft.com/office/drawing/2014/main" id="{F9F5FB10-92F7-4AAE-A63B-9D56E02A032F}"/>
                    </a:ext>
                  </a:extLst>
                </p:cNvPr>
                <p:cNvGrpSpPr/>
                <p:nvPr/>
              </p:nvGrpSpPr>
              <p:grpSpPr>
                <a:xfrm>
                  <a:off x="9489939" y="2870895"/>
                  <a:ext cx="641495" cy="618611"/>
                  <a:chOff x="10314712" y="4338982"/>
                  <a:chExt cx="762657" cy="735451"/>
                </a:xfrm>
              </p:grpSpPr>
              <p:sp>
                <p:nvSpPr>
                  <p:cNvPr id="188" name="Freeform 235">
                    <a:extLst>
                      <a:ext uri="{FF2B5EF4-FFF2-40B4-BE49-F238E27FC236}">
                        <a16:creationId xmlns:a16="http://schemas.microsoft.com/office/drawing/2014/main" id="{37C8B0F1-2C0B-4FDA-9946-F455429BC865}"/>
                      </a:ext>
                    </a:extLst>
                  </p:cNvPr>
                  <p:cNvSpPr>
                    <a:spLocks/>
                  </p:cNvSpPr>
                  <p:nvPr/>
                </p:nvSpPr>
                <p:spPr bwMode="auto">
                  <a:xfrm>
                    <a:off x="10314712" y="4578321"/>
                    <a:ext cx="496112" cy="496112"/>
                  </a:xfrm>
                  <a:custGeom>
                    <a:avLst/>
                    <a:gdLst>
                      <a:gd name="T0" fmla="*/ 170 w 170"/>
                      <a:gd name="T1" fmla="*/ 170 h 170"/>
                      <a:gd name="T2" fmla="*/ 0 w 170"/>
                      <a:gd name="T3" fmla="*/ 170 h 170"/>
                      <a:gd name="T4" fmla="*/ 0 w 170"/>
                      <a:gd name="T5" fmla="*/ 0 h 170"/>
                      <a:gd name="T6" fmla="*/ 170 w 170"/>
                      <a:gd name="T7" fmla="*/ 0 h 170"/>
                      <a:gd name="T8" fmla="*/ 170 w 170"/>
                      <a:gd name="T9" fmla="*/ 170 h 170"/>
                      <a:gd name="T10" fmla="*/ 170 w 170"/>
                      <a:gd name="T11" fmla="*/ 170 h 170"/>
                    </a:gdLst>
                    <a:ahLst/>
                    <a:cxnLst>
                      <a:cxn ang="0">
                        <a:pos x="T0" y="T1"/>
                      </a:cxn>
                      <a:cxn ang="0">
                        <a:pos x="T2" y="T3"/>
                      </a:cxn>
                      <a:cxn ang="0">
                        <a:pos x="T4" y="T5"/>
                      </a:cxn>
                      <a:cxn ang="0">
                        <a:pos x="T6" y="T7"/>
                      </a:cxn>
                      <a:cxn ang="0">
                        <a:pos x="T8" y="T9"/>
                      </a:cxn>
                      <a:cxn ang="0">
                        <a:pos x="T10" y="T11"/>
                      </a:cxn>
                    </a:cxnLst>
                    <a:rect l="0" t="0" r="r" b="b"/>
                    <a:pathLst>
                      <a:path w="170" h="170">
                        <a:moveTo>
                          <a:pt x="170" y="170"/>
                        </a:moveTo>
                        <a:lnTo>
                          <a:pt x="0" y="170"/>
                        </a:lnTo>
                        <a:lnTo>
                          <a:pt x="0" y="0"/>
                        </a:lnTo>
                        <a:lnTo>
                          <a:pt x="170" y="0"/>
                        </a:lnTo>
                        <a:lnTo>
                          <a:pt x="170" y="170"/>
                        </a:lnTo>
                        <a:lnTo>
                          <a:pt x="170" y="1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nvGrpSpPr>
                  <p:cNvPr id="189" name="Group 188">
                    <a:extLst>
                      <a:ext uri="{FF2B5EF4-FFF2-40B4-BE49-F238E27FC236}">
                        <a16:creationId xmlns:a16="http://schemas.microsoft.com/office/drawing/2014/main" id="{08B0B2FC-BDEF-43BD-856D-337E3B703076}"/>
                      </a:ext>
                    </a:extLst>
                  </p:cNvPr>
                  <p:cNvGrpSpPr/>
                  <p:nvPr/>
                </p:nvGrpSpPr>
                <p:grpSpPr>
                  <a:xfrm>
                    <a:off x="10512944" y="4338982"/>
                    <a:ext cx="564425" cy="549073"/>
                    <a:chOff x="11002179" y="3188824"/>
                    <a:chExt cx="564425" cy="549073"/>
                  </a:xfrm>
                </p:grpSpPr>
                <p:sp>
                  <p:nvSpPr>
                    <p:cNvPr id="190" name="Rectangle 33">
                      <a:extLst>
                        <a:ext uri="{FF2B5EF4-FFF2-40B4-BE49-F238E27FC236}">
                          <a16:creationId xmlns:a16="http://schemas.microsoft.com/office/drawing/2014/main" id="{BD78CA00-ECD3-44ED-8BFB-0BB6CD2917D2}"/>
                        </a:ext>
                      </a:extLst>
                    </p:cNvPr>
                    <p:cNvSpPr>
                      <a:spLocks noChangeArrowheads="1"/>
                    </p:cNvSpPr>
                    <p:nvPr/>
                  </p:nvSpPr>
                  <p:spPr bwMode="auto">
                    <a:xfrm>
                      <a:off x="11476132" y="3188824"/>
                      <a:ext cx="90472" cy="302614"/>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1" name="Rectangle 34">
                      <a:extLst>
                        <a:ext uri="{FF2B5EF4-FFF2-40B4-BE49-F238E27FC236}">
                          <a16:creationId xmlns:a16="http://schemas.microsoft.com/office/drawing/2014/main" id="{F2BF5DC3-8454-477E-AF52-9B033B1B9F92}"/>
                        </a:ext>
                      </a:extLst>
                    </p:cNvPr>
                    <p:cNvSpPr>
                      <a:spLocks noChangeArrowheads="1"/>
                    </p:cNvSpPr>
                    <p:nvPr/>
                  </p:nvSpPr>
                  <p:spPr bwMode="auto">
                    <a:xfrm>
                      <a:off x="11254754" y="3188824"/>
                      <a:ext cx="302614" cy="93592"/>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2" name="Freeform 39">
                      <a:extLst>
                        <a:ext uri="{FF2B5EF4-FFF2-40B4-BE49-F238E27FC236}">
                          <a16:creationId xmlns:a16="http://schemas.microsoft.com/office/drawing/2014/main" id="{FABFA5DB-18C0-4B5F-A72B-23DB3216D05F}"/>
                        </a:ext>
                      </a:extLst>
                    </p:cNvPr>
                    <p:cNvSpPr>
                      <a:spLocks/>
                    </p:cNvSpPr>
                    <p:nvPr/>
                  </p:nvSpPr>
                  <p:spPr bwMode="auto">
                    <a:xfrm>
                      <a:off x="11002179" y="3213782"/>
                      <a:ext cx="520995" cy="524115"/>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grpSp>
        <p:sp>
          <p:nvSpPr>
            <p:cNvPr id="308" name="Rectangle 307">
              <a:extLst>
                <a:ext uri="{FF2B5EF4-FFF2-40B4-BE49-F238E27FC236}">
                  <a16:creationId xmlns:a16="http://schemas.microsoft.com/office/drawing/2014/main" id="{D3F15833-A59C-43F7-9851-2B0A41A309BC}"/>
                </a:ext>
              </a:extLst>
            </p:cNvPr>
            <p:cNvSpPr/>
            <p:nvPr/>
          </p:nvSpPr>
          <p:spPr bwMode="auto">
            <a:xfrm>
              <a:off x="10511279" y="1658759"/>
              <a:ext cx="781812" cy="521392"/>
            </a:xfrm>
            <a:prstGeom prst="rect">
              <a:avLst/>
            </a:prstGeom>
            <a:no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marL="0" marR="0" lvl="0" indent="0" algn="ctr" defTabSz="91363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7"/>
                  </a:solidFill>
                  <a:effectLst/>
                  <a:uLnTx/>
                  <a:uFillTx/>
                  <a:latin typeface="Segoe UI Semibold" charset="0"/>
                  <a:ea typeface="Segoe UI Semibold" charset="0"/>
                  <a:cs typeface="Segoe UI Semibold" charset="0"/>
                </a:rPr>
                <a:t>Global reach </a:t>
              </a:r>
            </a:p>
          </p:txBody>
        </p:sp>
        <p:sp>
          <p:nvSpPr>
            <p:cNvPr id="310" name="Rectangle 309">
              <a:extLst>
                <a:ext uri="{FF2B5EF4-FFF2-40B4-BE49-F238E27FC236}">
                  <a16:creationId xmlns:a16="http://schemas.microsoft.com/office/drawing/2014/main" id="{09E7D8D3-9901-4DAC-BD9A-F982A6A21AAD}"/>
                </a:ext>
              </a:extLst>
            </p:cNvPr>
            <p:cNvSpPr/>
            <p:nvPr/>
          </p:nvSpPr>
          <p:spPr bwMode="auto">
            <a:xfrm>
              <a:off x="8862054" y="798541"/>
              <a:ext cx="795549" cy="285824"/>
            </a:xfrm>
            <a:prstGeom prst="rect">
              <a:avLst/>
            </a:prstGeom>
            <a:no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marL="0" marR="0" lvl="0" indent="0" algn="ctr" defTabSz="91363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7"/>
                  </a:solidFill>
                  <a:effectLst/>
                  <a:uLnTx/>
                  <a:uFillTx/>
                  <a:latin typeface="Segoe UI Semibold" charset="0"/>
                  <a:ea typeface="Segoe UI Semibold" charset="0"/>
                  <a:cs typeface="Segoe UI Semibold" charset="0"/>
                </a:rPr>
                <a:t>Security</a:t>
              </a:r>
            </a:p>
          </p:txBody>
        </p:sp>
        <p:sp>
          <p:nvSpPr>
            <p:cNvPr id="314" name="Rectangle 313">
              <a:extLst>
                <a:ext uri="{FF2B5EF4-FFF2-40B4-BE49-F238E27FC236}">
                  <a16:creationId xmlns:a16="http://schemas.microsoft.com/office/drawing/2014/main" id="{29E1F7E2-1CF4-4CF9-9D0B-20B715B673C9}"/>
                </a:ext>
              </a:extLst>
            </p:cNvPr>
            <p:cNvSpPr/>
            <p:nvPr/>
          </p:nvSpPr>
          <p:spPr bwMode="auto">
            <a:xfrm>
              <a:off x="6359282" y="4242875"/>
              <a:ext cx="731520" cy="521392"/>
            </a:xfrm>
            <a:prstGeom prst="rect">
              <a:avLst/>
            </a:prstGeom>
            <a:no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marL="0" marR="0" lvl="0" indent="0" algn="ctr" defTabSz="91363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Easy to scale</a:t>
              </a:r>
            </a:p>
          </p:txBody>
        </p:sp>
        <p:sp>
          <p:nvSpPr>
            <p:cNvPr id="315" name="Rectangle 314">
              <a:extLst>
                <a:ext uri="{FF2B5EF4-FFF2-40B4-BE49-F238E27FC236}">
                  <a16:creationId xmlns:a16="http://schemas.microsoft.com/office/drawing/2014/main" id="{4A03B16E-7B6A-47F5-9FBE-30A309AD7FAA}"/>
                </a:ext>
              </a:extLst>
            </p:cNvPr>
            <p:cNvSpPr/>
            <p:nvPr/>
          </p:nvSpPr>
          <p:spPr bwMode="auto">
            <a:xfrm>
              <a:off x="7755140" y="5531287"/>
              <a:ext cx="747919" cy="521392"/>
            </a:xfrm>
            <a:prstGeom prst="rect">
              <a:avLst/>
            </a:prstGeom>
            <a:no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marL="0" marR="0" lvl="0" indent="0" algn="ctr" defTabSz="91363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7"/>
                  </a:solidFill>
                  <a:effectLst/>
                  <a:uLnTx/>
                  <a:uFillTx/>
                  <a:latin typeface="Segoe UI Semibold" charset="0"/>
                  <a:ea typeface="Segoe UI Semibold" charset="0"/>
                  <a:cs typeface="Segoe UI Semibold" charset="0"/>
                </a:rPr>
                <a:t>Built-in HA</a:t>
              </a:r>
            </a:p>
          </p:txBody>
        </p:sp>
        <p:sp>
          <p:nvSpPr>
            <p:cNvPr id="316" name="Rectangle 315">
              <a:extLst>
                <a:ext uri="{FF2B5EF4-FFF2-40B4-BE49-F238E27FC236}">
                  <a16:creationId xmlns:a16="http://schemas.microsoft.com/office/drawing/2014/main" id="{CDCA3A78-1E87-417A-AD9C-5058A10AA5EE}"/>
                </a:ext>
              </a:extLst>
            </p:cNvPr>
            <p:cNvSpPr/>
            <p:nvPr/>
          </p:nvSpPr>
          <p:spPr bwMode="auto">
            <a:xfrm>
              <a:off x="5615033" y="2665244"/>
              <a:ext cx="1784564" cy="285824"/>
            </a:xfrm>
            <a:prstGeom prst="rect">
              <a:avLst/>
            </a:prstGeom>
            <a:no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marL="0" marR="0" lvl="0" indent="0" algn="ctr" defTabSz="91363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7"/>
                  </a:solidFill>
                  <a:effectLst/>
                  <a:uLnTx/>
                  <a:uFillTx/>
                  <a:latin typeface="Segoe UI Semibold" charset="0"/>
                  <a:ea typeface="Segoe UI Semibold" charset="0"/>
                  <a:cs typeface="Segoe UI Semibold" charset="0"/>
                </a:rPr>
                <a:t>Compliance </a:t>
              </a:r>
            </a:p>
          </p:txBody>
        </p:sp>
        <p:sp>
          <p:nvSpPr>
            <p:cNvPr id="317" name="Rectangle 316">
              <a:extLst>
                <a:ext uri="{FF2B5EF4-FFF2-40B4-BE49-F238E27FC236}">
                  <a16:creationId xmlns:a16="http://schemas.microsoft.com/office/drawing/2014/main" id="{C863482C-6AA7-428B-9940-407B6A9A82FA}"/>
                </a:ext>
              </a:extLst>
            </p:cNvPr>
            <p:cNvSpPr/>
            <p:nvPr/>
          </p:nvSpPr>
          <p:spPr bwMode="auto">
            <a:xfrm>
              <a:off x="7137157" y="1082183"/>
              <a:ext cx="1060046" cy="487096"/>
            </a:xfrm>
            <a:prstGeom prst="rect">
              <a:avLst/>
            </a:prstGeom>
            <a:no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marL="0" marR="0" lvl="0" indent="0" algn="ctr" defTabSz="91363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7"/>
                  </a:solidFill>
                  <a:effectLst/>
                  <a:uLnTx/>
                  <a:uFillTx/>
                  <a:latin typeface="Segoe UI Semibold" charset="0"/>
                  <a:ea typeface="Segoe UI Semibold" charset="0"/>
                  <a:cs typeface="Segoe UI Semibold" charset="0"/>
                </a:rPr>
                <a:t>Intelligent performance</a:t>
              </a:r>
            </a:p>
          </p:txBody>
        </p:sp>
        <p:sp>
          <p:nvSpPr>
            <p:cNvPr id="318" name="Rectangle 317">
              <a:extLst>
                <a:ext uri="{FF2B5EF4-FFF2-40B4-BE49-F238E27FC236}">
                  <a16:creationId xmlns:a16="http://schemas.microsoft.com/office/drawing/2014/main" id="{762CC10A-35FA-4D73-8AD4-0A71BCA40ED6}"/>
                </a:ext>
              </a:extLst>
            </p:cNvPr>
            <p:cNvSpPr/>
            <p:nvPr/>
          </p:nvSpPr>
          <p:spPr bwMode="auto">
            <a:xfrm>
              <a:off x="9097379" y="5345086"/>
              <a:ext cx="1356298" cy="521392"/>
            </a:xfrm>
            <a:prstGeom prst="rect">
              <a:avLst/>
            </a:prstGeom>
            <a:no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marL="0" marR="0" lvl="0" indent="0" algn="ctr" defTabSz="91363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7"/>
                  </a:solidFill>
                  <a:effectLst/>
                  <a:uLnTx/>
                  <a:uFillTx/>
                  <a:latin typeface="Segoe UI Semibold" charset="0"/>
                  <a:ea typeface="Segoe UI Semibold" charset="0"/>
                  <a:cs typeface="Segoe UI Semibold" charset="0"/>
                </a:rPr>
                <a:t>Easy ecosystem integration</a:t>
              </a:r>
            </a:p>
          </p:txBody>
        </p:sp>
        <p:sp>
          <p:nvSpPr>
            <p:cNvPr id="311" name="Rectangle 310">
              <a:extLst>
                <a:ext uri="{FF2B5EF4-FFF2-40B4-BE49-F238E27FC236}">
                  <a16:creationId xmlns:a16="http://schemas.microsoft.com/office/drawing/2014/main" id="{0267673E-F7C8-4122-AD92-A0176CAADAF1}"/>
                </a:ext>
              </a:extLst>
            </p:cNvPr>
            <p:cNvSpPr/>
            <p:nvPr/>
          </p:nvSpPr>
          <p:spPr bwMode="auto">
            <a:xfrm>
              <a:off x="10631201" y="3922363"/>
              <a:ext cx="1173469" cy="521392"/>
            </a:xfrm>
            <a:prstGeom prst="rect">
              <a:avLst/>
            </a:prstGeom>
            <a:no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marL="0" marR="0" lvl="0" indent="0" algn="ctr" defTabSz="91363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7"/>
                  </a:solidFill>
                  <a:effectLst/>
                  <a:uLnTx/>
                  <a:uFillTx/>
                  <a:latin typeface="Segoe UI Semibold" charset="0"/>
                  <a:ea typeface="Segoe UI Semibold" charset="0"/>
                  <a:cs typeface="Segoe UI Semibold" charset="0"/>
                </a:rPr>
                <a:t>Extension support </a:t>
              </a:r>
            </a:p>
          </p:txBody>
        </p:sp>
        <p:pic>
          <p:nvPicPr>
            <p:cNvPr id="9" name="Graphic 8">
              <a:extLst>
                <a:ext uri="{FF2B5EF4-FFF2-40B4-BE49-F238E27FC236}">
                  <a16:creationId xmlns:a16="http://schemas.microsoft.com/office/drawing/2014/main" id="{AC75AD0F-02EF-4150-8473-6136E095665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475863" y="5908530"/>
              <a:ext cx="585216" cy="585216"/>
            </a:xfrm>
            <a:prstGeom prst="rect">
              <a:avLst/>
            </a:prstGeom>
          </p:spPr>
        </p:pic>
        <p:sp>
          <p:nvSpPr>
            <p:cNvPr id="10" name="Oval 9">
              <a:extLst>
                <a:ext uri="{FF2B5EF4-FFF2-40B4-BE49-F238E27FC236}">
                  <a16:creationId xmlns:a16="http://schemas.microsoft.com/office/drawing/2014/main" id="{27547197-74B5-4A1D-A5B7-82D4ACCA830E}"/>
                </a:ext>
                <a:ext uri="{C183D7F6-B498-43B3-948B-1728B52AA6E4}">
                  <adec:decorative xmlns:adec="http://schemas.microsoft.com/office/drawing/2017/decorative" val="1"/>
                </a:ext>
              </a:extLst>
            </p:cNvPr>
            <p:cNvSpPr/>
            <p:nvPr/>
          </p:nvSpPr>
          <p:spPr bwMode="auto">
            <a:xfrm>
              <a:off x="7589418" y="2316468"/>
              <a:ext cx="2372878" cy="2372878"/>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4" name="TextBox 323">
              <a:extLst>
                <a:ext uri="{FF2B5EF4-FFF2-40B4-BE49-F238E27FC236}">
                  <a16:creationId xmlns:a16="http://schemas.microsoft.com/office/drawing/2014/main" id="{5109124F-2C69-40A1-8A14-14914AB3DA29}"/>
                </a:ext>
              </a:extLst>
            </p:cNvPr>
            <p:cNvSpPr txBox="1"/>
            <p:nvPr/>
          </p:nvSpPr>
          <p:spPr>
            <a:xfrm>
              <a:off x="7184802" y="3208991"/>
              <a:ext cx="989523" cy="430887"/>
            </a:xfrm>
            <a:prstGeom prst="rect">
              <a:avLst/>
            </a:prstGeom>
            <a:solidFill>
              <a:schemeClr val="accent1"/>
            </a:solid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Time series data</a:t>
              </a:r>
            </a:p>
          </p:txBody>
        </p:sp>
        <p:sp>
          <p:nvSpPr>
            <p:cNvPr id="328" name="TextBox 327">
              <a:extLst>
                <a:ext uri="{FF2B5EF4-FFF2-40B4-BE49-F238E27FC236}">
                  <a16:creationId xmlns:a16="http://schemas.microsoft.com/office/drawing/2014/main" id="{785B311C-F10A-4FDD-AD81-CBDC995979B3}"/>
                </a:ext>
              </a:extLst>
            </p:cNvPr>
            <p:cNvSpPr txBox="1"/>
            <p:nvPr/>
          </p:nvSpPr>
          <p:spPr>
            <a:xfrm>
              <a:off x="9177773" y="3791737"/>
              <a:ext cx="989523" cy="430887"/>
            </a:xfrm>
            <a:prstGeom prst="rect">
              <a:avLst/>
            </a:prstGeom>
            <a:solidFill>
              <a:schemeClr val="accent1"/>
            </a:solid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Geospatial apps </a:t>
              </a:r>
            </a:p>
          </p:txBody>
        </p:sp>
        <p:sp>
          <p:nvSpPr>
            <p:cNvPr id="331" name="TextBox 330">
              <a:extLst>
                <a:ext uri="{FF2B5EF4-FFF2-40B4-BE49-F238E27FC236}">
                  <a16:creationId xmlns:a16="http://schemas.microsoft.com/office/drawing/2014/main" id="{4118736B-83ED-48A8-A59E-2B8509665949}"/>
                </a:ext>
              </a:extLst>
            </p:cNvPr>
            <p:cNvSpPr txBox="1"/>
            <p:nvPr/>
          </p:nvSpPr>
          <p:spPr>
            <a:xfrm>
              <a:off x="8142910" y="2161825"/>
              <a:ext cx="1095974" cy="646331"/>
            </a:xfrm>
            <a:prstGeom prst="rect">
              <a:avLst/>
            </a:prstGeom>
            <a:solidFill>
              <a:schemeClr val="accent1"/>
            </a:solid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Modern transactional apps</a:t>
              </a:r>
            </a:p>
          </p:txBody>
        </p:sp>
        <p:grpSp>
          <p:nvGrpSpPr>
            <p:cNvPr id="313" name="Group 312" descr="PostgresSQL logo">
              <a:extLst>
                <a:ext uri="{FF2B5EF4-FFF2-40B4-BE49-F238E27FC236}">
                  <a16:creationId xmlns:a16="http://schemas.microsoft.com/office/drawing/2014/main" id="{BA5F280F-5155-4AA2-9680-3605652F7BF7}"/>
                </a:ext>
              </a:extLst>
            </p:cNvPr>
            <p:cNvGrpSpPr/>
            <p:nvPr/>
          </p:nvGrpSpPr>
          <p:grpSpPr>
            <a:xfrm>
              <a:off x="8276825" y="2979562"/>
              <a:ext cx="989523" cy="1060591"/>
              <a:chOff x="10970759" y="2371812"/>
              <a:chExt cx="661987" cy="685800"/>
            </a:xfrm>
            <a:solidFill>
              <a:schemeClr val="bg2"/>
            </a:solidFill>
          </p:grpSpPr>
          <p:sp>
            <p:nvSpPr>
              <p:cNvPr id="319" name="Freeform 13">
                <a:extLst>
                  <a:ext uri="{FF2B5EF4-FFF2-40B4-BE49-F238E27FC236}">
                    <a16:creationId xmlns:a16="http://schemas.microsoft.com/office/drawing/2014/main" id="{B73118F3-3D8C-4448-9795-27B216491B99}"/>
                  </a:ext>
                </a:extLst>
              </p:cNvPr>
              <p:cNvSpPr>
                <a:spLocks noEditPoints="1"/>
              </p:cNvSpPr>
              <p:nvPr/>
            </p:nvSpPr>
            <p:spPr bwMode="auto">
              <a:xfrm>
                <a:off x="10970759" y="2371812"/>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20" name="Freeform 14">
                <a:extLst>
                  <a:ext uri="{FF2B5EF4-FFF2-40B4-BE49-F238E27FC236}">
                    <a16:creationId xmlns:a16="http://schemas.microsoft.com/office/drawing/2014/main" id="{8CA2BF92-12E6-482B-BFA9-66DBCEEED194}"/>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Tree>
    <p:extLst>
      <p:ext uri="{BB962C8B-B14F-4D97-AF65-F5344CB8AC3E}">
        <p14:creationId xmlns:p14="http://schemas.microsoft.com/office/powerpoint/2010/main" val="625793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2" y="457201"/>
            <a:ext cx="4783837" cy="669470"/>
          </a:xfrm>
        </p:spPr>
        <p:txBody>
          <a:bodyPr/>
          <a:lstStyle/>
          <a:p>
            <a:r>
              <a:rPr lang="en-US" sz="3200" dirty="0"/>
              <a:t>Server Logs (PostgreSQL)</a:t>
            </a:r>
          </a:p>
        </p:txBody>
      </p:sp>
      <p:cxnSp>
        <p:nvCxnSpPr>
          <p:cNvPr id="16" name="Straight Connector 15">
            <a:extLst>
              <a:ext uri="{FF2B5EF4-FFF2-40B4-BE49-F238E27FC236}">
                <a16:creationId xmlns:a16="http://schemas.microsoft.com/office/drawing/2014/main" id="{8994BDF3-1C35-D24B-96A0-404009A9ABF9}"/>
              </a:ext>
              <a:ext uri="{C183D7F6-B498-43B3-948B-1728B52AA6E4}">
                <adec:decorative xmlns:adec="http://schemas.microsoft.com/office/drawing/2017/decorative" val="1"/>
              </a:ext>
            </a:extLst>
          </p:cNvPr>
          <p:cNvCxnSpPr>
            <a:cxnSpLocks/>
          </p:cNvCxnSpPr>
          <p:nvPr/>
        </p:nvCxnSpPr>
        <p:spPr>
          <a:xfrm>
            <a:off x="6096000" y="585788"/>
            <a:ext cx="0" cy="568325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482477" y="1130128"/>
            <a:ext cx="5314166" cy="707886"/>
          </a:xfrm>
          <a:prstGeom prst="rect">
            <a:avLst/>
          </a:prstGeom>
        </p:spPr>
        <p:txBody>
          <a:bodyPr wrap="square">
            <a:spAutoFit/>
          </a:bodyPr>
          <a:lstStyle/>
          <a:p>
            <a:r>
              <a:rPr lang="en-US" sz="2000" dirty="0">
                <a:solidFill>
                  <a:schemeClr val="accent1"/>
                </a:solidFill>
                <a:latin typeface="+mj-lt"/>
              </a:rPr>
              <a:t>Built-in server logs for troubleshooting database errors or performance issues</a:t>
            </a:r>
          </a:p>
        </p:txBody>
      </p:sp>
      <p:sp>
        <p:nvSpPr>
          <p:cNvPr id="3" name="Text Placeholder 2"/>
          <p:cNvSpPr>
            <a:spLocks noGrp="1"/>
          </p:cNvSpPr>
          <p:nvPr>
            <p:ph type="body" sz="quarter" idx="4294967295"/>
          </p:nvPr>
        </p:nvSpPr>
        <p:spPr>
          <a:xfrm>
            <a:off x="571499" y="1992085"/>
            <a:ext cx="5159829" cy="2923877"/>
          </a:xfrm>
        </p:spPr>
        <p:txBody>
          <a:bodyPr/>
          <a:lstStyle/>
          <a:p>
            <a:pPr marL="0" indent="0">
              <a:spcBef>
                <a:spcPts val="0"/>
              </a:spcBef>
              <a:spcAft>
                <a:spcPts val="900"/>
              </a:spcAft>
              <a:buNone/>
            </a:pPr>
            <a:r>
              <a:rPr lang="en-US" sz="1600" dirty="0">
                <a:solidFill>
                  <a:schemeClr val="tx1"/>
                </a:solidFill>
              </a:rPr>
              <a:t>Configure </a:t>
            </a:r>
            <a:r>
              <a:rPr lang="en-US" sz="1600" b="1" dirty="0">
                <a:solidFill>
                  <a:schemeClr val="tx1"/>
                </a:solidFill>
              </a:rPr>
              <a:t>log_retention_days</a:t>
            </a:r>
            <a:r>
              <a:rPr lang="en-US" sz="1600" dirty="0">
                <a:solidFill>
                  <a:schemeClr val="tx1"/>
                </a:solidFill>
              </a:rPr>
              <a:t> (3-7 days) to define the retention period for system logs </a:t>
            </a:r>
          </a:p>
          <a:p>
            <a:pPr marL="0" indent="0">
              <a:spcBef>
                <a:spcPts val="0"/>
              </a:spcBef>
              <a:spcAft>
                <a:spcPts val="900"/>
              </a:spcAft>
              <a:buNone/>
            </a:pPr>
            <a:r>
              <a:rPr lang="en-US" sz="1600" dirty="0">
                <a:solidFill>
                  <a:schemeClr val="tx1"/>
                </a:solidFill>
                <a:cs typeface="Segoe UI Semibold" panose="020B0702040204020203" pitchFamily="34" charset="0"/>
              </a:rPr>
              <a:t>Configure </a:t>
            </a:r>
            <a:r>
              <a:rPr lang="en-US" sz="1600" b="1" dirty="0">
                <a:solidFill>
                  <a:schemeClr val="tx1"/>
                </a:solidFill>
                <a:cs typeface="Segoe UI Semibold" panose="020B0702040204020203" pitchFamily="34" charset="0"/>
              </a:rPr>
              <a:t>log_statement</a:t>
            </a:r>
            <a:r>
              <a:rPr lang="en-US" sz="1600" dirty="0">
                <a:solidFill>
                  <a:schemeClr val="tx1"/>
                </a:solidFill>
                <a:cs typeface="Segoe UI Semibold" panose="020B0702040204020203" pitchFamily="34" charset="0"/>
              </a:rPr>
              <a:t> to “ALL” for analyzing performance issues</a:t>
            </a:r>
          </a:p>
          <a:p>
            <a:pPr marL="0" indent="0">
              <a:spcBef>
                <a:spcPts val="0"/>
              </a:spcBef>
              <a:spcAft>
                <a:spcPts val="900"/>
              </a:spcAft>
              <a:buNone/>
            </a:pPr>
            <a:r>
              <a:rPr lang="en-US" sz="1600" b="1" dirty="0">
                <a:solidFill>
                  <a:schemeClr val="tx1"/>
                </a:solidFill>
                <a:cs typeface="Segoe UI Semibold" panose="020B0702040204020203" pitchFamily="34" charset="0"/>
              </a:rPr>
              <a:t>log_min_duration_statement</a:t>
            </a:r>
            <a:r>
              <a:rPr lang="en-US" sz="1600" dirty="0">
                <a:solidFill>
                  <a:schemeClr val="tx1"/>
                </a:solidFill>
                <a:cs typeface="Segoe UI Semibold" panose="020B0702040204020203" pitchFamily="34" charset="0"/>
              </a:rPr>
              <a:t> lets you specify the minimum execution time (in milliseconds) above which statements will be logged. </a:t>
            </a:r>
          </a:p>
          <a:p>
            <a:pPr marL="0" indent="0">
              <a:spcBef>
                <a:spcPts val="0"/>
              </a:spcBef>
              <a:spcAft>
                <a:spcPts val="900"/>
              </a:spcAft>
              <a:buNone/>
            </a:pPr>
            <a:r>
              <a:rPr lang="en-US" sz="1600" dirty="0">
                <a:solidFill>
                  <a:schemeClr val="tx1"/>
                </a:solidFill>
                <a:cs typeface="Segoe UI Semibold" panose="020B0702040204020203" pitchFamily="34" charset="0"/>
              </a:rPr>
              <a:t>Consumes server provisioned storage </a:t>
            </a:r>
          </a:p>
          <a:p>
            <a:pPr marL="0" indent="0">
              <a:spcBef>
                <a:spcPts val="0"/>
              </a:spcBef>
              <a:spcAft>
                <a:spcPts val="900"/>
              </a:spcAft>
              <a:buNone/>
            </a:pPr>
            <a:r>
              <a:rPr lang="en-US" sz="1600" dirty="0">
                <a:solidFill>
                  <a:schemeClr val="tx1"/>
                </a:solidFill>
                <a:cs typeface="Segoe UI Semibold" panose="020B0702040204020203" pitchFamily="34" charset="0"/>
              </a:rPr>
              <a:t>The log files rotate every one hour or 100 MB size, whichever comes first.</a:t>
            </a:r>
            <a:endParaRPr lang="en-US" sz="1600" dirty="0">
              <a:solidFill>
                <a:schemeClr val="tx1"/>
              </a:solidFill>
            </a:endParaRPr>
          </a:p>
        </p:txBody>
      </p:sp>
      <p:grpSp>
        <p:nvGrpSpPr>
          <p:cNvPr id="27" name="Group 26">
            <a:extLst>
              <a:ext uri="{FF2B5EF4-FFF2-40B4-BE49-F238E27FC236}">
                <a16:creationId xmlns:a16="http://schemas.microsoft.com/office/drawing/2014/main" id="{2B142405-5759-4D22-80FB-900FEBC959E4}"/>
              </a:ext>
              <a:ext uri="{C183D7F6-B498-43B3-948B-1728B52AA6E4}">
                <adec:decorative xmlns:adec="http://schemas.microsoft.com/office/drawing/2017/decorative" val="1"/>
              </a:ext>
            </a:extLst>
          </p:cNvPr>
          <p:cNvGrpSpPr/>
          <p:nvPr/>
        </p:nvGrpSpPr>
        <p:grpSpPr>
          <a:xfrm>
            <a:off x="528179" y="5152238"/>
            <a:ext cx="468711" cy="496899"/>
            <a:chOff x="11215815" y="4785325"/>
            <a:chExt cx="500855" cy="496899"/>
          </a:xfrm>
        </p:grpSpPr>
        <p:sp>
          <p:nvSpPr>
            <p:cNvPr id="28" name="light" title="Icon of a lightbulb">
              <a:extLst>
                <a:ext uri="{FF2B5EF4-FFF2-40B4-BE49-F238E27FC236}">
                  <a16:creationId xmlns:a16="http://schemas.microsoft.com/office/drawing/2014/main" id="{16C9AC22-6032-4C11-A64A-34E9ABAEA926}"/>
                </a:ext>
              </a:extLst>
            </p:cNvPr>
            <p:cNvSpPr>
              <a:spLocks noChangeAspect="1" noEditPoints="1"/>
            </p:cNvSpPr>
            <p:nvPr/>
          </p:nvSpPr>
          <p:spPr bwMode="auto">
            <a:xfrm>
              <a:off x="11346358" y="4916464"/>
              <a:ext cx="246359" cy="365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cxnSp>
          <p:nvCxnSpPr>
            <p:cNvPr id="29" name="Straight Connector 28">
              <a:extLst>
                <a:ext uri="{FF2B5EF4-FFF2-40B4-BE49-F238E27FC236}">
                  <a16:creationId xmlns:a16="http://schemas.microsoft.com/office/drawing/2014/main" id="{FD9C4725-132D-4E9E-B035-7A5FD05A47BA}"/>
                </a:ext>
              </a:extLst>
            </p:cNvPr>
            <p:cNvCxnSpPr>
              <a:cxnSpLocks/>
            </p:cNvCxnSpPr>
            <p:nvPr/>
          </p:nvCxnSpPr>
          <p:spPr>
            <a:xfrm flipV="1">
              <a:off x="11469537" y="4785325"/>
              <a:ext cx="0" cy="91440"/>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E96844E-EEF9-468F-92BD-FB8D7E5785F3}"/>
                </a:ext>
              </a:extLst>
            </p:cNvPr>
            <p:cNvCxnSpPr>
              <a:cxnSpLocks/>
            </p:cNvCxnSpPr>
            <p:nvPr/>
          </p:nvCxnSpPr>
          <p:spPr>
            <a:xfrm>
              <a:off x="11625230" y="5037024"/>
              <a:ext cx="91440" cy="0"/>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13698D6-4B3E-4C7C-BF30-E1BA1ECDF5B7}"/>
                </a:ext>
              </a:extLst>
            </p:cNvPr>
            <p:cNvCxnSpPr>
              <a:cxnSpLocks/>
            </p:cNvCxnSpPr>
            <p:nvPr/>
          </p:nvCxnSpPr>
          <p:spPr>
            <a:xfrm>
              <a:off x="11215815" y="5042200"/>
              <a:ext cx="91440" cy="0"/>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5C9478F-8039-42BA-B0DD-4EB9EEE2D1A7}"/>
                </a:ext>
              </a:extLst>
            </p:cNvPr>
            <p:cNvCxnSpPr>
              <a:cxnSpLocks/>
            </p:cNvCxnSpPr>
            <p:nvPr/>
          </p:nvCxnSpPr>
          <p:spPr>
            <a:xfrm flipV="1">
              <a:off x="11580017" y="4868567"/>
              <a:ext cx="91440" cy="49776"/>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FD087E4-BBE3-46E0-A481-48CAB62A305A}"/>
                </a:ext>
              </a:extLst>
            </p:cNvPr>
            <p:cNvCxnSpPr>
              <a:cxnSpLocks/>
            </p:cNvCxnSpPr>
            <p:nvPr/>
          </p:nvCxnSpPr>
          <p:spPr>
            <a:xfrm flipH="1" flipV="1">
              <a:off x="11262548" y="4868111"/>
              <a:ext cx="91440" cy="49776"/>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66C4BF89-9E6D-4225-AA0E-4592E5027EB6}"/>
              </a:ext>
            </a:extLst>
          </p:cNvPr>
          <p:cNvSpPr txBox="1"/>
          <p:nvPr/>
        </p:nvSpPr>
        <p:spPr>
          <a:xfrm>
            <a:off x="637388" y="5750377"/>
            <a:ext cx="5273555" cy="520463"/>
          </a:xfrm>
          <a:prstGeom prst="rect">
            <a:avLst/>
          </a:prstGeom>
          <a:noFill/>
        </p:spPr>
        <p:txBody>
          <a:bodyPr wrap="square" lIns="0" tIns="0" rIns="0" bIns="0" rtlCol="0">
            <a:spAutoFit/>
          </a:bodyPr>
          <a:lstStyle/>
          <a:p>
            <a:pPr>
              <a:lnSpc>
                <a:spcPct val="110000"/>
              </a:lnSpc>
            </a:pPr>
            <a:r>
              <a:rPr lang="en-US" sz="1600" dirty="0">
                <a:solidFill>
                  <a:schemeClr val="accent1"/>
                </a:solidFill>
                <a:latin typeface="+mj-lt"/>
              </a:rPr>
              <a:t>Measure the impact of excessive logging and increase verbosity only during troubleshooting.</a:t>
            </a:r>
          </a:p>
        </p:txBody>
      </p:sp>
      <p:grpSp>
        <p:nvGrpSpPr>
          <p:cNvPr id="11" name="Group 10" descr="screenshot"/>
          <p:cNvGrpSpPr/>
          <p:nvPr/>
        </p:nvGrpSpPr>
        <p:grpSpPr>
          <a:xfrm>
            <a:off x="6888100" y="623900"/>
            <a:ext cx="4558228" cy="5563556"/>
            <a:chOff x="6908800" y="1148861"/>
            <a:chExt cx="3025571" cy="5510511"/>
          </a:xfrm>
          <a:effectLst/>
        </p:grpSpPr>
        <p:pic>
          <p:nvPicPr>
            <p:cNvPr id="5" name="Picture 4"/>
            <p:cNvPicPr>
              <a:picLocks noChangeAspect="1"/>
            </p:cNvPicPr>
            <p:nvPr/>
          </p:nvPicPr>
          <p:blipFill>
            <a:blip r:embed="rId2"/>
            <a:stretch>
              <a:fillRect/>
            </a:stretch>
          </p:blipFill>
          <p:spPr>
            <a:xfrm>
              <a:off x="6908800" y="1148861"/>
              <a:ext cx="3025571" cy="5510511"/>
            </a:xfrm>
            <a:prstGeom prst="rect">
              <a:avLst/>
            </a:prstGeom>
            <a:ln w="3175">
              <a:solidFill>
                <a:schemeClr val="bg1">
                  <a:lumMod val="75000"/>
                </a:schemeClr>
              </a:solidFill>
            </a:ln>
            <a:effectLst>
              <a:outerShdw blurRad="50800" dist="38100" dir="2700000" algn="tl" rotWithShape="0">
                <a:prstClr val="black">
                  <a:alpha val="40000"/>
                </a:prstClr>
              </a:outerShdw>
            </a:effectLst>
          </p:spPr>
        </p:pic>
        <p:sp>
          <p:nvSpPr>
            <p:cNvPr id="6" name="TextBox 5"/>
            <p:cNvSpPr txBox="1"/>
            <p:nvPr/>
          </p:nvSpPr>
          <p:spPr>
            <a:xfrm>
              <a:off x="6908800" y="5855169"/>
              <a:ext cx="1266092" cy="389324"/>
            </a:xfrm>
            <a:prstGeom prst="rect">
              <a:avLst/>
            </a:prstGeom>
            <a:noFill/>
            <a:ln w="38100">
              <a:solidFill>
                <a:srgbClr val="D83B01"/>
              </a:solidFill>
            </a:ln>
          </p:spPr>
          <p:txBody>
            <a:bodyPr wrap="square" lIns="0" tIns="0" rIns="0" bIns="0" rtlCol="0">
              <a:spAutoFit/>
            </a:bodyPr>
            <a:lstStyle/>
            <a:p>
              <a:pPr algn="l"/>
              <a:endParaRPr lang="en-US" sz="2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14765533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82A1A-384D-4EA3-864F-9140EBBC271E}"/>
              </a:ext>
            </a:extLst>
          </p:cNvPr>
          <p:cNvSpPr>
            <a:spLocks noGrp="1"/>
          </p:cNvSpPr>
          <p:nvPr>
            <p:ph type="title"/>
          </p:nvPr>
        </p:nvSpPr>
        <p:spPr>
          <a:xfrm>
            <a:off x="588263" y="457201"/>
            <a:ext cx="4375623" cy="984885"/>
          </a:xfrm>
        </p:spPr>
        <p:txBody>
          <a:bodyPr/>
          <a:lstStyle/>
          <a:p>
            <a:r>
              <a:rPr lang="en-US" sz="3200" dirty="0"/>
              <a:t>Announcing integration of server logs with Azure Monitor</a:t>
            </a:r>
          </a:p>
        </p:txBody>
      </p:sp>
      <p:sp>
        <p:nvSpPr>
          <p:cNvPr id="6" name="Text Placeholder 2">
            <a:extLst>
              <a:ext uri="{FF2B5EF4-FFF2-40B4-BE49-F238E27FC236}">
                <a16:creationId xmlns:a16="http://schemas.microsoft.com/office/drawing/2014/main" id="{51C6923B-A0A1-46E2-86C3-3C5CDE30959B}"/>
              </a:ext>
            </a:extLst>
          </p:cNvPr>
          <p:cNvSpPr>
            <a:spLocks noGrp="1"/>
          </p:cNvSpPr>
          <p:nvPr>
            <p:ph type="body" sz="quarter" idx="4294967295"/>
          </p:nvPr>
        </p:nvSpPr>
        <p:spPr>
          <a:xfrm>
            <a:off x="620487" y="2079400"/>
            <a:ext cx="5176156" cy="2316019"/>
          </a:xfrm>
        </p:spPr>
        <p:txBody>
          <a:bodyPr/>
          <a:lstStyle/>
          <a:p>
            <a:pPr marL="0" indent="0">
              <a:spcBef>
                <a:spcPts val="0"/>
              </a:spcBef>
              <a:spcAft>
                <a:spcPts val="900"/>
              </a:spcAft>
              <a:buNone/>
            </a:pPr>
            <a:r>
              <a:rPr lang="en-US" sz="1600" dirty="0">
                <a:solidFill>
                  <a:schemeClr val="accent1"/>
                </a:solidFill>
                <a:latin typeface="+mj-lt"/>
                <a:cs typeface="Segoe UI Semibold" panose="020B0702040204020203" pitchFamily="34" charset="0"/>
              </a:rPr>
              <a:t>Integrated with Azure Monitor (Diagnostic logs) for optional ability to:</a:t>
            </a:r>
          </a:p>
          <a:p>
            <a:pPr marL="288925" lvl="1" indent="-273050">
              <a:spcBef>
                <a:spcPts val="0"/>
              </a:spcBef>
              <a:spcAft>
                <a:spcPts val="900"/>
              </a:spcAft>
              <a:buSzPct val="70000"/>
              <a:buFont typeface="Arial" panose="020B0604020202020204" pitchFamily="34" charset="0"/>
              <a:buChar char="•"/>
            </a:pPr>
            <a:r>
              <a:rPr lang="en-US" sz="1600" dirty="0">
                <a:solidFill>
                  <a:schemeClr val="tx1"/>
                </a:solidFill>
              </a:rPr>
              <a:t>Route to OMS Log Analytics to enable instant analytics</a:t>
            </a:r>
          </a:p>
          <a:p>
            <a:pPr marL="288925" lvl="1" indent="-273050">
              <a:spcBef>
                <a:spcPts val="0"/>
              </a:spcBef>
              <a:spcAft>
                <a:spcPts val="900"/>
              </a:spcAft>
              <a:buSzPct val="70000"/>
              <a:buFont typeface="Arial" panose="020B0604020202020204" pitchFamily="34" charset="0"/>
              <a:buChar char="•"/>
            </a:pPr>
            <a:r>
              <a:rPr lang="en-US" sz="1600" dirty="0">
                <a:solidFill>
                  <a:schemeClr val="tx1"/>
                </a:solidFill>
              </a:rPr>
              <a:t>Stream server logs to event hub for ingestion by a third-party service or custom analytics solution such as PowerBI</a:t>
            </a:r>
          </a:p>
          <a:p>
            <a:pPr marL="288925" lvl="1" indent="-273050">
              <a:spcBef>
                <a:spcPts val="0"/>
              </a:spcBef>
              <a:spcAft>
                <a:spcPts val="900"/>
              </a:spcAft>
              <a:buSzPct val="70000"/>
              <a:buFont typeface="Arial" panose="020B0604020202020204" pitchFamily="34" charset="0"/>
              <a:buChar char="•"/>
            </a:pPr>
            <a:r>
              <a:rPr lang="en-US" sz="1600" dirty="0">
                <a:solidFill>
                  <a:schemeClr val="tx1"/>
                </a:solidFill>
              </a:rPr>
              <a:t>Archive server logs to blob storage for compliance, auditing or manual inspection</a:t>
            </a:r>
          </a:p>
        </p:txBody>
      </p:sp>
      <p:pic>
        <p:nvPicPr>
          <p:cNvPr id="4" name="Picture 3" descr="architecture diagram"/>
          <p:cNvPicPr>
            <a:picLocks noChangeAspect="1"/>
          </p:cNvPicPr>
          <p:nvPr/>
        </p:nvPicPr>
        <p:blipFill>
          <a:blip r:embed="rId3"/>
          <a:stretch>
            <a:fillRect/>
          </a:stretch>
        </p:blipFill>
        <p:spPr>
          <a:xfrm>
            <a:off x="6889540" y="624408"/>
            <a:ext cx="4524131" cy="5586275"/>
          </a:xfrm>
          <a:prstGeom prst="rect">
            <a:avLst/>
          </a:prstGeom>
          <a:ln w="3175">
            <a:solidFill>
              <a:schemeClr val="bg1">
                <a:lumMod val="75000"/>
              </a:schemeClr>
            </a:solidFill>
          </a:ln>
          <a:effectLst>
            <a:outerShdw blurRad="50800" dist="38100" dir="2700000" algn="tl" rotWithShape="0">
              <a:prstClr val="black">
                <a:alpha val="40000"/>
              </a:prstClr>
            </a:outerShdw>
          </a:effectLst>
        </p:spPr>
      </p:pic>
      <p:cxnSp>
        <p:nvCxnSpPr>
          <p:cNvPr id="5" name="Straight Connector 4">
            <a:extLst>
              <a:ext uri="{FF2B5EF4-FFF2-40B4-BE49-F238E27FC236}">
                <a16:creationId xmlns:a16="http://schemas.microsoft.com/office/drawing/2014/main" id="{A3A70EEB-CEB7-4C41-A6DD-362CEAD55483}"/>
              </a:ext>
              <a:ext uri="{C183D7F6-B498-43B3-948B-1728B52AA6E4}">
                <adec:decorative xmlns:adec="http://schemas.microsoft.com/office/drawing/2017/decorative" val="1"/>
              </a:ext>
            </a:extLst>
          </p:cNvPr>
          <p:cNvCxnSpPr>
            <a:cxnSpLocks/>
          </p:cNvCxnSpPr>
          <p:nvPr/>
        </p:nvCxnSpPr>
        <p:spPr>
          <a:xfrm>
            <a:off x="6096000" y="585788"/>
            <a:ext cx="0" cy="568325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601128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1"/>
            <a:ext cx="11018520" cy="492443"/>
          </a:xfrm>
        </p:spPr>
        <p:txBody>
          <a:bodyPr/>
          <a:lstStyle/>
          <a:p>
            <a:r>
              <a:rPr lang="en-US" sz="3200" dirty="0"/>
              <a:t>Maintaining and optimizing database performance</a:t>
            </a:r>
          </a:p>
        </p:txBody>
      </p:sp>
      <p:sp>
        <p:nvSpPr>
          <p:cNvPr id="20" name="Oval 19">
            <a:extLst>
              <a:ext uri="{FF2B5EF4-FFF2-40B4-BE49-F238E27FC236}">
                <a16:creationId xmlns:a16="http://schemas.microsoft.com/office/drawing/2014/main" id="{4D53B116-57EE-4ECA-906C-4A48AB503F9B}"/>
              </a:ext>
              <a:ext uri="{C183D7F6-B498-43B3-948B-1728B52AA6E4}">
                <adec:decorative xmlns:adec="http://schemas.microsoft.com/office/drawing/2017/decorative" val="1"/>
              </a:ext>
            </a:extLst>
          </p:cNvPr>
          <p:cNvSpPr/>
          <p:nvPr/>
        </p:nvSpPr>
        <p:spPr bwMode="auto">
          <a:xfrm>
            <a:off x="3075061" y="1438646"/>
            <a:ext cx="2260022" cy="2258568"/>
          </a:xfrm>
          <a:prstGeom prst="ellipse">
            <a:avLst/>
          </a:prstGeom>
          <a:gradFill>
            <a:gsLst>
              <a:gs pos="0">
                <a:schemeClr val="accent1"/>
              </a:gs>
              <a:gs pos="100000">
                <a:schemeClr val="accent1">
                  <a:lumMod val="75000"/>
                </a:schemeClr>
              </a:gs>
            </a:gsLst>
            <a:lin ang="5400000" scaled="1"/>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 name="Text Placeholder 2"/>
          <p:cNvSpPr>
            <a:spLocks noGrp="1"/>
          </p:cNvSpPr>
          <p:nvPr>
            <p:ph type="body" sz="quarter" idx="4294967295"/>
          </p:nvPr>
        </p:nvSpPr>
        <p:spPr>
          <a:xfrm>
            <a:off x="5678117" y="1921224"/>
            <a:ext cx="3178803" cy="969496"/>
          </a:xfrm>
        </p:spPr>
        <p:txBody>
          <a:bodyPr/>
          <a:lstStyle/>
          <a:p>
            <a:pPr marL="0" indent="0" defTabSz="932742">
              <a:lnSpc>
                <a:spcPct val="100000"/>
              </a:lnSpc>
              <a:spcBef>
                <a:spcPts val="0"/>
              </a:spcBef>
              <a:spcAft>
                <a:spcPts val="900"/>
              </a:spcAft>
              <a:buClrTx/>
              <a:buNone/>
            </a:pPr>
            <a:r>
              <a:rPr lang="en-US" sz="1600" dirty="0">
                <a:solidFill>
                  <a:schemeClr val="accent1"/>
                </a:solidFill>
                <a:latin typeface="+mj-lt"/>
                <a:cs typeface="Segoe UI Semilight" panose="020B0402040204020203" pitchFamily="34" charset="0"/>
              </a:rPr>
              <a:t>Is important for: </a:t>
            </a:r>
          </a:p>
          <a:p>
            <a:pPr marL="15875" lvl="1" indent="0">
              <a:spcBef>
                <a:spcPts val="0"/>
              </a:spcBef>
              <a:spcAft>
                <a:spcPts val="900"/>
              </a:spcAft>
              <a:buNone/>
            </a:pPr>
            <a:r>
              <a:rPr lang="en-US" sz="1600" dirty="0">
                <a:solidFill>
                  <a:schemeClr val="tx1"/>
                </a:solidFill>
                <a:cs typeface="Segoe UI Semibold" panose="020B0702040204020203" pitchFamily="34" charset="0"/>
              </a:rPr>
              <a:t>End-user experience</a:t>
            </a:r>
          </a:p>
          <a:p>
            <a:pPr marL="15875" lvl="1" indent="0">
              <a:spcBef>
                <a:spcPts val="0"/>
              </a:spcBef>
              <a:spcAft>
                <a:spcPts val="900"/>
              </a:spcAft>
              <a:buNone/>
            </a:pPr>
            <a:r>
              <a:rPr lang="en-US" sz="1600" dirty="0">
                <a:solidFill>
                  <a:schemeClr val="tx1"/>
                </a:solidFill>
                <a:cs typeface="Segoe UI Semibold" panose="020B0702040204020203" pitchFamily="34" charset="0"/>
              </a:rPr>
              <a:t>Business success</a:t>
            </a:r>
          </a:p>
        </p:txBody>
      </p:sp>
      <p:sp>
        <p:nvSpPr>
          <p:cNvPr id="4" name="Financial_E7BB" title="Icon of a chart made of vertical lines with a line tracing the top of each, turning into an arrow pointing up">
            <a:extLst>
              <a:ext uri="{FF2B5EF4-FFF2-40B4-BE49-F238E27FC236}">
                <a16:creationId xmlns:a16="http://schemas.microsoft.com/office/drawing/2014/main" id="{FB0B3F07-EEB8-4119-9B61-E883109D9412}"/>
              </a:ext>
            </a:extLst>
          </p:cNvPr>
          <p:cNvSpPr>
            <a:spLocks noChangeAspect="1" noEditPoints="1"/>
          </p:cNvSpPr>
          <p:nvPr/>
        </p:nvSpPr>
        <p:spPr bwMode="auto">
          <a:xfrm>
            <a:off x="3616771" y="1962555"/>
            <a:ext cx="1135780" cy="1013152"/>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16" name="Oval 15">
            <a:extLst>
              <a:ext uri="{FF2B5EF4-FFF2-40B4-BE49-F238E27FC236}">
                <a16:creationId xmlns:a16="http://schemas.microsoft.com/office/drawing/2014/main" id="{66A6457C-52E3-B74A-80EA-C71B364BC396}"/>
              </a:ext>
              <a:ext uri="{C183D7F6-B498-43B3-948B-1728B52AA6E4}">
                <adec:decorative xmlns:adec="http://schemas.microsoft.com/office/drawing/2017/decorative" val="1"/>
              </a:ext>
            </a:extLst>
          </p:cNvPr>
          <p:cNvSpPr/>
          <p:nvPr/>
        </p:nvSpPr>
        <p:spPr bwMode="auto">
          <a:xfrm>
            <a:off x="3075061" y="3960628"/>
            <a:ext cx="2260022" cy="2258568"/>
          </a:xfrm>
          <a:prstGeom prst="ellipse">
            <a:avLst/>
          </a:prstGeom>
          <a:gradFill>
            <a:gsLst>
              <a:gs pos="0">
                <a:schemeClr val="accent1"/>
              </a:gs>
              <a:gs pos="100000">
                <a:schemeClr val="accent1">
                  <a:lumMod val="75000"/>
                </a:schemeClr>
              </a:gs>
            </a:gsLst>
            <a:lin ang="5400000" scaled="1"/>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7" name="Text Placeholder 2">
            <a:extLst>
              <a:ext uri="{FF2B5EF4-FFF2-40B4-BE49-F238E27FC236}">
                <a16:creationId xmlns:a16="http://schemas.microsoft.com/office/drawing/2014/main" id="{119BBA81-1F5F-4573-813F-C7479623CAFE}"/>
              </a:ext>
            </a:extLst>
          </p:cNvPr>
          <p:cNvSpPr txBox="1">
            <a:spLocks/>
          </p:cNvSpPr>
          <p:nvPr/>
        </p:nvSpPr>
        <p:spPr>
          <a:xfrm>
            <a:off x="5671637" y="4293161"/>
            <a:ext cx="4528596" cy="169277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900"/>
              </a:spcAft>
              <a:buNone/>
            </a:pPr>
            <a:r>
              <a:rPr lang="en-US" sz="1600" dirty="0">
                <a:solidFill>
                  <a:schemeClr val="accent1"/>
                </a:solidFill>
                <a:latin typeface="+mj-lt"/>
              </a:rPr>
              <a:t>Is difficult because:</a:t>
            </a:r>
          </a:p>
          <a:p>
            <a:pPr marL="15875" lvl="1" indent="0" defTabSz="932719">
              <a:spcBef>
                <a:spcPts val="0"/>
              </a:spcBef>
              <a:spcAft>
                <a:spcPts val="900"/>
              </a:spcAft>
              <a:buNone/>
            </a:pPr>
            <a:r>
              <a:rPr lang="en-US" sz="1600" dirty="0">
                <a:solidFill>
                  <a:schemeClr val="tx1"/>
                </a:solidFill>
                <a:cs typeface="Segoe UI Semibold" panose="020B0702040204020203" pitchFamily="34" charset="0"/>
              </a:rPr>
              <a:t>It requires significant expertise</a:t>
            </a:r>
          </a:p>
          <a:p>
            <a:pPr marL="15875" lvl="1" indent="0" defTabSz="932719">
              <a:spcBef>
                <a:spcPts val="0"/>
              </a:spcBef>
              <a:spcAft>
                <a:spcPts val="900"/>
              </a:spcAft>
              <a:buNone/>
            </a:pPr>
            <a:r>
              <a:rPr lang="en-US" sz="1600" dirty="0">
                <a:solidFill>
                  <a:schemeClr val="tx1"/>
                </a:solidFill>
                <a:cs typeface="Segoe UI Semibold" panose="020B0702040204020203" pitchFamily="34" charset="0"/>
              </a:rPr>
              <a:t>Most database users are developers, not DBAs</a:t>
            </a:r>
          </a:p>
          <a:p>
            <a:pPr marL="15875" lvl="1" indent="0" defTabSz="932719">
              <a:spcBef>
                <a:spcPts val="0"/>
              </a:spcBef>
              <a:spcAft>
                <a:spcPts val="900"/>
              </a:spcAft>
              <a:buNone/>
            </a:pPr>
            <a:r>
              <a:rPr lang="en-US" sz="1600" dirty="0">
                <a:solidFill>
                  <a:schemeClr val="tx1"/>
                </a:solidFill>
                <a:cs typeface="Segoe UI Semibold" panose="020B0702040204020203" pitchFamily="34" charset="0"/>
              </a:rPr>
              <a:t>Changing workloads</a:t>
            </a:r>
          </a:p>
          <a:p>
            <a:pPr marL="15875" lvl="1" indent="0" defTabSz="932719">
              <a:spcBef>
                <a:spcPts val="0"/>
              </a:spcBef>
              <a:spcAft>
                <a:spcPts val="900"/>
              </a:spcAft>
              <a:buNone/>
            </a:pPr>
            <a:r>
              <a:rPr lang="en-US" sz="1600" dirty="0">
                <a:solidFill>
                  <a:schemeClr val="tx1"/>
                </a:solidFill>
                <a:cs typeface="Segoe UI Semibold" panose="020B0702040204020203" pitchFamily="34" charset="0"/>
              </a:rPr>
              <a:t>Typically reactive in nature</a:t>
            </a:r>
          </a:p>
        </p:txBody>
      </p:sp>
      <p:grpSp>
        <p:nvGrpSpPr>
          <p:cNvPr id="7" name="Group 6">
            <a:extLst>
              <a:ext uri="{FF2B5EF4-FFF2-40B4-BE49-F238E27FC236}">
                <a16:creationId xmlns:a16="http://schemas.microsoft.com/office/drawing/2014/main" id="{6F0D4247-D0C3-BA48-9C8A-1D5C1F9EC0F2}"/>
              </a:ext>
              <a:ext uri="{C183D7F6-B498-43B3-948B-1728B52AA6E4}">
                <adec:decorative xmlns:adec="http://schemas.microsoft.com/office/drawing/2017/decorative" val="1"/>
              </a:ext>
            </a:extLst>
          </p:cNvPr>
          <p:cNvGrpSpPr/>
          <p:nvPr/>
        </p:nvGrpSpPr>
        <p:grpSpPr>
          <a:xfrm>
            <a:off x="3334421" y="4399139"/>
            <a:ext cx="1692206" cy="1219200"/>
            <a:chOff x="1349409" y="4284453"/>
            <a:chExt cx="2023276" cy="1457729"/>
          </a:xfrm>
        </p:grpSpPr>
        <p:grpSp>
          <p:nvGrpSpPr>
            <p:cNvPr id="15" name="Group 14">
              <a:extLst>
                <a:ext uri="{FF2B5EF4-FFF2-40B4-BE49-F238E27FC236}">
                  <a16:creationId xmlns:a16="http://schemas.microsoft.com/office/drawing/2014/main" id="{2583B790-C2F5-4D81-85D9-9D37758BF999}"/>
                </a:ext>
              </a:extLst>
            </p:cNvPr>
            <p:cNvGrpSpPr/>
            <p:nvPr/>
          </p:nvGrpSpPr>
          <p:grpSpPr>
            <a:xfrm>
              <a:off x="1349409" y="4486731"/>
              <a:ext cx="2023276" cy="1255451"/>
              <a:chOff x="7020380" y="3308475"/>
              <a:chExt cx="1253478" cy="809552"/>
            </a:xfrm>
          </p:grpSpPr>
          <p:sp>
            <p:nvSpPr>
              <p:cNvPr id="5" name="maze" title="Icon of a maze">
                <a:extLst>
                  <a:ext uri="{FF2B5EF4-FFF2-40B4-BE49-F238E27FC236}">
                    <a16:creationId xmlns:a16="http://schemas.microsoft.com/office/drawing/2014/main" id="{5CDF255C-632B-4DED-B5E8-E23131F9A717}"/>
                  </a:ext>
                </a:extLst>
              </p:cNvPr>
              <p:cNvSpPr>
                <a:spLocks noChangeAspect="1" noEditPoints="1"/>
              </p:cNvSpPr>
              <p:nvPr/>
            </p:nvSpPr>
            <p:spPr bwMode="auto">
              <a:xfrm>
                <a:off x="7468812" y="3308475"/>
                <a:ext cx="805046" cy="809552"/>
              </a:xfrm>
              <a:custGeom>
                <a:avLst/>
                <a:gdLst>
                  <a:gd name="T0" fmla="*/ 536 w 536"/>
                  <a:gd name="T1" fmla="*/ 429 h 539"/>
                  <a:gd name="T2" fmla="*/ 536 w 536"/>
                  <a:gd name="T3" fmla="*/ 539 h 539"/>
                  <a:gd name="T4" fmla="*/ 0 w 536"/>
                  <a:gd name="T5" fmla="*/ 539 h 539"/>
                  <a:gd name="T6" fmla="*/ 0 w 536"/>
                  <a:gd name="T7" fmla="*/ 0 h 539"/>
                  <a:gd name="T8" fmla="*/ 101 w 536"/>
                  <a:gd name="T9" fmla="*/ 0 h 539"/>
                  <a:gd name="T10" fmla="*/ 536 w 536"/>
                  <a:gd name="T11" fmla="*/ 322 h 539"/>
                  <a:gd name="T12" fmla="*/ 536 w 536"/>
                  <a:gd name="T13" fmla="*/ 0 h 539"/>
                  <a:gd name="T14" fmla="*/ 211 w 536"/>
                  <a:gd name="T15" fmla="*/ 0 h 539"/>
                  <a:gd name="T16" fmla="*/ 211 w 536"/>
                  <a:gd name="T17" fmla="*/ 107 h 539"/>
                  <a:gd name="T18" fmla="*/ 319 w 536"/>
                  <a:gd name="T19" fmla="*/ 107 h 539"/>
                  <a:gd name="T20" fmla="*/ 536 w 536"/>
                  <a:gd name="T21" fmla="*/ 107 h 539"/>
                  <a:gd name="T22" fmla="*/ 428 w 536"/>
                  <a:gd name="T23" fmla="*/ 107 h 539"/>
                  <a:gd name="T24" fmla="*/ 428 w 536"/>
                  <a:gd name="T25" fmla="*/ 322 h 539"/>
                  <a:gd name="T26" fmla="*/ 428 w 536"/>
                  <a:gd name="T27" fmla="*/ 429 h 539"/>
                  <a:gd name="T28" fmla="*/ 319 w 536"/>
                  <a:gd name="T29" fmla="*/ 429 h 539"/>
                  <a:gd name="T30" fmla="*/ 319 w 536"/>
                  <a:gd name="T31" fmla="*/ 539 h 539"/>
                  <a:gd name="T32" fmla="*/ 211 w 536"/>
                  <a:gd name="T33" fmla="*/ 322 h 539"/>
                  <a:gd name="T34" fmla="*/ 211 w 536"/>
                  <a:gd name="T35" fmla="*/ 539 h 539"/>
                  <a:gd name="T36" fmla="*/ 319 w 536"/>
                  <a:gd name="T37" fmla="*/ 322 h 539"/>
                  <a:gd name="T38" fmla="*/ 319 w 536"/>
                  <a:gd name="T39" fmla="*/ 216 h 539"/>
                  <a:gd name="T40" fmla="*/ 101 w 536"/>
                  <a:gd name="T41" fmla="*/ 216 h 539"/>
                  <a:gd name="T42" fmla="*/ 101 w 536"/>
                  <a:gd name="T43" fmla="*/ 429 h 539"/>
                  <a:gd name="T44" fmla="*/ 101 w 536"/>
                  <a:gd name="T45" fmla="*/ 322 h 539"/>
                  <a:gd name="T46" fmla="*/ 0 w 536"/>
                  <a:gd name="T47" fmla="*/ 322 h 539"/>
                  <a:gd name="T48" fmla="*/ 101 w 536"/>
                  <a:gd name="T49" fmla="*/ 105 h 539"/>
                  <a:gd name="T50" fmla="*/ 0 w 536"/>
                  <a:gd name="T51" fmla="*/ 105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6" h="539">
                    <a:moveTo>
                      <a:pt x="536" y="429"/>
                    </a:moveTo>
                    <a:lnTo>
                      <a:pt x="536" y="539"/>
                    </a:lnTo>
                    <a:lnTo>
                      <a:pt x="0" y="539"/>
                    </a:lnTo>
                    <a:lnTo>
                      <a:pt x="0" y="0"/>
                    </a:lnTo>
                    <a:lnTo>
                      <a:pt x="101" y="0"/>
                    </a:lnTo>
                    <a:moveTo>
                      <a:pt x="536" y="322"/>
                    </a:moveTo>
                    <a:lnTo>
                      <a:pt x="536" y="0"/>
                    </a:lnTo>
                    <a:lnTo>
                      <a:pt x="211" y="0"/>
                    </a:lnTo>
                    <a:lnTo>
                      <a:pt x="211" y="107"/>
                    </a:lnTo>
                    <a:lnTo>
                      <a:pt x="319" y="107"/>
                    </a:lnTo>
                    <a:moveTo>
                      <a:pt x="536" y="107"/>
                    </a:moveTo>
                    <a:lnTo>
                      <a:pt x="428" y="107"/>
                    </a:lnTo>
                    <a:lnTo>
                      <a:pt x="428" y="322"/>
                    </a:lnTo>
                    <a:moveTo>
                      <a:pt x="428" y="429"/>
                    </a:moveTo>
                    <a:lnTo>
                      <a:pt x="319" y="429"/>
                    </a:lnTo>
                    <a:lnTo>
                      <a:pt x="319" y="539"/>
                    </a:lnTo>
                    <a:moveTo>
                      <a:pt x="211" y="322"/>
                    </a:moveTo>
                    <a:lnTo>
                      <a:pt x="211" y="539"/>
                    </a:lnTo>
                    <a:moveTo>
                      <a:pt x="319" y="322"/>
                    </a:moveTo>
                    <a:lnTo>
                      <a:pt x="319" y="216"/>
                    </a:lnTo>
                    <a:lnTo>
                      <a:pt x="101" y="216"/>
                    </a:lnTo>
                    <a:lnTo>
                      <a:pt x="101" y="429"/>
                    </a:lnTo>
                    <a:moveTo>
                      <a:pt x="101" y="322"/>
                    </a:moveTo>
                    <a:lnTo>
                      <a:pt x="0" y="322"/>
                    </a:lnTo>
                    <a:moveTo>
                      <a:pt x="101" y="105"/>
                    </a:moveTo>
                    <a:lnTo>
                      <a:pt x="0" y="105"/>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 name="girl_2" title="Icon of a woman">
                <a:extLst>
                  <a:ext uri="{FF2B5EF4-FFF2-40B4-BE49-F238E27FC236}">
                    <a16:creationId xmlns:a16="http://schemas.microsoft.com/office/drawing/2014/main" id="{DA82EA29-C201-44D3-869F-FCAA9E0902E7}"/>
                  </a:ext>
                </a:extLst>
              </p:cNvPr>
              <p:cNvSpPr>
                <a:spLocks noChangeAspect="1" noEditPoints="1"/>
              </p:cNvSpPr>
              <p:nvPr/>
            </p:nvSpPr>
            <p:spPr bwMode="auto">
              <a:xfrm>
                <a:off x="7020380" y="3752267"/>
                <a:ext cx="355352" cy="365760"/>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 name="boy" title="Icon of a man">
                <a:extLst>
                  <a:ext uri="{FF2B5EF4-FFF2-40B4-BE49-F238E27FC236}">
                    <a16:creationId xmlns:a16="http://schemas.microsoft.com/office/drawing/2014/main" id="{10088E76-5D9B-4048-8A4C-3115F2F31C0D}"/>
                  </a:ext>
                </a:extLst>
              </p:cNvPr>
              <p:cNvSpPr>
                <a:spLocks noChangeAspect="1" noEditPoints="1"/>
              </p:cNvSpPr>
              <p:nvPr/>
            </p:nvSpPr>
            <p:spPr bwMode="auto">
              <a:xfrm>
                <a:off x="7057551" y="3308475"/>
                <a:ext cx="281011" cy="36576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 name="TextBox 13">
                <a:extLst>
                  <a:ext uri="{FF2B5EF4-FFF2-40B4-BE49-F238E27FC236}">
                    <a16:creationId xmlns:a16="http://schemas.microsoft.com/office/drawing/2014/main" id="{CAE9D799-EE09-4D49-AD7F-6978F5ECE517}"/>
                  </a:ext>
                </a:extLst>
              </p:cNvPr>
              <p:cNvSpPr txBox="1"/>
              <p:nvPr/>
            </p:nvSpPr>
            <p:spPr>
              <a:xfrm>
                <a:off x="7974420" y="3511214"/>
                <a:ext cx="38732" cy="109155"/>
              </a:xfrm>
              <a:prstGeom prst="rect">
                <a:avLst/>
              </a:prstGeom>
              <a:noFill/>
              <a:ln>
                <a:noFill/>
              </a:ln>
            </p:spPr>
            <p:txBody>
              <a:bodyPr wrap="none" lIns="0" tIns="0" rIns="0" bIns="0" rtlCol="0">
                <a:spAutoFit/>
              </a:bodyPr>
              <a:lstStyle/>
              <a:p>
                <a:pPr algn="l"/>
                <a:r>
                  <a:rPr lang="en-US" sz="1100" b="1" dirty="0">
                    <a:solidFill>
                      <a:schemeClr val="bg1"/>
                    </a:solidFill>
                  </a:rPr>
                  <a:t>?</a:t>
                </a:r>
                <a:endParaRPr lang="en-US" sz="2000" b="1" dirty="0">
                  <a:solidFill>
                    <a:schemeClr val="bg1"/>
                  </a:solidFill>
                </a:endParaRPr>
              </a:p>
            </p:txBody>
          </p:sp>
        </p:grpSp>
        <p:sp>
          <p:nvSpPr>
            <p:cNvPr id="6" name="Freeform 5">
              <a:extLst>
                <a:ext uri="{FF2B5EF4-FFF2-40B4-BE49-F238E27FC236}">
                  <a16:creationId xmlns:a16="http://schemas.microsoft.com/office/drawing/2014/main" id="{05DA79DD-5379-044C-A419-5DC378AD1D58}"/>
                </a:ext>
              </a:extLst>
            </p:cNvPr>
            <p:cNvSpPr/>
            <p:nvPr/>
          </p:nvSpPr>
          <p:spPr bwMode="auto">
            <a:xfrm>
              <a:off x="2122098" y="4284453"/>
              <a:ext cx="707366" cy="575094"/>
            </a:xfrm>
            <a:custGeom>
              <a:avLst/>
              <a:gdLst>
                <a:gd name="connsiteX0" fmla="*/ 0 w 707366"/>
                <a:gd name="connsiteY0" fmla="*/ 0 h 575094"/>
                <a:gd name="connsiteX1" fmla="*/ 327804 w 707366"/>
                <a:gd name="connsiteY1" fmla="*/ 0 h 575094"/>
                <a:gd name="connsiteX2" fmla="*/ 327804 w 707366"/>
                <a:gd name="connsiteY2" fmla="*/ 575094 h 575094"/>
                <a:gd name="connsiteX3" fmla="*/ 707366 w 707366"/>
                <a:gd name="connsiteY3" fmla="*/ 575094 h 575094"/>
              </a:gdLst>
              <a:ahLst/>
              <a:cxnLst>
                <a:cxn ang="0">
                  <a:pos x="connsiteX0" y="connsiteY0"/>
                </a:cxn>
                <a:cxn ang="0">
                  <a:pos x="connsiteX1" y="connsiteY1"/>
                </a:cxn>
                <a:cxn ang="0">
                  <a:pos x="connsiteX2" y="connsiteY2"/>
                </a:cxn>
                <a:cxn ang="0">
                  <a:pos x="connsiteX3" y="connsiteY3"/>
                </a:cxn>
              </a:cxnLst>
              <a:rect l="l" t="t" r="r" b="b"/>
              <a:pathLst>
                <a:path w="707366" h="575094">
                  <a:moveTo>
                    <a:pt x="0" y="0"/>
                  </a:moveTo>
                  <a:lnTo>
                    <a:pt x="327804" y="0"/>
                  </a:lnTo>
                  <a:lnTo>
                    <a:pt x="327804" y="575094"/>
                  </a:lnTo>
                  <a:lnTo>
                    <a:pt x="707366" y="575094"/>
                  </a:lnTo>
                </a:path>
              </a:pathLst>
            </a:custGeom>
            <a:noFill/>
            <a:ln w="12700">
              <a:solidFill>
                <a:schemeClr val="bg1"/>
              </a:solidFill>
              <a:headEnd type="none" w="med" len="med"/>
              <a:tailEnd type="oval"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54940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1D728418-A93F-4EEC-A561-B855C32CC058}"/>
              </a:ext>
              <a:ext uri="{C183D7F6-B498-43B3-948B-1728B52AA6E4}">
                <adec:decorative xmlns:adec="http://schemas.microsoft.com/office/drawing/2017/decorative" val="1"/>
              </a:ext>
            </a:extLst>
          </p:cNvPr>
          <p:cNvSpPr/>
          <p:nvPr/>
        </p:nvSpPr>
        <p:spPr bwMode="auto">
          <a:xfrm>
            <a:off x="7556405" y="1603059"/>
            <a:ext cx="3071034" cy="2212155"/>
          </a:xfrm>
          <a:prstGeom prst="rect">
            <a:avLst/>
          </a:prstGeom>
          <a:solidFill>
            <a:schemeClr val="bg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6" name="Rectangle 25">
            <a:extLst>
              <a:ext uri="{FF2B5EF4-FFF2-40B4-BE49-F238E27FC236}">
                <a16:creationId xmlns:a16="http://schemas.microsoft.com/office/drawing/2014/main" id="{6806A66F-414E-4858-8FDF-AA9C231C3F89}"/>
              </a:ext>
              <a:ext uri="{C183D7F6-B498-43B3-948B-1728B52AA6E4}">
                <adec:decorative xmlns:adec="http://schemas.microsoft.com/office/drawing/2017/decorative" val="1"/>
              </a:ext>
            </a:extLst>
          </p:cNvPr>
          <p:cNvSpPr/>
          <p:nvPr/>
        </p:nvSpPr>
        <p:spPr bwMode="auto">
          <a:xfrm>
            <a:off x="3827257" y="1605573"/>
            <a:ext cx="3119643" cy="2215991"/>
          </a:xfrm>
          <a:prstGeom prst="rect">
            <a:avLst/>
          </a:prstGeom>
          <a:solidFill>
            <a:schemeClr val="bg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 name="TextBox 2">
            <a:extLst>
              <a:ext uri="{FF2B5EF4-FFF2-40B4-BE49-F238E27FC236}">
                <a16:creationId xmlns:a16="http://schemas.microsoft.com/office/drawing/2014/main" id="{5AB8493E-6B32-4BD0-B2E2-2B24C6F061AD}"/>
              </a:ext>
            </a:extLst>
          </p:cNvPr>
          <p:cNvSpPr txBox="1"/>
          <p:nvPr/>
        </p:nvSpPr>
        <p:spPr>
          <a:xfrm>
            <a:off x="7646533" y="1603059"/>
            <a:ext cx="4692222" cy="9848850"/>
          </a:xfrm>
          <a:prstGeom prst="rect">
            <a:avLst/>
          </a:prstGeom>
          <a:noFill/>
        </p:spPr>
        <p:txBody>
          <a:bodyPr wrap="square" lIns="0" tIns="0" rIns="0" bIns="0" rtlCol="0">
            <a:spAutoFit/>
          </a:bodyPr>
          <a:lstStyle/>
          <a:p>
            <a:r>
              <a:rPr lang="en-US" sz="800" dirty="0">
                <a:gradFill>
                  <a:gsLst>
                    <a:gs pos="2917">
                      <a:schemeClr val="tx1"/>
                    </a:gs>
                    <a:gs pos="30000">
                      <a:schemeClr val="tx1"/>
                    </a:gs>
                  </a:gsLst>
                  <a:lin ang="5400000" scaled="0"/>
                </a:gradFill>
              </a:rPr>
              <a:t>2018-09-24 04:03:17 UTC-5ba7ee26.84-LOG:  checkpoint starting: time                         </a:t>
            </a:r>
          </a:p>
          <a:p>
            <a:r>
              <a:rPr lang="en-US" sz="800" dirty="0">
                <a:gradFill>
                  <a:gsLst>
                    <a:gs pos="2917">
                      <a:schemeClr val="tx1"/>
                    </a:gs>
                    <a:gs pos="30000">
                      <a:schemeClr val="tx1"/>
                    </a:gs>
                  </a:gsLst>
                  <a:lin ang="5400000" scaled="0"/>
                </a:gradFill>
              </a:rPr>
              <a:t>2018-09-24 04:03:18 UTC-5ba7ee26.84-LOG:  checkpoint complete: wrote 16 buffers (0.0%); 0 WA</a:t>
            </a:r>
          </a:p>
          <a:p>
            <a:r>
              <a:rPr lang="en-US" sz="800" dirty="0">
                <a:gradFill>
                  <a:gsLst>
                    <a:gs pos="2917">
                      <a:schemeClr val="tx1"/>
                    </a:gs>
                    <a:gs pos="30000">
                      <a:schemeClr val="tx1"/>
                    </a:gs>
                  </a:gsLst>
                  <a:lin ang="5400000" scaled="0"/>
                </a:gradFill>
              </a:rPr>
              <a:t>2018-09-24 04:04:25 UTC-5ba86249.5e4c-LOG:  connection received: host=127.0.0.1 port=35043  </a:t>
            </a:r>
          </a:p>
          <a:p>
            <a:r>
              <a:rPr lang="en-US" sz="800" dirty="0">
                <a:gradFill>
                  <a:gsLst>
                    <a:gs pos="2917">
                      <a:schemeClr val="tx1"/>
                    </a:gs>
                    <a:gs pos="30000">
                      <a:schemeClr val="tx1"/>
                    </a:gs>
                  </a:gsLst>
                  <a:lin ang="5400000" scaled="0"/>
                </a:gradFill>
              </a:rPr>
              <a:t>2018-09-24 04:04:25 UTC-5ba86249.5e4c-LOG:  connection authorized: user=MASK_AZURE_USER data</a:t>
            </a:r>
          </a:p>
          <a:p>
            <a:r>
              <a:rPr lang="en-US" sz="800" dirty="0">
                <a:gradFill>
                  <a:gsLst>
                    <a:gs pos="2917">
                      <a:schemeClr val="tx1"/>
                    </a:gs>
                    <a:gs pos="30000">
                      <a:schemeClr val="tx1"/>
                    </a:gs>
                  </a:gsLst>
                  <a:lin ang="5400000" scaled="0"/>
                </a:gradFill>
              </a:rPr>
              <a:t>2018-09-24 04:08:17 UTC-5ba7ee26.84-LOG:  checkpoint starting: time                         </a:t>
            </a:r>
          </a:p>
          <a:p>
            <a:r>
              <a:rPr lang="en-US" sz="800" dirty="0">
                <a:gradFill>
                  <a:gsLst>
                    <a:gs pos="2917">
                      <a:schemeClr val="tx1"/>
                    </a:gs>
                    <a:gs pos="30000">
                      <a:schemeClr val="tx1"/>
                    </a:gs>
                  </a:gsLst>
                  <a:lin ang="5400000" scaled="0"/>
                </a:gradFill>
              </a:rPr>
              <a:t>2018-09-24 04:08:18 UTC-5ba7ee26.84-LOG:  checkpoint complete: wrote 17 buffers (0.0%); 0 WA</a:t>
            </a:r>
          </a:p>
          <a:p>
            <a:r>
              <a:rPr lang="en-US" sz="800" dirty="0">
                <a:gradFill>
                  <a:gsLst>
                    <a:gs pos="2917">
                      <a:schemeClr val="tx1"/>
                    </a:gs>
                    <a:gs pos="30000">
                      <a:schemeClr val="tx1"/>
                    </a:gs>
                  </a:gsLst>
                  <a:lin ang="5400000" scaled="0"/>
                </a:gradFill>
              </a:rPr>
              <a:t>2018-09-24 04:09:25 UTC-5ba86375.5f3c-LOG:  connection received: host=127.0.0.1 port=35190  </a:t>
            </a:r>
          </a:p>
          <a:p>
            <a:r>
              <a:rPr lang="en-US" sz="800" dirty="0">
                <a:gradFill>
                  <a:gsLst>
                    <a:gs pos="2917">
                      <a:schemeClr val="tx1"/>
                    </a:gs>
                    <a:gs pos="30000">
                      <a:schemeClr val="tx1"/>
                    </a:gs>
                  </a:gsLst>
                  <a:lin ang="5400000" scaled="0"/>
                </a:gradFill>
              </a:rPr>
              <a:t>2018-09-24 04:09:25 UTC-5ba86375.5f3c-LOG:  connection authorized: user=MASK_AZURE_USER data</a:t>
            </a:r>
          </a:p>
          <a:p>
            <a:r>
              <a:rPr lang="en-US" sz="800" dirty="0">
                <a:gradFill>
                  <a:gsLst>
                    <a:gs pos="2917">
                      <a:schemeClr val="tx1"/>
                    </a:gs>
                    <a:gs pos="30000">
                      <a:schemeClr val="tx1"/>
                    </a:gs>
                  </a:gsLst>
                  <a:lin ang="5400000" scaled="0"/>
                </a:gradFill>
              </a:rPr>
              <a:t>2018-09-24 04:13:17 UTC-5ba7ee26.84-LOG:  checkpoint starting: time                         </a:t>
            </a:r>
          </a:p>
          <a:p>
            <a:r>
              <a:rPr lang="en-US" sz="800" dirty="0">
                <a:gradFill>
                  <a:gsLst>
                    <a:gs pos="2917">
                      <a:schemeClr val="tx1"/>
                    </a:gs>
                    <a:gs pos="30000">
                      <a:schemeClr val="tx1"/>
                    </a:gs>
                  </a:gsLst>
                  <a:lin ang="5400000" scaled="0"/>
                </a:gradFill>
              </a:rPr>
              <a:t>2018-09-24 04:13:26 UTC-5ba7ee26.84-LOG:  checkpoint complete: wrote 74 buffers (0.0%); 0 WA</a:t>
            </a:r>
          </a:p>
          <a:p>
            <a:r>
              <a:rPr lang="en-US" sz="800" dirty="0">
                <a:gradFill>
                  <a:gsLst>
                    <a:gs pos="2917">
                      <a:schemeClr val="tx1"/>
                    </a:gs>
                    <a:gs pos="30000">
                      <a:schemeClr val="tx1"/>
                    </a:gs>
                  </a:gsLst>
                  <a:lin ang="5400000" scaled="0"/>
                </a:gradFill>
              </a:rPr>
              <a:t>2018-09-24 04:14:25 UTC-5ba864a1.602c-LOG:  connection received: host=127.0.0.1 port=35372  </a:t>
            </a:r>
          </a:p>
          <a:p>
            <a:r>
              <a:rPr lang="en-US" sz="800" dirty="0">
                <a:gradFill>
                  <a:gsLst>
                    <a:gs pos="2917">
                      <a:schemeClr val="tx1"/>
                    </a:gs>
                    <a:gs pos="30000">
                      <a:schemeClr val="tx1"/>
                    </a:gs>
                  </a:gsLst>
                  <a:lin ang="5400000" scaled="0"/>
                </a:gradFill>
              </a:rPr>
              <a:t>2018-09-24 04:14:25 UTC-5ba864a1.602c-LOG:  connection authorized: user=MASK_AZURE_USER data</a:t>
            </a:r>
          </a:p>
          <a:p>
            <a:r>
              <a:rPr lang="en-US" sz="800" dirty="0">
                <a:gradFill>
                  <a:gsLst>
                    <a:gs pos="2917">
                      <a:schemeClr val="tx1"/>
                    </a:gs>
                    <a:gs pos="30000">
                      <a:schemeClr val="tx1"/>
                    </a:gs>
                  </a:gsLst>
                  <a:lin ang="5400000" scaled="0"/>
                </a:gradFill>
              </a:rPr>
              <a:t>2018-09-24 04:18:17 UTC-5ba7ee26.84-LOG:  checkpoint starting: time                         </a:t>
            </a:r>
          </a:p>
          <a:p>
            <a:r>
              <a:rPr lang="en-US" sz="800" dirty="0">
                <a:gradFill>
                  <a:gsLst>
                    <a:gs pos="2917">
                      <a:schemeClr val="tx1"/>
                    </a:gs>
                    <a:gs pos="30000">
                      <a:schemeClr val="tx1"/>
                    </a:gs>
                  </a:gsLst>
                  <a:lin ang="5400000" scaled="0"/>
                </a:gradFill>
              </a:rPr>
              <a:t>2018-09-24 04:18:18 UTC-5ba7ee26.84-LOG:  checkpoint complete: wrote 16 buffers (0.0%); 0 WA</a:t>
            </a:r>
          </a:p>
          <a:p>
            <a:r>
              <a:rPr lang="en-US" sz="800" dirty="0">
                <a:gradFill>
                  <a:gsLst>
                    <a:gs pos="2917">
                      <a:schemeClr val="tx1"/>
                    </a:gs>
                    <a:gs pos="30000">
                      <a:schemeClr val="tx1"/>
                    </a:gs>
                  </a:gsLst>
                  <a:lin ang="5400000" scaled="0"/>
                </a:gradFill>
              </a:rPr>
              <a:t>2018-09-24 04:19:25 UTC-5ba865cd.6120-LOG:  connection received: host=127.0.0.1 port=35697  </a:t>
            </a:r>
          </a:p>
          <a:p>
            <a:r>
              <a:rPr lang="en-US" sz="800" dirty="0">
                <a:gradFill>
                  <a:gsLst>
                    <a:gs pos="2917">
                      <a:schemeClr val="tx1"/>
                    </a:gs>
                    <a:gs pos="30000">
                      <a:schemeClr val="tx1"/>
                    </a:gs>
                  </a:gsLst>
                  <a:lin ang="5400000" scaled="0"/>
                </a:gradFill>
              </a:rPr>
              <a:t>2018-09-24 04:19:25 UTC-5ba865cd.6120-LOG:  connection authorized: user=MASK_AZURE_USER data</a:t>
            </a:r>
          </a:p>
          <a:p>
            <a:r>
              <a:rPr lang="en-US" sz="800" dirty="0">
                <a:gradFill>
                  <a:gsLst>
                    <a:gs pos="2917">
                      <a:schemeClr val="tx1"/>
                    </a:gs>
                    <a:gs pos="30000">
                      <a:schemeClr val="tx1"/>
                    </a:gs>
                  </a:gsLst>
                  <a:lin ang="5400000" scaled="0"/>
                </a:gradFill>
              </a:rPr>
              <a:t>2018-09-24 04:23:17 UTC-5ba7ee26.84-LOG:  checkpoint starting: time                         </a:t>
            </a:r>
          </a:p>
          <a:p>
            <a:r>
              <a:rPr lang="en-US" sz="800" dirty="0">
                <a:gradFill>
                  <a:gsLst>
                    <a:gs pos="2917">
                      <a:schemeClr val="tx1"/>
                    </a:gs>
                    <a:gs pos="30000">
                      <a:schemeClr val="tx1"/>
                    </a:gs>
                  </a:gsLst>
                  <a:lin ang="5400000" scaled="0"/>
                </a:gradFill>
              </a:rPr>
              <a:t>2018-09-24 04:23:19 UTC-5ba7ee26.84-LOG:  checkpoint complete: wrote 16 buffers (0.0%); 0 WA</a:t>
            </a:r>
          </a:p>
          <a:p>
            <a:r>
              <a:rPr lang="en-US" sz="800" dirty="0">
                <a:gradFill>
                  <a:gsLst>
                    <a:gs pos="2917">
                      <a:schemeClr val="tx1"/>
                    </a:gs>
                    <a:gs pos="30000">
                      <a:schemeClr val="tx1"/>
                    </a:gs>
                  </a:gsLst>
                  <a:lin ang="5400000" scaled="0"/>
                </a:gradFill>
              </a:rPr>
              <a:t>2018-09-24 04:24:25 UTC-5ba866f9.620c-LOG:  connection received: host=127.0.0.1 port=35913  </a:t>
            </a:r>
          </a:p>
          <a:p>
            <a:r>
              <a:rPr lang="en-US" sz="800" dirty="0">
                <a:gradFill>
                  <a:gsLst>
                    <a:gs pos="2917">
                      <a:schemeClr val="tx1"/>
                    </a:gs>
                    <a:gs pos="30000">
                      <a:schemeClr val="tx1"/>
                    </a:gs>
                  </a:gsLst>
                  <a:lin ang="5400000" scaled="0"/>
                </a:gradFill>
              </a:rPr>
              <a:t>2018-09-24 04:24:26 UTC-5ba866f9.620c-LOG:  connection authorized: user=MASK_AZURE_USER data</a:t>
            </a:r>
          </a:p>
          <a:p>
            <a:r>
              <a:rPr lang="en-US" sz="800" dirty="0">
                <a:gradFill>
                  <a:gsLst>
                    <a:gs pos="2917">
                      <a:schemeClr val="tx1"/>
                    </a:gs>
                    <a:gs pos="30000">
                      <a:schemeClr val="tx1"/>
                    </a:gs>
                  </a:gsLst>
                  <a:lin ang="5400000" scaled="0"/>
                </a:gradFill>
              </a:rPr>
              <a:t>2018-09-24 04:28:17 UTC-5ba7ee26.84-LOG:  checkpoint starting: time                         </a:t>
            </a:r>
          </a:p>
          <a:p>
            <a:r>
              <a:rPr lang="en-US" sz="800" dirty="0">
                <a:gradFill>
                  <a:gsLst>
                    <a:gs pos="2917">
                      <a:schemeClr val="tx1"/>
                    </a:gs>
                    <a:gs pos="30000">
                      <a:schemeClr val="tx1"/>
                    </a:gs>
                  </a:gsLst>
                  <a:lin ang="5400000" scaled="0"/>
                </a:gradFill>
              </a:rPr>
              <a:t>2018-09-24 04:28:26 UTC-5ba7ee26.84-LOG:  checkpoint complete: wrote 83 buffers (0.0%); 0 WA</a:t>
            </a:r>
          </a:p>
          <a:p>
            <a:r>
              <a:rPr lang="en-US" sz="800" dirty="0">
                <a:gradFill>
                  <a:gsLst>
                    <a:gs pos="2917">
                      <a:schemeClr val="tx1"/>
                    </a:gs>
                    <a:gs pos="30000">
                      <a:schemeClr val="tx1"/>
                    </a:gs>
                  </a:gsLst>
                  <a:lin ang="5400000" scaled="0"/>
                </a:gradFill>
              </a:rPr>
              <a:t>2018-09-24 04:29:25 UTC-5ba86825.62fc-LOG:  connection received: host=127.0.0.1 port=36087  </a:t>
            </a:r>
          </a:p>
          <a:p>
            <a:r>
              <a:rPr lang="en-US" sz="800" dirty="0">
                <a:gradFill>
                  <a:gsLst>
                    <a:gs pos="2917">
                      <a:schemeClr val="tx1"/>
                    </a:gs>
                    <a:gs pos="30000">
                      <a:schemeClr val="tx1"/>
                    </a:gs>
                  </a:gsLst>
                  <a:lin ang="5400000" scaled="0"/>
                </a:gradFill>
              </a:rPr>
              <a:t>2018-09-24 04:29:25 UTC-5ba86825.62fc-LOG:  connection authorized: user=MASK_AZURE_USER data</a:t>
            </a:r>
          </a:p>
          <a:p>
            <a:r>
              <a:rPr lang="en-US" sz="800" dirty="0">
                <a:gradFill>
                  <a:gsLst>
                    <a:gs pos="2917">
                      <a:schemeClr val="tx1"/>
                    </a:gs>
                    <a:gs pos="30000">
                      <a:schemeClr val="tx1"/>
                    </a:gs>
                  </a:gsLst>
                  <a:lin ang="5400000" scaled="0"/>
                </a:gradFill>
              </a:rPr>
              <a:t>2018-09-24 04:33:17 UTC-5ba7ee26.84-LOG:  checkpoint starting: time                         </a:t>
            </a:r>
          </a:p>
          <a:p>
            <a:r>
              <a:rPr lang="en-US" sz="800" dirty="0">
                <a:gradFill>
                  <a:gsLst>
                    <a:gs pos="2917">
                      <a:schemeClr val="tx1"/>
                    </a:gs>
                    <a:gs pos="30000">
                      <a:schemeClr val="tx1"/>
                    </a:gs>
                  </a:gsLst>
                  <a:lin ang="5400000" scaled="0"/>
                </a:gradFill>
              </a:rPr>
              <a:t>2018-09-24 04:33:19 UTC-5ba7ee26.84-LOG:  checkpoint complete: wrote 16 buffers (0.0%); 0 WA</a:t>
            </a:r>
          </a:p>
          <a:p>
            <a:r>
              <a:rPr lang="en-US" sz="800" dirty="0">
                <a:gradFill>
                  <a:gsLst>
                    <a:gs pos="2917">
                      <a:schemeClr val="tx1"/>
                    </a:gs>
                    <a:gs pos="30000">
                      <a:schemeClr val="tx1"/>
                    </a:gs>
                  </a:gsLst>
                  <a:lin ang="5400000" scaled="0"/>
                </a:gradFill>
              </a:rPr>
              <a:t>2018-09-24 04:34:25 UTC-5ba86951.63f0-LOG:  connection received: host=127.0.0.1 port=36244  </a:t>
            </a:r>
          </a:p>
          <a:p>
            <a:r>
              <a:rPr lang="en-US" sz="800" dirty="0">
                <a:gradFill>
                  <a:gsLst>
                    <a:gs pos="2917">
                      <a:schemeClr val="tx1"/>
                    </a:gs>
                    <a:gs pos="30000">
                      <a:schemeClr val="tx1"/>
                    </a:gs>
                  </a:gsLst>
                  <a:lin ang="5400000" scaled="0"/>
                </a:gradFill>
              </a:rPr>
              <a:t>2018-09-24 04:34:25 UTC-5ba86951.63f0-LOG:  connection authorized: user=MASK_AZURE_USER data</a:t>
            </a:r>
          </a:p>
          <a:p>
            <a:r>
              <a:rPr lang="en-US" sz="800" dirty="0">
                <a:gradFill>
                  <a:gsLst>
                    <a:gs pos="2917">
                      <a:schemeClr val="tx1"/>
                    </a:gs>
                    <a:gs pos="30000">
                      <a:schemeClr val="tx1"/>
                    </a:gs>
                  </a:gsLst>
                  <a:lin ang="5400000" scaled="0"/>
                </a:gradFill>
              </a:rPr>
              <a:t>2018-09-24 04:38:17 UTC-5ba7ee26.84-LOG:  checkpoint starting: time                         </a:t>
            </a:r>
          </a:p>
          <a:p>
            <a:r>
              <a:rPr lang="en-US" sz="800" dirty="0">
                <a:gradFill>
                  <a:gsLst>
                    <a:gs pos="2917">
                      <a:schemeClr val="tx1"/>
                    </a:gs>
                    <a:gs pos="30000">
                      <a:schemeClr val="tx1"/>
                    </a:gs>
                  </a:gsLst>
                  <a:lin ang="5400000" scaled="0"/>
                </a:gradFill>
              </a:rPr>
              <a:t>2018-09-24 04:38:20 UTC-5ba7ee26.84-LOG:  checkpoint complete: wrote 22 buffers (0.0%); 0 WA</a:t>
            </a:r>
          </a:p>
          <a:p>
            <a:r>
              <a:rPr lang="en-US" sz="800" dirty="0">
                <a:gradFill>
                  <a:gsLst>
                    <a:gs pos="2917">
                      <a:schemeClr val="tx1"/>
                    </a:gs>
                    <a:gs pos="30000">
                      <a:schemeClr val="tx1"/>
                    </a:gs>
                  </a:gsLst>
                  <a:lin ang="5400000" scaled="0"/>
                </a:gradFill>
              </a:rPr>
              <a:t>2018-09-24 04:39:25 UTC-5ba86a7d.64e0-LOG:  connection received: host=127.0.0.1 port=36418  </a:t>
            </a:r>
          </a:p>
          <a:p>
            <a:r>
              <a:rPr lang="en-US" sz="800" dirty="0">
                <a:gradFill>
                  <a:gsLst>
                    <a:gs pos="2917">
                      <a:schemeClr val="tx1"/>
                    </a:gs>
                    <a:gs pos="30000">
                      <a:schemeClr val="tx1"/>
                    </a:gs>
                  </a:gsLst>
                  <a:lin ang="5400000" scaled="0"/>
                </a:gradFill>
              </a:rPr>
              <a:t>2018-09-24 04:39:25 UTC-5ba86a7d.64e0-LOG:  connection authorized: user=MASK_AZURE_USER data</a:t>
            </a:r>
          </a:p>
          <a:p>
            <a:r>
              <a:rPr lang="en-US" sz="800" dirty="0">
                <a:gradFill>
                  <a:gsLst>
                    <a:gs pos="2917">
                      <a:schemeClr val="tx1"/>
                    </a:gs>
                    <a:gs pos="30000">
                      <a:schemeClr val="tx1"/>
                    </a:gs>
                  </a:gsLst>
                  <a:lin ang="5400000" scaled="0"/>
                </a:gradFill>
              </a:rPr>
              <a:t>2018-09-24 04:39:39 UTC-5ba81853.23b4-LOG:  could not receive data from client: An existing </a:t>
            </a:r>
          </a:p>
          <a:p>
            <a:r>
              <a:rPr lang="en-US" sz="800" dirty="0">
                <a:gradFill>
                  <a:gsLst>
                    <a:gs pos="2917">
                      <a:schemeClr val="tx1"/>
                    </a:gs>
                    <a:gs pos="30000">
                      <a:schemeClr val="tx1"/>
                    </a:gs>
                  </a:gsLst>
                  <a:lin ang="5400000" scaled="0"/>
                </a:gradFill>
              </a:rPr>
              <a:t>2018-09-24 04:39:39 UTC-5ba7fbd2.c8c-LOG:  could not receive data from client: An existing c</a:t>
            </a:r>
          </a:p>
          <a:p>
            <a:r>
              <a:rPr lang="en-US" sz="800" dirty="0">
                <a:gradFill>
                  <a:gsLst>
                    <a:gs pos="2917">
                      <a:schemeClr val="tx1"/>
                    </a:gs>
                    <a:gs pos="30000">
                      <a:schemeClr val="tx1"/>
                    </a:gs>
                  </a:gsLst>
                  <a:lin ang="5400000" scaled="0"/>
                </a:gradFill>
              </a:rPr>
              <a:t>2018-09-24 04:43:17 UTC-5ba7ee26.84-LOG:  checkpoint starting: time                         </a:t>
            </a:r>
          </a:p>
          <a:p>
            <a:r>
              <a:rPr lang="en-US" sz="800" dirty="0">
                <a:gradFill>
                  <a:gsLst>
                    <a:gs pos="2917">
                      <a:schemeClr val="tx1"/>
                    </a:gs>
                    <a:gs pos="30000">
                      <a:schemeClr val="tx1"/>
                    </a:gs>
                  </a:gsLst>
                  <a:lin ang="5400000" scaled="0"/>
                </a:gradFill>
              </a:rPr>
              <a:t>2018-09-24 04:43:28 UTC-5ba7ee26.84-LOG:  checkpoint complete: wrote 101 buffers (0.0%); 0 W</a:t>
            </a:r>
          </a:p>
          <a:p>
            <a:r>
              <a:rPr lang="en-US" sz="800" dirty="0">
                <a:gradFill>
                  <a:gsLst>
                    <a:gs pos="2917">
                      <a:schemeClr val="tx1"/>
                    </a:gs>
                    <a:gs pos="30000">
                      <a:schemeClr val="tx1"/>
                    </a:gs>
                  </a:gsLst>
                  <a:lin ang="5400000" scaled="0"/>
                </a:gradFill>
              </a:rPr>
              <a:t>2018-09-24 04:44:25 UTC-5ba86ba9.65d4-LOG:  connection received: host=127.0.0.1 port=36688  </a:t>
            </a:r>
          </a:p>
          <a:p>
            <a:r>
              <a:rPr lang="en-US" sz="800" dirty="0">
                <a:gradFill>
                  <a:gsLst>
                    <a:gs pos="2917">
                      <a:schemeClr val="tx1"/>
                    </a:gs>
                    <a:gs pos="30000">
                      <a:schemeClr val="tx1"/>
                    </a:gs>
                  </a:gsLst>
                  <a:lin ang="5400000" scaled="0"/>
                </a:gradFill>
              </a:rPr>
              <a:t>2018-09-24 04:44:25 UTC-5ba86ba9.65d4-LOG:  connection authorized: user=MASK_AZURE_USER data</a:t>
            </a:r>
          </a:p>
          <a:p>
            <a:r>
              <a:rPr lang="en-US" sz="800" dirty="0">
                <a:gradFill>
                  <a:gsLst>
                    <a:gs pos="2917">
                      <a:schemeClr val="tx1"/>
                    </a:gs>
                    <a:gs pos="30000">
                      <a:schemeClr val="tx1"/>
                    </a:gs>
                  </a:gsLst>
                  <a:lin ang="5400000" scaled="0"/>
                </a:gradFill>
              </a:rPr>
              <a:t>2018-09-24 04:48:17 UTC-5ba7ee26.84-LOG:  checkpoint starting: time                         </a:t>
            </a:r>
          </a:p>
          <a:p>
            <a:r>
              <a:rPr lang="en-US" sz="800" dirty="0">
                <a:gradFill>
                  <a:gsLst>
                    <a:gs pos="2917">
                      <a:schemeClr val="tx1"/>
                    </a:gs>
                    <a:gs pos="30000">
                      <a:schemeClr val="tx1"/>
                    </a:gs>
                  </a:gsLst>
                  <a:lin ang="5400000" scaled="0"/>
                </a:gradFill>
              </a:rPr>
              <a:t>2018-09-24 04:48:19 UTC-5ba7ee26.84-LOG:  checkpoint complete: wrote 17 buffers (0.0%); 0 WA</a:t>
            </a:r>
          </a:p>
          <a:p>
            <a:r>
              <a:rPr lang="en-US" sz="800" dirty="0">
                <a:gradFill>
                  <a:gsLst>
                    <a:gs pos="2917">
                      <a:schemeClr val="tx1"/>
                    </a:gs>
                    <a:gs pos="30000">
                      <a:schemeClr val="tx1"/>
                    </a:gs>
                  </a:gsLst>
                  <a:lin ang="5400000" scaled="0"/>
                </a:gradFill>
              </a:rPr>
              <a:t>2018-09-24 04:49:04 UTC-5ba86cc0.66b0-LOG:  connection received: host=127.0.0.1 port=36861  </a:t>
            </a:r>
          </a:p>
          <a:p>
            <a:r>
              <a:rPr lang="en-US" sz="800" dirty="0">
                <a:gradFill>
                  <a:gsLst>
                    <a:gs pos="2917">
                      <a:schemeClr val="tx1"/>
                    </a:gs>
                    <a:gs pos="30000">
                      <a:schemeClr val="tx1"/>
                    </a:gs>
                  </a:gsLst>
                  <a:lin ang="5400000" scaled="0"/>
                </a:gradFill>
              </a:rPr>
              <a:t>2018-09-24 04:49:04 UTC-5ba86cc0.66b0-LOG:  connection authorized: user=MASK_AZURE_USER data</a:t>
            </a:r>
          </a:p>
          <a:p>
            <a:r>
              <a:rPr lang="en-US" sz="800" dirty="0">
                <a:gradFill>
                  <a:gsLst>
                    <a:gs pos="2917">
                      <a:schemeClr val="tx1"/>
                    </a:gs>
                    <a:gs pos="30000">
                      <a:schemeClr val="tx1"/>
                    </a:gs>
                  </a:gsLst>
                  <a:lin ang="5400000" scaled="0"/>
                </a:gradFill>
              </a:rPr>
              <a:t>2018-09-24 04:49:25 UTC-5ba86cd5.66c8-LOG:  connection received: host=127.0.0.1 port=36867  </a:t>
            </a:r>
          </a:p>
          <a:p>
            <a:r>
              <a:rPr lang="en-US" sz="800" dirty="0">
                <a:gradFill>
                  <a:gsLst>
                    <a:gs pos="2917">
                      <a:schemeClr val="tx1"/>
                    </a:gs>
                    <a:gs pos="30000">
                      <a:schemeClr val="tx1"/>
                    </a:gs>
                  </a:gsLst>
                  <a:lin ang="5400000" scaled="0"/>
                </a:gradFill>
              </a:rPr>
              <a:t>2018-09-24 04:49:25 UTC-5ba86cd5.66c8-LOG:  connection authorized: user=MASK_AZURE_USER data</a:t>
            </a:r>
          </a:p>
          <a:p>
            <a:r>
              <a:rPr lang="en-US" sz="800" dirty="0">
                <a:gradFill>
                  <a:gsLst>
                    <a:gs pos="2917">
                      <a:schemeClr val="tx1"/>
                    </a:gs>
                    <a:gs pos="30000">
                      <a:schemeClr val="tx1"/>
                    </a:gs>
                  </a:gsLst>
                  <a:lin ang="5400000" scaled="0"/>
                </a:gradFill>
              </a:rPr>
              <a:t>2018-09-24 04:49:29 UTC-5ba86cd9.66d0-LOG:  connection received: host=127.0.0.1 port=36869  </a:t>
            </a:r>
          </a:p>
          <a:p>
            <a:r>
              <a:rPr lang="en-US" sz="800" dirty="0">
                <a:gradFill>
                  <a:gsLst>
                    <a:gs pos="2917">
                      <a:schemeClr val="tx1"/>
                    </a:gs>
                    <a:gs pos="30000">
                      <a:schemeClr val="tx1"/>
                    </a:gs>
                  </a:gsLst>
                  <a:lin ang="5400000" scaled="0"/>
                </a:gradFill>
              </a:rPr>
              <a:t>2018-09-24 04:49:30 UTC-5ba86cd9.66d0-LOG:  connection authorized: user=MASK_AZURE_USER data</a:t>
            </a:r>
          </a:p>
          <a:p>
            <a:r>
              <a:rPr lang="en-US" sz="800" dirty="0">
                <a:gradFill>
                  <a:gsLst>
                    <a:gs pos="2917">
                      <a:schemeClr val="tx1"/>
                    </a:gs>
                    <a:gs pos="30000">
                      <a:schemeClr val="tx1"/>
                    </a:gs>
                  </a:gsLst>
                  <a:lin ang="5400000" scaled="0"/>
                </a:gradFill>
              </a:rPr>
              <a:t>2018-09-24 04:49:31 UTC-5ba86cdb.66d4-LOG:  connection received: host=127.0.0.1 port=36871  </a:t>
            </a:r>
          </a:p>
          <a:p>
            <a:r>
              <a:rPr lang="en-US" sz="800" dirty="0">
                <a:gradFill>
                  <a:gsLst>
                    <a:gs pos="2917">
                      <a:schemeClr val="tx1"/>
                    </a:gs>
                    <a:gs pos="30000">
                      <a:schemeClr val="tx1"/>
                    </a:gs>
                  </a:gsLst>
                  <a:lin ang="5400000" scaled="0"/>
                </a:gradFill>
              </a:rPr>
              <a:t>2018-09-24 04:49:31 UTC-5ba86cdb.66d4-LOG:  connection authorized: user=MASK_AZURE_USER data</a:t>
            </a:r>
          </a:p>
          <a:p>
            <a:r>
              <a:rPr lang="en-US" sz="800" dirty="0">
                <a:gradFill>
                  <a:gsLst>
                    <a:gs pos="2917">
                      <a:schemeClr val="tx1"/>
                    </a:gs>
                    <a:gs pos="30000">
                      <a:schemeClr val="tx1"/>
                    </a:gs>
                  </a:gsLst>
                  <a:lin ang="5400000" scaled="0"/>
                </a:gradFill>
              </a:rPr>
              <a:t>2018-09-24 04:49:32 UTC-5ba86cdc.66d8-LOG:  connection received: host=127.0.0.1 port=36873  </a:t>
            </a:r>
          </a:p>
          <a:p>
            <a:r>
              <a:rPr lang="en-US" sz="800" dirty="0">
                <a:gradFill>
                  <a:gsLst>
                    <a:gs pos="2917">
                      <a:schemeClr val="tx1"/>
                    </a:gs>
                    <a:gs pos="30000">
                      <a:schemeClr val="tx1"/>
                    </a:gs>
                  </a:gsLst>
                  <a:lin ang="5400000" scaled="0"/>
                </a:gradFill>
              </a:rPr>
              <a:t>2018-09-24 04:49:33 UTC-5ba86cdc.66d8-LOG:  connection authorized: user=MASK_AZURE_USER data</a:t>
            </a:r>
          </a:p>
          <a:p>
            <a:r>
              <a:rPr lang="en-US" sz="800" dirty="0">
                <a:gradFill>
                  <a:gsLst>
                    <a:gs pos="2917">
                      <a:schemeClr val="tx1"/>
                    </a:gs>
                    <a:gs pos="30000">
                      <a:schemeClr val="tx1"/>
                    </a:gs>
                  </a:gsLst>
                  <a:lin ang="5400000" scaled="0"/>
                </a:gradFill>
              </a:rPr>
              <a:t>2018-09-24 04:49:34 UTC-5ba86cde.66dc-LOG:  connection received: host=127.0.0.1 port=36875  </a:t>
            </a:r>
          </a:p>
          <a:p>
            <a:r>
              <a:rPr lang="en-US" sz="800" dirty="0">
                <a:gradFill>
                  <a:gsLst>
                    <a:gs pos="2917">
                      <a:schemeClr val="tx1"/>
                    </a:gs>
                    <a:gs pos="30000">
                      <a:schemeClr val="tx1"/>
                    </a:gs>
                  </a:gsLst>
                  <a:lin ang="5400000" scaled="0"/>
                </a:gradFill>
              </a:rPr>
              <a:t>2018-09-24 04:49:34 UTC-5ba86cde.66dc-LOG:  connection authorized: user=MASK_AZURE_USER data</a:t>
            </a:r>
          </a:p>
          <a:p>
            <a:r>
              <a:rPr lang="en-US" sz="800" dirty="0">
                <a:gradFill>
                  <a:gsLst>
                    <a:gs pos="2917">
                      <a:schemeClr val="tx1"/>
                    </a:gs>
                    <a:gs pos="30000">
                      <a:schemeClr val="tx1"/>
                    </a:gs>
                  </a:gsLst>
                  <a:lin ang="5400000" scaled="0"/>
                </a:gradFill>
              </a:rPr>
              <a:t>2018-09-24 04:49:34 UTC-5ba86cdc.66d8-ERROR:  could not stat file "base/16387/16391": Permis</a:t>
            </a:r>
          </a:p>
          <a:p>
            <a:r>
              <a:rPr lang="en-US" sz="800" dirty="0">
                <a:gradFill>
                  <a:gsLst>
                    <a:gs pos="2917">
                      <a:schemeClr val="tx1"/>
                    </a:gs>
                    <a:gs pos="30000">
                      <a:schemeClr val="tx1"/>
                    </a:gs>
                  </a:gsLst>
                  <a:lin ang="5400000" scaled="0"/>
                </a:gradFill>
              </a:rPr>
              <a:t>2018-09-24 04:49:34 UTC-5ba86cdc.66d8-STATEMENT:  select pg_database_size('pgbench')/8192;  </a:t>
            </a:r>
          </a:p>
          <a:p>
            <a:r>
              <a:rPr lang="en-US" sz="800" dirty="0">
                <a:gradFill>
                  <a:gsLst>
                    <a:gs pos="2917">
                      <a:schemeClr val="tx1"/>
                    </a:gs>
                    <a:gs pos="30000">
                      <a:schemeClr val="tx1"/>
                    </a:gs>
                  </a:gsLst>
                  <a:lin ang="5400000" scaled="0"/>
                </a:gradFill>
              </a:rPr>
              <a:t>2018-09-24 04:49:34 UTC-5ba86cde.66dc-LOG:  could not receive data from client: An existing </a:t>
            </a:r>
          </a:p>
          <a:p>
            <a:r>
              <a:rPr lang="en-US" sz="800" dirty="0">
                <a:gradFill>
                  <a:gsLst>
                    <a:gs pos="2917">
                      <a:schemeClr val="tx1"/>
                    </a:gs>
                    <a:gs pos="30000">
                      <a:schemeClr val="tx1"/>
                    </a:gs>
                  </a:gsLst>
                  <a:lin ang="5400000" scaled="0"/>
                </a:gradFill>
              </a:rPr>
              <a:t>2018-09-24 04:49:34 UTC-5ba86cdc.66d8-LOG:  could not receive data from client: An existing </a:t>
            </a:r>
          </a:p>
          <a:p>
            <a:r>
              <a:rPr lang="en-US" sz="800" dirty="0">
                <a:gradFill>
                  <a:gsLst>
                    <a:gs pos="2917">
                      <a:schemeClr val="tx1"/>
                    </a:gs>
                    <a:gs pos="30000">
                      <a:schemeClr val="tx1"/>
                    </a:gs>
                  </a:gsLst>
                  <a:lin ang="5400000" scaled="0"/>
                </a:gradFill>
              </a:rPr>
              <a:t>2018-09-24 04:53:17 UTC-5ba7ee26.84-LOG:  checkpoint starting: time                         </a:t>
            </a:r>
          </a:p>
          <a:p>
            <a:r>
              <a:rPr lang="en-US" sz="800" dirty="0">
                <a:gradFill>
                  <a:gsLst>
                    <a:gs pos="2917">
                      <a:schemeClr val="tx1"/>
                    </a:gs>
                    <a:gs pos="30000">
                      <a:schemeClr val="tx1"/>
                    </a:gs>
                  </a:gsLst>
                  <a:lin ang="5400000" scaled="0"/>
                </a:gradFill>
              </a:rPr>
              <a:t>2018-09-24 04:53:22 UTC-5ba7ee26.84-LOG:  checkpoint complete: wrote 47 buffers (0.0%); 0 WA</a:t>
            </a:r>
          </a:p>
          <a:p>
            <a:r>
              <a:rPr lang="en-US" sz="800" dirty="0">
                <a:gradFill>
                  <a:gsLst>
                    <a:gs pos="2917">
                      <a:schemeClr val="tx1"/>
                    </a:gs>
                    <a:gs pos="30000">
                      <a:schemeClr val="tx1"/>
                    </a:gs>
                  </a:gsLst>
                  <a:lin ang="5400000" scaled="0"/>
                </a:gradFill>
              </a:rPr>
              <a:t>2018-09-24 04:54:25 UTC-5ba86e01.67c8-LOG:  connection received: host=127.0.0.1 port=37027  </a:t>
            </a:r>
          </a:p>
          <a:p>
            <a:r>
              <a:rPr lang="en-US" sz="800" dirty="0">
                <a:gradFill>
                  <a:gsLst>
                    <a:gs pos="2917">
                      <a:schemeClr val="tx1"/>
                    </a:gs>
                    <a:gs pos="30000">
                      <a:schemeClr val="tx1"/>
                    </a:gs>
                  </a:gsLst>
                  <a:lin ang="5400000" scaled="0"/>
                </a:gradFill>
              </a:rPr>
              <a:t>2018-09-24 04:54:25 UTC-5ba86e01.67c8-LOG:  connection authorized: user=MASK_AZURE_USER data</a:t>
            </a:r>
          </a:p>
          <a:p>
            <a:r>
              <a:rPr lang="en-US" sz="800" dirty="0">
                <a:gradFill>
                  <a:gsLst>
                    <a:gs pos="2917">
                      <a:schemeClr val="tx1"/>
                    </a:gs>
                    <a:gs pos="30000">
                      <a:schemeClr val="tx1"/>
                    </a:gs>
                  </a:gsLst>
                  <a:lin ang="5400000" scaled="0"/>
                </a:gradFill>
              </a:rPr>
              <a:t>2018-09-24 04:58:17 UTC-5ba7ee26.84-LOG:  checkpoint starting: time                         </a:t>
            </a:r>
          </a:p>
          <a:p>
            <a:r>
              <a:rPr lang="en-US" sz="800" dirty="0">
                <a:gradFill>
                  <a:gsLst>
                    <a:gs pos="2917">
                      <a:schemeClr val="tx1"/>
                    </a:gs>
                    <a:gs pos="30000">
                      <a:schemeClr val="tx1"/>
                    </a:gs>
                  </a:gsLst>
                  <a:lin ang="5400000" scaled="0"/>
                </a:gradFill>
              </a:rPr>
              <a:t>2018-09-24 04:58:28 UTC-5ba7ee26.84-LOG:  checkpoint complete: wrote 104 buffers (0.0%); 0 W</a:t>
            </a:r>
          </a:p>
          <a:p>
            <a:r>
              <a:rPr lang="en-US" sz="800" dirty="0">
                <a:gradFill>
                  <a:gsLst>
                    <a:gs pos="2917">
                      <a:schemeClr val="tx1"/>
                    </a:gs>
                    <a:gs pos="30000">
                      <a:schemeClr val="tx1"/>
                    </a:gs>
                  </a:gsLst>
                  <a:lin ang="5400000" scaled="0"/>
                </a:gradFill>
              </a:rPr>
              <a:t>2018-09-24 04:59:25 UTC-5ba86f2d.68b8-LOG:  connection received: host=127.0.0.1 port=37168  </a:t>
            </a:r>
          </a:p>
          <a:p>
            <a:r>
              <a:rPr lang="en-US" sz="800" dirty="0">
                <a:gradFill>
                  <a:gsLst>
                    <a:gs pos="2917">
                      <a:schemeClr val="tx1"/>
                    </a:gs>
                    <a:gs pos="30000">
                      <a:schemeClr val="tx1"/>
                    </a:gs>
                  </a:gsLst>
                  <a:lin ang="5400000" scaled="0"/>
                </a:gradFill>
              </a:rPr>
              <a:t>2018-09-24 04:59:25 UTC-5ba86f2d.68b8-LOG:  connection authorized: user=MASK_AZURE_USER data</a:t>
            </a:r>
          </a:p>
          <a:p>
            <a:r>
              <a:rPr lang="en-US" sz="800" dirty="0">
                <a:gradFill>
                  <a:gsLst>
                    <a:gs pos="2917">
                      <a:schemeClr val="tx1"/>
                    </a:gs>
                    <a:gs pos="30000">
                      <a:schemeClr val="tx1"/>
                    </a:gs>
                  </a:gsLst>
                  <a:lin ang="5400000" scaled="0"/>
                </a:gradFill>
              </a:rPr>
              <a:t>2018-09-24 04:59:30 UTC-5ba86f32.68c0-LOG:  connection received: host=127.0.0.1 port=37171  </a:t>
            </a:r>
          </a:p>
          <a:p>
            <a:r>
              <a:rPr lang="en-US" sz="800" dirty="0">
                <a:gradFill>
                  <a:gsLst>
                    <a:gs pos="2917">
                      <a:schemeClr val="tx1"/>
                    </a:gs>
                    <a:gs pos="30000">
                      <a:schemeClr val="tx1"/>
                    </a:gs>
                  </a:gsLst>
                  <a:lin ang="5400000" scaled="0"/>
                </a:gradFill>
              </a:rPr>
              <a:t>2018-09-24 04:59:31 UTC-5ba86f32.68c0-LOG:  connection authorized: user=MASK_AZURE_USER data</a:t>
            </a:r>
          </a:p>
          <a:p>
            <a:r>
              <a:rPr lang="en-US" sz="800" dirty="0">
                <a:gradFill>
                  <a:gsLst>
                    <a:gs pos="2917">
                      <a:schemeClr val="tx1"/>
                    </a:gs>
                    <a:gs pos="30000">
                      <a:schemeClr val="tx1"/>
                    </a:gs>
                  </a:gsLst>
                  <a:lin ang="5400000" scaled="0"/>
                </a:gradFill>
              </a:rPr>
              <a:t>2018-09-24 04:59:32 UTC-5ba86f34.68c8-LOG:  connection received: host=127.0.0.1 port=37173  </a:t>
            </a:r>
          </a:p>
          <a:p>
            <a:r>
              <a:rPr lang="en-US" sz="800" dirty="0">
                <a:gradFill>
                  <a:gsLst>
                    <a:gs pos="2917">
                      <a:schemeClr val="tx1"/>
                    </a:gs>
                    <a:gs pos="30000">
                      <a:schemeClr val="tx1"/>
                    </a:gs>
                  </a:gsLst>
                  <a:lin ang="5400000" scaled="0"/>
                </a:gradFill>
              </a:rPr>
              <a:t>2018-09-24 04:59:32 UTC-5ba86f34.68c8-LOG:  connection authorized: user=MASK_AZURE_USER data</a:t>
            </a:r>
          </a:p>
          <a:p>
            <a:r>
              <a:rPr lang="en-US" sz="800" dirty="0">
                <a:gradFill>
                  <a:gsLst>
                    <a:gs pos="2917">
                      <a:schemeClr val="tx1"/>
                    </a:gs>
                    <a:gs pos="30000">
                      <a:schemeClr val="tx1"/>
                    </a:gs>
                  </a:gsLst>
                  <a:lin ang="5400000" scaled="0"/>
                </a:gradFill>
              </a:rPr>
              <a:t>2018-09-24 04:59:33 UTC-5ba86f35.68cc-LOG:  connection received: host=127.0.0.1 port=37175  </a:t>
            </a:r>
          </a:p>
          <a:p>
            <a:r>
              <a:rPr lang="en-US" sz="800" dirty="0">
                <a:gradFill>
                  <a:gsLst>
                    <a:gs pos="2917">
                      <a:schemeClr val="tx1"/>
                    </a:gs>
                    <a:gs pos="30000">
                      <a:schemeClr val="tx1"/>
                    </a:gs>
                  </a:gsLst>
                  <a:lin ang="5400000" scaled="0"/>
                </a:gradFill>
              </a:rPr>
              <a:t>2018-09-24 04:59:33 UTC-5ba86f35.68cc-LOG:  connection authorized: user=MASK_AZURE_USER data</a:t>
            </a:r>
          </a:p>
          <a:p>
            <a:r>
              <a:rPr lang="en-US" sz="800" dirty="0">
                <a:gradFill>
                  <a:gsLst>
                    <a:gs pos="2917">
                      <a:schemeClr val="tx1"/>
                    </a:gs>
                    <a:gs pos="30000">
                      <a:schemeClr val="tx1"/>
                    </a:gs>
                  </a:gsLst>
                  <a:lin ang="5400000" scaled="0"/>
                </a:gradFill>
              </a:rPr>
              <a:t>2018-09-24 04:59:35 UTC-5ba86f37.68d0-LOG:  connection received: host=127.0.0.1 port=37177  </a:t>
            </a:r>
          </a:p>
          <a:p>
            <a:r>
              <a:rPr lang="en-US" sz="800" dirty="0">
                <a:gradFill>
                  <a:gsLst>
                    <a:gs pos="2917">
                      <a:schemeClr val="tx1"/>
                    </a:gs>
                    <a:gs pos="30000">
                      <a:schemeClr val="tx1"/>
                    </a:gs>
                  </a:gsLst>
                  <a:lin ang="5400000" scaled="0"/>
                </a:gradFill>
              </a:rPr>
              <a:t>2018-09-24 04:59:35 UTC-5ba86f37.68d0-LOG:  connection authorized: user=MASK_AZURE_USER data</a:t>
            </a:r>
          </a:p>
          <a:p>
            <a:r>
              <a:rPr lang="en-US" sz="800" dirty="0">
                <a:gradFill>
                  <a:gsLst>
                    <a:gs pos="2917">
                      <a:schemeClr val="tx1"/>
                    </a:gs>
                    <a:gs pos="30000">
                      <a:schemeClr val="tx1"/>
                    </a:gs>
                  </a:gsLst>
                  <a:lin ang="5400000" scaled="0"/>
                </a:gradFill>
              </a:rPr>
              <a:t>2018-09-24 04:59:36 UTC-5ba86f38.68d8-LOG:  connection received: host=127.0.0.1 port=37179  </a:t>
            </a:r>
          </a:p>
          <a:p>
            <a:r>
              <a:rPr lang="en-US" sz="800" dirty="0">
                <a:gradFill>
                  <a:gsLst>
                    <a:gs pos="2917">
                      <a:schemeClr val="tx1"/>
                    </a:gs>
                    <a:gs pos="30000">
                      <a:schemeClr val="tx1"/>
                    </a:gs>
                  </a:gsLst>
                  <a:lin ang="5400000" scaled="0"/>
                </a:gradFill>
              </a:rPr>
              <a:t>2018-09-24 04:59:36 UTC-5ba86f38.68d8-LOG:  connection authorized: user=MASK_AZURE_USER data</a:t>
            </a:r>
          </a:p>
          <a:p>
            <a:r>
              <a:rPr lang="en-US" sz="800" dirty="0">
                <a:gradFill>
                  <a:gsLst>
                    <a:gs pos="2917">
                      <a:schemeClr val="tx1"/>
                    </a:gs>
                    <a:gs pos="30000">
                      <a:schemeClr val="tx1"/>
                    </a:gs>
                  </a:gsLst>
                  <a:lin ang="5400000" scaled="0"/>
                </a:gradFill>
              </a:rPr>
              <a:t>2018-09-24 04:59:36 UTC-5ba86f35.68cc-ERROR:  could not stat file "base/16387/16391": Permis</a:t>
            </a:r>
          </a:p>
          <a:p>
            <a:r>
              <a:rPr lang="en-US" sz="800" dirty="0">
                <a:gradFill>
                  <a:gsLst>
                    <a:gs pos="2917">
                      <a:schemeClr val="tx1"/>
                    </a:gs>
                    <a:gs pos="30000">
                      <a:schemeClr val="tx1"/>
                    </a:gs>
                  </a:gsLst>
                  <a:lin ang="5400000" scaled="0"/>
                </a:gradFill>
              </a:rPr>
              <a:t>2018-09-24 04:59:36 UTC-5ba86f35.68cc-STATEMENT:  select pg_database_size('pgbench')/8192;  </a:t>
            </a:r>
          </a:p>
          <a:p>
            <a:r>
              <a:rPr lang="en-US" sz="800" dirty="0">
                <a:gradFill>
                  <a:gsLst>
                    <a:gs pos="2917">
                      <a:schemeClr val="tx1"/>
                    </a:gs>
                    <a:gs pos="30000">
                      <a:schemeClr val="tx1"/>
                    </a:gs>
                  </a:gsLst>
                  <a:lin ang="5400000" scaled="0"/>
                </a:gradFill>
              </a:rPr>
              <a:t>2018-09-24 04:59:36 UTC-5ba86f35.68cc-LOG:  could not receive data from client: An existing </a:t>
            </a:r>
          </a:p>
          <a:p>
            <a:r>
              <a:rPr lang="en-US" sz="800" dirty="0">
                <a:gradFill>
                  <a:gsLst>
                    <a:gs pos="2917">
                      <a:schemeClr val="tx1"/>
                    </a:gs>
                    <a:gs pos="30000">
                      <a:schemeClr val="tx1"/>
                    </a:gs>
                  </a:gsLst>
                  <a:lin ang="5400000" scaled="0"/>
                </a:gradFill>
              </a:rPr>
              <a:t>2018-09-24 04:59:36 UTC-5ba86f37.68d0-LOG:  could not receive data from client: An existing </a:t>
            </a:r>
          </a:p>
          <a:p>
            <a:r>
              <a:rPr lang="en-US" sz="800" dirty="0">
                <a:gradFill>
                  <a:gsLst>
                    <a:gs pos="2917">
                      <a:schemeClr val="tx1"/>
                    </a:gs>
                    <a:gs pos="30000">
                      <a:schemeClr val="tx1"/>
                    </a:gs>
                  </a:gsLst>
                  <a:lin ang="5400000" scaled="0"/>
                </a:gradFill>
              </a:rPr>
              <a:t>2018-09-24 04:59:36 UTC-5ba86f38.68d8-LOG:  could not receive data from client: An existing </a:t>
            </a:r>
          </a:p>
          <a:p>
            <a:endParaRPr lang="en-US" sz="800" dirty="0">
              <a:gradFill>
                <a:gsLst>
                  <a:gs pos="2917">
                    <a:schemeClr val="tx1"/>
                  </a:gs>
                  <a:gs pos="30000">
                    <a:schemeClr val="tx1"/>
                  </a:gs>
                </a:gsLst>
                <a:lin ang="5400000" scaled="0"/>
              </a:gradFill>
            </a:endParaRPr>
          </a:p>
        </p:txBody>
      </p:sp>
      <p:sp>
        <p:nvSpPr>
          <p:cNvPr id="14" name="TextBox 13">
            <a:extLst>
              <a:ext uri="{FF2B5EF4-FFF2-40B4-BE49-F238E27FC236}">
                <a16:creationId xmlns:a16="http://schemas.microsoft.com/office/drawing/2014/main" id="{D418876F-11B1-4959-8C8F-D98EEF53C709}"/>
              </a:ext>
            </a:extLst>
          </p:cNvPr>
          <p:cNvSpPr txBox="1"/>
          <p:nvPr/>
        </p:nvSpPr>
        <p:spPr>
          <a:xfrm>
            <a:off x="3901725" y="1605573"/>
            <a:ext cx="2866169" cy="6401753"/>
          </a:xfrm>
          <a:prstGeom prst="rect">
            <a:avLst/>
          </a:prstGeom>
          <a:noFill/>
        </p:spPr>
        <p:txBody>
          <a:bodyPr wrap="none" lIns="0" tIns="0" rIns="0" bIns="0" rtlCol="0">
            <a:spAutoFit/>
          </a:bodyPr>
          <a:lstStyle/>
          <a:p>
            <a:r>
              <a:rPr lang="en-US" sz="1600" dirty="0"/>
              <a:t>pg_stat_statements</a:t>
            </a:r>
          </a:p>
          <a:p>
            <a:r>
              <a:rPr lang="en-US" sz="1600" dirty="0"/>
              <a:t>pg_stat_activity</a:t>
            </a:r>
          </a:p>
          <a:p>
            <a:r>
              <a:rPr lang="en-US" sz="1600" dirty="0"/>
              <a:t>pg_stat_archiver</a:t>
            </a:r>
          </a:p>
          <a:p>
            <a:r>
              <a:rPr lang="en-US" sz="1600" dirty="0"/>
              <a:t>pg_stat_bgwriter</a:t>
            </a:r>
          </a:p>
          <a:p>
            <a:r>
              <a:rPr lang="en-US" sz="1600" dirty="0"/>
              <a:t>pg_stat_database</a:t>
            </a:r>
          </a:p>
          <a:p>
            <a:r>
              <a:rPr lang="en-US" sz="1600" dirty="0"/>
              <a:t>pg_stat_database_conflicts</a:t>
            </a:r>
          </a:p>
          <a:p>
            <a:r>
              <a:rPr lang="en-US" sz="1600" dirty="0"/>
              <a:t>pg_stat_all_tables          </a:t>
            </a:r>
          </a:p>
          <a:p>
            <a:r>
              <a:rPr lang="en-US" sz="1600" dirty="0"/>
              <a:t>pg_stat_sys_tables         </a:t>
            </a:r>
          </a:p>
          <a:p>
            <a:r>
              <a:rPr lang="en-US" sz="1600" dirty="0"/>
              <a:t>pg_stat_user_tables       </a:t>
            </a:r>
          </a:p>
          <a:p>
            <a:r>
              <a:rPr lang="en-US" sz="1600" dirty="0"/>
              <a:t>pg_stat_xact_all_tables </a:t>
            </a:r>
          </a:p>
          <a:p>
            <a:r>
              <a:rPr lang="en-US" sz="1600" dirty="0"/>
              <a:t>pg_stat_xact_sys_tables              </a:t>
            </a:r>
          </a:p>
          <a:p>
            <a:r>
              <a:rPr lang="en-US" sz="1600" dirty="0"/>
              <a:t>pg_stat_xact_user_tables</a:t>
            </a:r>
          </a:p>
          <a:p>
            <a:r>
              <a:rPr lang="en-US" sz="1600" dirty="0"/>
              <a:t>pg_stat_all_indexes</a:t>
            </a:r>
          </a:p>
          <a:p>
            <a:r>
              <a:rPr lang="en-US" sz="1600" dirty="0"/>
              <a:t>pg_stat_sys_indexes</a:t>
            </a:r>
          </a:p>
          <a:p>
            <a:r>
              <a:rPr lang="en-US" sz="1600" dirty="0"/>
              <a:t>pg_stat_user_indexes</a:t>
            </a:r>
          </a:p>
          <a:p>
            <a:r>
              <a:rPr lang="en-US" sz="1600" dirty="0"/>
              <a:t>pg_statio_all_tables</a:t>
            </a:r>
          </a:p>
          <a:p>
            <a:r>
              <a:rPr lang="en-US" sz="1600" dirty="0"/>
              <a:t>pg_statio_sys_tables</a:t>
            </a:r>
          </a:p>
          <a:p>
            <a:r>
              <a:rPr lang="en-US" sz="1600" dirty="0"/>
              <a:t>pg_statio_user_tables</a:t>
            </a:r>
          </a:p>
          <a:p>
            <a:r>
              <a:rPr lang="en-US" sz="1600" dirty="0"/>
              <a:t>pg_statio_all_indexes</a:t>
            </a:r>
          </a:p>
          <a:p>
            <a:r>
              <a:rPr lang="en-US" sz="1600" dirty="0"/>
              <a:t>pg_statio_sys_indexes</a:t>
            </a:r>
          </a:p>
          <a:p>
            <a:r>
              <a:rPr lang="en-US" sz="1600" dirty="0"/>
              <a:t>pg_statio_user_indexes</a:t>
            </a:r>
          </a:p>
          <a:p>
            <a:r>
              <a:rPr lang="en-US" sz="1600" dirty="0"/>
              <a:t>pg_statio_all_sequences</a:t>
            </a:r>
          </a:p>
          <a:p>
            <a:r>
              <a:rPr lang="en-US" sz="1600" dirty="0"/>
              <a:t>pg_statio_sys_sequences</a:t>
            </a:r>
          </a:p>
          <a:p>
            <a:r>
              <a:rPr lang="en-US" sz="1600" dirty="0"/>
              <a:t>pg_statio_user_sequences</a:t>
            </a:r>
          </a:p>
          <a:p>
            <a:r>
              <a:rPr lang="en-US" sz="1600" dirty="0"/>
              <a:t>pg_stat_user_functions  </a:t>
            </a:r>
          </a:p>
          <a:p>
            <a:r>
              <a:rPr lang="en-US" sz="1600" dirty="0"/>
              <a:t>pg_stat_xact_user_functions</a:t>
            </a:r>
          </a:p>
        </p:txBody>
      </p:sp>
      <p:sp>
        <p:nvSpPr>
          <p:cNvPr id="15" name="Rectangle 14">
            <a:extLst>
              <a:ext uri="{FF2B5EF4-FFF2-40B4-BE49-F238E27FC236}">
                <a16:creationId xmlns:a16="http://schemas.microsoft.com/office/drawing/2014/main" id="{EA28F75D-F90F-47E3-9A26-790918CA824A}"/>
              </a:ext>
              <a:ext uri="{C183D7F6-B498-43B3-948B-1728B52AA6E4}">
                <adec:decorative xmlns:adec="http://schemas.microsoft.com/office/drawing/2017/decorative" val="1"/>
              </a:ext>
            </a:extLst>
          </p:cNvPr>
          <p:cNvSpPr/>
          <p:nvPr/>
        </p:nvSpPr>
        <p:spPr bwMode="auto">
          <a:xfrm>
            <a:off x="3827256" y="-279625"/>
            <a:ext cx="3729149" cy="187227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7" name="Rectangle 16">
            <a:extLst>
              <a:ext uri="{FF2B5EF4-FFF2-40B4-BE49-F238E27FC236}">
                <a16:creationId xmlns:a16="http://schemas.microsoft.com/office/drawing/2014/main" id="{643CE6F1-739B-47A9-8693-CDDB07EFDA8F}"/>
              </a:ext>
              <a:ext uri="{C183D7F6-B498-43B3-948B-1728B52AA6E4}">
                <adec:decorative xmlns:adec="http://schemas.microsoft.com/office/drawing/2017/decorative" val="1"/>
              </a:ext>
            </a:extLst>
          </p:cNvPr>
          <p:cNvSpPr/>
          <p:nvPr/>
        </p:nvSpPr>
        <p:spPr bwMode="auto">
          <a:xfrm>
            <a:off x="3827256" y="3835468"/>
            <a:ext cx="3729148" cy="303008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 name="Title 1">
            <a:extLst>
              <a:ext uri="{FF2B5EF4-FFF2-40B4-BE49-F238E27FC236}">
                <a16:creationId xmlns:a16="http://schemas.microsoft.com/office/drawing/2014/main" id="{C231A613-B94F-41D8-84BC-4C945B5F8EC9}"/>
              </a:ext>
            </a:extLst>
          </p:cNvPr>
          <p:cNvSpPr>
            <a:spLocks noGrp="1"/>
          </p:cNvSpPr>
          <p:nvPr>
            <p:ph type="title"/>
          </p:nvPr>
        </p:nvSpPr>
        <p:spPr/>
        <p:txBody>
          <a:bodyPr/>
          <a:lstStyle/>
          <a:p>
            <a:r>
              <a:rPr lang="en-US" dirty="0"/>
              <a:t>Why does it have to be so hard?</a:t>
            </a:r>
          </a:p>
        </p:txBody>
      </p:sp>
      <p:sp>
        <p:nvSpPr>
          <p:cNvPr id="32" name="Text Placeholder 3">
            <a:extLst>
              <a:ext uri="{FF2B5EF4-FFF2-40B4-BE49-F238E27FC236}">
                <a16:creationId xmlns:a16="http://schemas.microsoft.com/office/drawing/2014/main" id="{64197D76-CE58-4C29-BED7-08EDE25CEF2A}"/>
              </a:ext>
            </a:extLst>
          </p:cNvPr>
          <p:cNvSpPr>
            <a:spLocks noGrp="1"/>
          </p:cNvSpPr>
          <p:nvPr>
            <p:ph type="body" sz="quarter" idx="4294967295"/>
          </p:nvPr>
        </p:nvSpPr>
        <p:spPr>
          <a:xfrm>
            <a:off x="8723313" y="4022725"/>
            <a:ext cx="3468687" cy="2586038"/>
          </a:xfrm>
        </p:spPr>
        <p:txBody>
          <a:bodyPr/>
          <a:lstStyle/>
          <a:p>
            <a:pPr marL="0" indent="0">
              <a:buNone/>
            </a:pPr>
            <a:r>
              <a:rPr lang="en-US" sz="2400" dirty="0"/>
              <a:t>Other factors:</a:t>
            </a:r>
          </a:p>
          <a:p>
            <a:r>
              <a:rPr lang="en-US" sz="2400" dirty="0"/>
              <a:t>Different client?</a:t>
            </a:r>
          </a:p>
          <a:p>
            <a:r>
              <a:rPr lang="en-US" sz="2400" dirty="0"/>
              <a:t>Changes to application?</a:t>
            </a:r>
          </a:p>
          <a:p>
            <a:r>
              <a:rPr lang="en-US" sz="2400" dirty="0"/>
              <a:t>Schema changes?</a:t>
            </a:r>
          </a:p>
          <a:p>
            <a:r>
              <a:rPr lang="en-US" sz="2400" dirty="0"/>
              <a:t>New data ingested?</a:t>
            </a:r>
          </a:p>
          <a:p>
            <a:r>
              <a:rPr lang="en-US" sz="2400" dirty="0"/>
              <a:t>and, and, and…</a:t>
            </a:r>
          </a:p>
        </p:txBody>
      </p:sp>
      <p:sp>
        <p:nvSpPr>
          <p:cNvPr id="23" name="Rectangle 22">
            <a:extLst>
              <a:ext uri="{FF2B5EF4-FFF2-40B4-BE49-F238E27FC236}">
                <a16:creationId xmlns:a16="http://schemas.microsoft.com/office/drawing/2014/main" id="{F4CB48A4-093C-4D36-ADB4-EEA5EA9A86E1}"/>
              </a:ext>
              <a:ext uri="{C183D7F6-B498-43B3-948B-1728B52AA6E4}">
                <adec:decorative xmlns:adec="http://schemas.microsoft.com/office/drawing/2017/decorative" val="1"/>
              </a:ext>
            </a:extLst>
          </p:cNvPr>
          <p:cNvSpPr/>
          <p:nvPr/>
        </p:nvSpPr>
        <p:spPr bwMode="auto">
          <a:xfrm>
            <a:off x="7556405" y="-285750"/>
            <a:ext cx="3680539" cy="187227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4" name="Rectangle 23">
            <a:extLst>
              <a:ext uri="{FF2B5EF4-FFF2-40B4-BE49-F238E27FC236}">
                <a16:creationId xmlns:a16="http://schemas.microsoft.com/office/drawing/2014/main" id="{B83FA8A5-DBA4-40C1-B9ED-53AC7BFB884A}"/>
              </a:ext>
              <a:ext uri="{C183D7F6-B498-43B3-948B-1728B52AA6E4}">
                <adec:decorative xmlns:adec="http://schemas.microsoft.com/office/drawing/2017/decorative" val="1"/>
              </a:ext>
            </a:extLst>
          </p:cNvPr>
          <p:cNvSpPr/>
          <p:nvPr/>
        </p:nvSpPr>
        <p:spPr bwMode="auto">
          <a:xfrm>
            <a:off x="7556405" y="3827914"/>
            <a:ext cx="3680539" cy="303008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5" name="Rectangle 24">
            <a:extLst>
              <a:ext uri="{FF2B5EF4-FFF2-40B4-BE49-F238E27FC236}">
                <a16:creationId xmlns:a16="http://schemas.microsoft.com/office/drawing/2014/main" id="{EC14A487-AFEF-4386-93CD-522756273EAD}"/>
              </a:ext>
              <a:ext uri="{C183D7F6-B498-43B3-948B-1728B52AA6E4}">
                <adec:decorative xmlns:adec="http://schemas.microsoft.com/office/drawing/2017/decorative" val="1"/>
              </a:ext>
            </a:extLst>
          </p:cNvPr>
          <p:cNvSpPr/>
          <p:nvPr/>
        </p:nvSpPr>
        <p:spPr bwMode="auto">
          <a:xfrm>
            <a:off x="10640139" y="-425458"/>
            <a:ext cx="1888411" cy="7283458"/>
          </a:xfrm>
          <a:prstGeom prst="rect">
            <a:avLst/>
          </a:prstGeom>
          <a:solidFill>
            <a:srgbClr val="E6E6E6"/>
          </a:solidFill>
          <a:ln>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8" name="TextBox 27">
            <a:extLst>
              <a:ext uri="{FF2B5EF4-FFF2-40B4-BE49-F238E27FC236}">
                <a16:creationId xmlns:a16="http://schemas.microsoft.com/office/drawing/2014/main" id="{2880373A-ED74-4FD4-AE45-C16EF9894981}"/>
              </a:ext>
            </a:extLst>
          </p:cNvPr>
          <p:cNvSpPr txBox="1"/>
          <p:nvPr/>
        </p:nvSpPr>
        <p:spPr>
          <a:xfrm>
            <a:off x="3827256" y="1188998"/>
            <a:ext cx="1210268" cy="369332"/>
          </a:xfrm>
          <a:prstGeom prst="rect">
            <a:avLst/>
          </a:prstGeom>
          <a:noFill/>
        </p:spPr>
        <p:txBody>
          <a:bodyPr wrap="none" lIns="0" tIns="0" rIns="0" bIns="0" rtlCol="0">
            <a:spAutoFit/>
          </a:bodyPr>
          <a:lstStyle/>
          <a:p>
            <a:pPr algn="l"/>
            <a:r>
              <a:rPr lang="en-US" sz="2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pg_stat_*</a:t>
            </a:r>
          </a:p>
        </p:txBody>
      </p:sp>
      <p:sp>
        <p:nvSpPr>
          <p:cNvPr id="29" name="TextBox 28">
            <a:extLst>
              <a:ext uri="{FF2B5EF4-FFF2-40B4-BE49-F238E27FC236}">
                <a16:creationId xmlns:a16="http://schemas.microsoft.com/office/drawing/2014/main" id="{7B803DC3-AEDC-4139-9253-81F2B7F3A2CD}"/>
              </a:ext>
            </a:extLst>
          </p:cNvPr>
          <p:cNvSpPr txBox="1"/>
          <p:nvPr/>
        </p:nvSpPr>
        <p:spPr>
          <a:xfrm>
            <a:off x="7589196" y="1182648"/>
            <a:ext cx="1469248" cy="369332"/>
          </a:xfrm>
          <a:prstGeom prst="rect">
            <a:avLst/>
          </a:prstGeom>
          <a:noFill/>
        </p:spPr>
        <p:txBody>
          <a:bodyPr wrap="none" lIns="0" tIns="0" rIns="0" bIns="0" rtlCol="0">
            <a:spAutoFit/>
          </a:bodyPr>
          <a:lstStyle/>
          <a:p>
            <a:pPr algn="l"/>
            <a:r>
              <a:rPr lang="en-US" sz="2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Server logs</a:t>
            </a:r>
          </a:p>
        </p:txBody>
      </p:sp>
      <p:pic>
        <p:nvPicPr>
          <p:cNvPr id="30" name="Picture 29" descr="screenshot">
            <a:extLst>
              <a:ext uri="{FF2B5EF4-FFF2-40B4-BE49-F238E27FC236}">
                <a16:creationId xmlns:a16="http://schemas.microsoft.com/office/drawing/2014/main" id="{DCB0C928-A4C1-45C6-8421-167A5E85E256}"/>
              </a:ext>
            </a:extLst>
          </p:cNvPr>
          <p:cNvPicPr>
            <a:picLocks noChangeAspect="1"/>
          </p:cNvPicPr>
          <p:nvPr/>
        </p:nvPicPr>
        <p:blipFill>
          <a:blip r:embed="rId3"/>
          <a:stretch>
            <a:fillRect/>
          </a:stretch>
        </p:blipFill>
        <p:spPr>
          <a:xfrm>
            <a:off x="3827256" y="4459366"/>
            <a:ext cx="3111289" cy="1979534"/>
          </a:xfrm>
          <a:prstGeom prst="rect">
            <a:avLst/>
          </a:prstGeom>
          <a:ln>
            <a:solidFill>
              <a:schemeClr val="tx1"/>
            </a:solidFill>
          </a:ln>
        </p:spPr>
      </p:pic>
      <p:sp>
        <p:nvSpPr>
          <p:cNvPr id="31" name="TextBox 30">
            <a:extLst>
              <a:ext uri="{FF2B5EF4-FFF2-40B4-BE49-F238E27FC236}">
                <a16:creationId xmlns:a16="http://schemas.microsoft.com/office/drawing/2014/main" id="{6C344C16-C526-4816-AF47-8C00F4B7ACA4}"/>
              </a:ext>
            </a:extLst>
          </p:cNvPr>
          <p:cNvSpPr txBox="1"/>
          <p:nvPr/>
        </p:nvSpPr>
        <p:spPr>
          <a:xfrm>
            <a:off x="3827256" y="4023118"/>
            <a:ext cx="3767057" cy="369332"/>
          </a:xfrm>
          <a:prstGeom prst="rect">
            <a:avLst/>
          </a:prstGeom>
          <a:noFill/>
        </p:spPr>
        <p:txBody>
          <a:bodyPr wrap="none" lIns="0" tIns="0" rIns="0" bIns="0" rtlCol="0">
            <a:spAutoFit/>
          </a:bodyPr>
          <a:lstStyle/>
          <a:p>
            <a:pPr algn="l"/>
            <a:r>
              <a:rPr lang="en-US" sz="2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Configuration and utilization</a:t>
            </a:r>
          </a:p>
        </p:txBody>
      </p:sp>
      <p:sp>
        <p:nvSpPr>
          <p:cNvPr id="34" name="TextBox 33">
            <a:extLst>
              <a:ext uri="{FF2B5EF4-FFF2-40B4-BE49-F238E27FC236}">
                <a16:creationId xmlns:a16="http://schemas.microsoft.com/office/drawing/2014/main" id="{73D6EAA8-4D4C-488F-BDFA-196BE1BF63C2}"/>
              </a:ext>
            </a:extLst>
          </p:cNvPr>
          <p:cNvSpPr txBox="1"/>
          <p:nvPr/>
        </p:nvSpPr>
        <p:spPr bwMode="black">
          <a:xfrm>
            <a:off x="7861428" y="6617963"/>
            <a:ext cx="4233531" cy="161583"/>
          </a:xfrm>
          <a:prstGeom prst="rect">
            <a:avLst/>
          </a:prstGeom>
          <a:noFill/>
        </p:spPr>
        <p:txBody>
          <a:bodyPr wrap="non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050" b="0" spc="150" baseline="0" dirty="0">
                <a:solidFill>
                  <a:srgbClr val="595959"/>
                </a:solidFill>
                <a:latin typeface="Segoe UI" panose="020B0502040204020203" pitchFamily="34" charset="0"/>
              </a:rPr>
              <a:t>MICROSOFT CONFIDENTIAL – FOR INTERNAL USE ONLY</a:t>
            </a:r>
          </a:p>
        </p:txBody>
      </p:sp>
      <p:sp>
        <p:nvSpPr>
          <p:cNvPr id="44" name="Oval 43">
            <a:extLst>
              <a:ext uri="{FF2B5EF4-FFF2-40B4-BE49-F238E27FC236}">
                <a16:creationId xmlns:a16="http://schemas.microsoft.com/office/drawing/2014/main" id="{33791CC3-6E0C-2F48-A980-EE61DE1D9B10}"/>
              </a:ext>
              <a:ext uri="{C183D7F6-B498-43B3-948B-1728B52AA6E4}">
                <adec:decorative xmlns:adec="http://schemas.microsoft.com/office/drawing/2017/decorative" val="1"/>
              </a:ext>
            </a:extLst>
          </p:cNvPr>
          <p:cNvSpPr/>
          <p:nvPr/>
        </p:nvSpPr>
        <p:spPr bwMode="auto">
          <a:xfrm>
            <a:off x="640206" y="1790700"/>
            <a:ext cx="2260022" cy="2258568"/>
          </a:xfrm>
          <a:prstGeom prst="ellipse">
            <a:avLst/>
          </a:prstGeom>
          <a:gradFill>
            <a:gsLst>
              <a:gs pos="0">
                <a:schemeClr val="accent1"/>
              </a:gs>
              <a:gs pos="100000">
                <a:schemeClr val="accent1">
                  <a:lumMod val="75000"/>
                </a:schemeClr>
              </a:gs>
            </a:gsLst>
            <a:lin ang="5400000" scaled="1"/>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nvGrpSpPr>
          <p:cNvPr id="45" name="Group 44">
            <a:extLst>
              <a:ext uri="{FF2B5EF4-FFF2-40B4-BE49-F238E27FC236}">
                <a16:creationId xmlns:a16="http://schemas.microsoft.com/office/drawing/2014/main" id="{EFA0D1D1-29FD-D24F-849D-F9D8673B8498}"/>
              </a:ext>
              <a:ext uri="{C183D7F6-B498-43B3-948B-1728B52AA6E4}">
                <adec:decorative xmlns:adec="http://schemas.microsoft.com/office/drawing/2017/decorative" val="1"/>
              </a:ext>
            </a:extLst>
          </p:cNvPr>
          <p:cNvGrpSpPr/>
          <p:nvPr/>
        </p:nvGrpSpPr>
        <p:grpSpPr>
          <a:xfrm>
            <a:off x="899566" y="2229211"/>
            <a:ext cx="1692206" cy="1219200"/>
            <a:chOff x="1349409" y="4284453"/>
            <a:chExt cx="2023276" cy="1457729"/>
          </a:xfrm>
        </p:grpSpPr>
        <p:grpSp>
          <p:nvGrpSpPr>
            <p:cNvPr id="46" name="Group 45">
              <a:extLst>
                <a:ext uri="{FF2B5EF4-FFF2-40B4-BE49-F238E27FC236}">
                  <a16:creationId xmlns:a16="http://schemas.microsoft.com/office/drawing/2014/main" id="{CFA903F4-717E-224E-BABC-D6145D36DB47}"/>
                </a:ext>
              </a:extLst>
            </p:cNvPr>
            <p:cNvGrpSpPr/>
            <p:nvPr/>
          </p:nvGrpSpPr>
          <p:grpSpPr>
            <a:xfrm>
              <a:off x="1349409" y="4486731"/>
              <a:ext cx="2023276" cy="1255451"/>
              <a:chOff x="7020380" y="3308475"/>
              <a:chExt cx="1253478" cy="809552"/>
            </a:xfrm>
          </p:grpSpPr>
          <p:sp>
            <p:nvSpPr>
              <p:cNvPr id="48" name="maze" title="Icon of a maze">
                <a:extLst>
                  <a:ext uri="{FF2B5EF4-FFF2-40B4-BE49-F238E27FC236}">
                    <a16:creationId xmlns:a16="http://schemas.microsoft.com/office/drawing/2014/main" id="{2AB88E6B-A196-F644-8ECC-BF348B69B4F3}"/>
                  </a:ext>
                </a:extLst>
              </p:cNvPr>
              <p:cNvSpPr>
                <a:spLocks noChangeAspect="1" noEditPoints="1"/>
              </p:cNvSpPr>
              <p:nvPr/>
            </p:nvSpPr>
            <p:spPr bwMode="auto">
              <a:xfrm>
                <a:off x="7468812" y="3308475"/>
                <a:ext cx="805046" cy="809552"/>
              </a:xfrm>
              <a:custGeom>
                <a:avLst/>
                <a:gdLst>
                  <a:gd name="T0" fmla="*/ 536 w 536"/>
                  <a:gd name="T1" fmla="*/ 429 h 539"/>
                  <a:gd name="T2" fmla="*/ 536 w 536"/>
                  <a:gd name="T3" fmla="*/ 539 h 539"/>
                  <a:gd name="T4" fmla="*/ 0 w 536"/>
                  <a:gd name="T5" fmla="*/ 539 h 539"/>
                  <a:gd name="T6" fmla="*/ 0 w 536"/>
                  <a:gd name="T7" fmla="*/ 0 h 539"/>
                  <a:gd name="T8" fmla="*/ 101 w 536"/>
                  <a:gd name="T9" fmla="*/ 0 h 539"/>
                  <a:gd name="T10" fmla="*/ 536 w 536"/>
                  <a:gd name="T11" fmla="*/ 322 h 539"/>
                  <a:gd name="T12" fmla="*/ 536 w 536"/>
                  <a:gd name="T13" fmla="*/ 0 h 539"/>
                  <a:gd name="T14" fmla="*/ 211 w 536"/>
                  <a:gd name="T15" fmla="*/ 0 h 539"/>
                  <a:gd name="T16" fmla="*/ 211 w 536"/>
                  <a:gd name="T17" fmla="*/ 107 h 539"/>
                  <a:gd name="T18" fmla="*/ 319 w 536"/>
                  <a:gd name="T19" fmla="*/ 107 h 539"/>
                  <a:gd name="T20" fmla="*/ 536 w 536"/>
                  <a:gd name="T21" fmla="*/ 107 h 539"/>
                  <a:gd name="T22" fmla="*/ 428 w 536"/>
                  <a:gd name="T23" fmla="*/ 107 h 539"/>
                  <a:gd name="T24" fmla="*/ 428 w 536"/>
                  <a:gd name="T25" fmla="*/ 322 h 539"/>
                  <a:gd name="T26" fmla="*/ 428 w 536"/>
                  <a:gd name="T27" fmla="*/ 429 h 539"/>
                  <a:gd name="T28" fmla="*/ 319 w 536"/>
                  <a:gd name="T29" fmla="*/ 429 h 539"/>
                  <a:gd name="T30" fmla="*/ 319 w 536"/>
                  <a:gd name="T31" fmla="*/ 539 h 539"/>
                  <a:gd name="T32" fmla="*/ 211 w 536"/>
                  <a:gd name="T33" fmla="*/ 322 h 539"/>
                  <a:gd name="T34" fmla="*/ 211 w 536"/>
                  <a:gd name="T35" fmla="*/ 539 h 539"/>
                  <a:gd name="T36" fmla="*/ 319 w 536"/>
                  <a:gd name="T37" fmla="*/ 322 h 539"/>
                  <a:gd name="T38" fmla="*/ 319 w 536"/>
                  <a:gd name="T39" fmla="*/ 216 h 539"/>
                  <a:gd name="T40" fmla="*/ 101 w 536"/>
                  <a:gd name="T41" fmla="*/ 216 h 539"/>
                  <a:gd name="T42" fmla="*/ 101 w 536"/>
                  <a:gd name="T43" fmla="*/ 429 h 539"/>
                  <a:gd name="T44" fmla="*/ 101 w 536"/>
                  <a:gd name="T45" fmla="*/ 322 h 539"/>
                  <a:gd name="T46" fmla="*/ 0 w 536"/>
                  <a:gd name="T47" fmla="*/ 322 h 539"/>
                  <a:gd name="T48" fmla="*/ 101 w 536"/>
                  <a:gd name="T49" fmla="*/ 105 h 539"/>
                  <a:gd name="T50" fmla="*/ 0 w 536"/>
                  <a:gd name="T51" fmla="*/ 105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6" h="539">
                    <a:moveTo>
                      <a:pt x="536" y="429"/>
                    </a:moveTo>
                    <a:lnTo>
                      <a:pt x="536" y="539"/>
                    </a:lnTo>
                    <a:lnTo>
                      <a:pt x="0" y="539"/>
                    </a:lnTo>
                    <a:lnTo>
                      <a:pt x="0" y="0"/>
                    </a:lnTo>
                    <a:lnTo>
                      <a:pt x="101" y="0"/>
                    </a:lnTo>
                    <a:moveTo>
                      <a:pt x="536" y="322"/>
                    </a:moveTo>
                    <a:lnTo>
                      <a:pt x="536" y="0"/>
                    </a:lnTo>
                    <a:lnTo>
                      <a:pt x="211" y="0"/>
                    </a:lnTo>
                    <a:lnTo>
                      <a:pt x="211" y="107"/>
                    </a:lnTo>
                    <a:lnTo>
                      <a:pt x="319" y="107"/>
                    </a:lnTo>
                    <a:moveTo>
                      <a:pt x="536" y="107"/>
                    </a:moveTo>
                    <a:lnTo>
                      <a:pt x="428" y="107"/>
                    </a:lnTo>
                    <a:lnTo>
                      <a:pt x="428" y="322"/>
                    </a:lnTo>
                    <a:moveTo>
                      <a:pt x="428" y="429"/>
                    </a:moveTo>
                    <a:lnTo>
                      <a:pt x="319" y="429"/>
                    </a:lnTo>
                    <a:lnTo>
                      <a:pt x="319" y="539"/>
                    </a:lnTo>
                    <a:moveTo>
                      <a:pt x="211" y="322"/>
                    </a:moveTo>
                    <a:lnTo>
                      <a:pt x="211" y="539"/>
                    </a:lnTo>
                    <a:moveTo>
                      <a:pt x="319" y="322"/>
                    </a:moveTo>
                    <a:lnTo>
                      <a:pt x="319" y="216"/>
                    </a:lnTo>
                    <a:lnTo>
                      <a:pt x="101" y="216"/>
                    </a:lnTo>
                    <a:lnTo>
                      <a:pt x="101" y="429"/>
                    </a:lnTo>
                    <a:moveTo>
                      <a:pt x="101" y="322"/>
                    </a:moveTo>
                    <a:lnTo>
                      <a:pt x="0" y="322"/>
                    </a:lnTo>
                    <a:moveTo>
                      <a:pt x="101" y="105"/>
                    </a:moveTo>
                    <a:lnTo>
                      <a:pt x="0" y="105"/>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9" name="girl_2" title="Icon of a woman">
                <a:extLst>
                  <a:ext uri="{FF2B5EF4-FFF2-40B4-BE49-F238E27FC236}">
                    <a16:creationId xmlns:a16="http://schemas.microsoft.com/office/drawing/2014/main" id="{7595443D-5736-7C42-A289-2F9BA88FC7A8}"/>
                  </a:ext>
                </a:extLst>
              </p:cNvPr>
              <p:cNvSpPr>
                <a:spLocks noChangeAspect="1" noEditPoints="1"/>
              </p:cNvSpPr>
              <p:nvPr/>
            </p:nvSpPr>
            <p:spPr bwMode="auto">
              <a:xfrm>
                <a:off x="7020380" y="3752267"/>
                <a:ext cx="355352" cy="365760"/>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 name="boy" title="Icon of a man">
                <a:extLst>
                  <a:ext uri="{FF2B5EF4-FFF2-40B4-BE49-F238E27FC236}">
                    <a16:creationId xmlns:a16="http://schemas.microsoft.com/office/drawing/2014/main" id="{862F1FE3-F22B-934E-B9E3-1DC7D7D83936}"/>
                  </a:ext>
                </a:extLst>
              </p:cNvPr>
              <p:cNvSpPr>
                <a:spLocks noChangeAspect="1" noEditPoints="1"/>
              </p:cNvSpPr>
              <p:nvPr/>
            </p:nvSpPr>
            <p:spPr bwMode="auto">
              <a:xfrm>
                <a:off x="7057551" y="3308475"/>
                <a:ext cx="281011" cy="36576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 name="TextBox 50">
                <a:extLst>
                  <a:ext uri="{FF2B5EF4-FFF2-40B4-BE49-F238E27FC236}">
                    <a16:creationId xmlns:a16="http://schemas.microsoft.com/office/drawing/2014/main" id="{7AABE928-A0B1-F749-A11F-9DFF7BBEC78B}"/>
                  </a:ext>
                </a:extLst>
              </p:cNvPr>
              <p:cNvSpPr txBox="1"/>
              <p:nvPr/>
            </p:nvSpPr>
            <p:spPr>
              <a:xfrm>
                <a:off x="7974420" y="3511214"/>
                <a:ext cx="38732" cy="109155"/>
              </a:xfrm>
              <a:prstGeom prst="rect">
                <a:avLst/>
              </a:prstGeom>
              <a:noFill/>
              <a:ln>
                <a:noFill/>
              </a:ln>
            </p:spPr>
            <p:txBody>
              <a:bodyPr wrap="none" lIns="0" tIns="0" rIns="0" bIns="0" rtlCol="0">
                <a:spAutoFit/>
              </a:bodyPr>
              <a:lstStyle/>
              <a:p>
                <a:pPr algn="l"/>
                <a:r>
                  <a:rPr lang="en-US" sz="1100" b="1" dirty="0">
                    <a:solidFill>
                      <a:schemeClr val="bg1"/>
                    </a:solidFill>
                  </a:rPr>
                  <a:t>?</a:t>
                </a:r>
                <a:endParaRPr lang="en-US" sz="2000" b="1" dirty="0">
                  <a:solidFill>
                    <a:schemeClr val="bg1"/>
                  </a:solidFill>
                </a:endParaRPr>
              </a:p>
            </p:txBody>
          </p:sp>
        </p:grpSp>
        <p:sp>
          <p:nvSpPr>
            <p:cNvPr id="47" name="Freeform 46">
              <a:extLst>
                <a:ext uri="{FF2B5EF4-FFF2-40B4-BE49-F238E27FC236}">
                  <a16:creationId xmlns:a16="http://schemas.microsoft.com/office/drawing/2014/main" id="{EB699244-52EF-734C-93B2-25393A51B021}"/>
                </a:ext>
              </a:extLst>
            </p:cNvPr>
            <p:cNvSpPr/>
            <p:nvPr/>
          </p:nvSpPr>
          <p:spPr bwMode="auto">
            <a:xfrm>
              <a:off x="2122098" y="4284453"/>
              <a:ext cx="707366" cy="575094"/>
            </a:xfrm>
            <a:custGeom>
              <a:avLst/>
              <a:gdLst>
                <a:gd name="connsiteX0" fmla="*/ 0 w 707366"/>
                <a:gd name="connsiteY0" fmla="*/ 0 h 575094"/>
                <a:gd name="connsiteX1" fmla="*/ 327804 w 707366"/>
                <a:gd name="connsiteY1" fmla="*/ 0 h 575094"/>
                <a:gd name="connsiteX2" fmla="*/ 327804 w 707366"/>
                <a:gd name="connsiteY2" fmla="*/ 575094 h 575094"/>
                <a:gd name="connsiteX3" fmla="*/ 707366 w 707366"/>
                <a:gd name="connsiteY3" fmla="*/ 575094 h 575094"/>
              </a:gdLst>
              <a:ahLst/>
              <a:cxnLst>
                <a:cxn ang="0">
                  <a:pos x="connsiteX0" y="connsiteY0"/>
                </a:cxn>
                <a:cxn ang="0">
                  <a:pos x="connsiteX1" y="connsiteY1"/>
                </a:cxn>
                <a:cxn ang="0">
                  <a:pos x="connsiteX2" y="connsiteY2"/>
                </a:cxn>
                <a:cxn ang="0">
                  <a:pos x="connsiteX3" y="connsiteY3"/>
                </a:cxn>
              </a:cxnLst>
              <a:rect l="l" t="t" r="r" b="b"/>
              <a:pathLst>
                <a:path w="707366" h="575094">
                  <a:moveTo>
                    <a:pt x="0" y="0"/>
                  </a:moveTo>
                  <a:lnTo>
                    <a:pt x="327804" y="0"/>
                  </a:lnTo>
                  <a:lnTo>
                    <a:pt x="327804" y="575094"/>
                  </a:lnTo>
                  <a:lnTo>
                    <a:pt x="707366" y="575094"/>
                  </a:lnTo>
                </a:path>
              </a:pathLst>
            </a:custGeom>
            <a:noFill/>
            <a:ln w="12700">
              <a:solidFill>
                <a:schemeClr val="bg1"/>
              </a:solidFill>
              <a:headEnd type="none" w="med" len="med"/>
              <a:tailEnd type="oval"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sp>
        <p:nvSpPr>
          <p:cNvPr id="43" name="emoticon_2" title="Icon of a face frowning">
            <a:extLst>
              <a:ext uri="{FF2B5EF4-FFF2-40B4-BE49-F238E27FC236}">
                <a16:creationId xmlns:a16="http://schemas.microsoft.com/office/drawing/2014/main" id="{959B3D2D-702D-AD4F-AE70-DD69949CE287}"/>
              </a:ext>
            </a:extLst>
          </p:cNvPr>
          <p:cNvSpPr>
            <a:spLocks noChangeAspect="1" noEditPoints="1"/>
          </p:cNvSpPr>
          <p:nvPr/>
        </p:nvSpPr>
        <p:spPr bwMode="auto">
          <a:xfrm>
            <a:off x="987425" y="2401167"/>
            <a:ext cx="302190" cy="291233"/>
          </a:xfrm>
          <a:custGeom>
            <a:avLst/>
            <a:gdLst>
              <a:gd name="T0" fmla="*/ 312 w 312"/>
              <a:gd name="T1" fmla="*/ 156 h 312"/>
              <a:gd name="T2" fmla="*/ 156 w 312"/>
              <a:gd name="T3" fmla="*/ 312 h 312"/>
              <a:gd name="T4" fmla="*/ 0 w 312"/>
              <a:gd name="T5" fmla="*/ 156 h 312"/>
              <a:gd name="T6" fmla="*/ 156 w 312"/>
              <a:gd name="T7" fmla="*/ 0 h 312"/>
              <a:gd name="T8" fmla="*/ 312 w 312"/>
              <a:gd name="T9" fmla="*/ 156 h 312"/>
              <a:gd name="T10" fmla="*/ 239 w 312"/>
              <a:gd name="T11" fmla="*/ 250 h 312"/>
              <a:gd name="T12" fmla="*/ 156 w 312"/>
              <a:gd name="T13" fmla="*/ 200 h 312"/>
              <a:gd name="T14" fmla="*/ 73 w 312"/>
              <a:gd name="T15" fmla="*/ 250 h 312"/>
              <a:gd name="T16" fmla="*/ 94 w 312"/>
              <a:gd name="T17" fmla="*/ 100 h 312"/>
              <a:gd name="T18" fmla="*/ 80 w 312"/>
              <a:gd name="T19" fmla="*/ 114 h 312"/>
              <a:gd name="T20" fmla="*/ 94 w 312"/>
              <a:gd name="T21" fmla="*/ 128 h 312"/>
              <a:gd name="T22" fmla="*/ 108 w 312"/>
              <a:gd name="T23" fmla="*/ 114 h 312"/>
              <a:gd name="T24" fmla="*/ 94 w 312"/>
              <a:gd name="T25" fmla="*/ 100 h 312"/>
              <a:gd name="T26" fmla="*/ 220 w 312"/>
              <a:gd name="T27" fmla="*/ 100 h 312"/>
              <a:gd name="T28" fmla="*/ 206 w 312"/>
              <a:gd name="T29" fmla="*/ 114 h 312"/>
              <a:gd name="T30" fmla="*/ 220 w 312"/>
              <a:gd name="T31" fmla="*/ 128 h 312"/>
              <a:gd name="T32" fmla="*/ 234 w 312"/>
              <a:gd name="T33" fmla="*/ 114 h 312"/>
              <a:gd name="T34" fmla="*/ 220 w 312"/>
              <a:gd name="T35" fmla="*/ 10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12">
                <a:moveTo>
                  <a:pt x="312" y="156"/>
                </a:moveTo>
                <a:cubicBezTo>
                  <a:pt x="312" y="242"/>
                  <a:pt x="242" y="312"/>
                  <a:pt x="156" y="312"/>
                </a:cubicBezTo>
                <a:cubicBezTo>
                  <a:pt x="70" y="312"/>
                  <a:pt x="0" y="242"/>
                  <a:pt x="0" y="156"/>
                </a:cubicBezTo>
                <a:cubicBezTo>
                  <a:pt x="0" y="70"/>
                  <a:pt x="70" y="0"/>
                  <a:pt x="156" y="0"/>
                </a:cubicBezTo>
                <a:cubicBezTo>
                  <a:pt x="242" y="0"/>
                  <a:pt x="312" y="70"/>
                  <a:pt x="312" y="156"/>
                </a:cubicBezTo>
                <a:close/>
                <a:moveTo>
                  <a:pt x="239" y="250"/>
                </a:moveTo>
                <a:cubicBezTo>
                  <a:pt x="223" y="220"/>
                  <a:pt x="192" y="200"/>
                  <a:pt x="156" y="200"/>
                </a:cubicBezTo>
                <a:cubicBezTo>
                  <a:pt x="120" y="200"/>
                  <a:pt x="89" y="220"/>
                  <a:pt x="73" y="250"/>
                </a:cubicBezTo>
                <a:moveTo>
                  <a:pt x="94" y="100"/>
                </a:moveTo>
                <a:cubicBezTo>
                  <a:pt x="86" y="100"/>
                  <a:pt x="80" y="106"/>
                  <a:pt x="80" y="114"/>
                </a:cubicBezTo>
                <a:cubicBezTo>
                  <a:pt x="80" y="122"/>
                  <a:pt x="86" y="128"/>
                  <a:pt x="94" y="128"/>
                </a:cubicBezTo>
                <a:cubicBezTo>
                  <a:pt x="102" y="128"/>
                  <a:pt x="108" y="122"/>
                  <a:pt x="108" y="114"/>
                </a:cubicBezTo>
                <a:cubicBezTo>
                  <a:pt x="108" y="106"/>
                  <a:pt x="102" y="100"/>
                  <a:pt x="94" y="100"/>
                </a:cubicBezTo>
                <a:close/>
                <a:moveTo>
                  <a:pt x="220" y="100"/>
                </a:moveTo>
                <a:cubicBezTo>
                  <a:pt x="212" y="100"/>
                  <a:pt x="206" y="106"/>
                  <a:pt x="206" y="114"/>
                </a:cubicBezTo>
                <a:cubicBezTo>
                  <a:pt x="206" y="122"/>
                  <a:pt x="212" y="128"/>
                  <a:pt x="220" y="128"/>
                </a:cubicBezTo>
                <a:cubicBezTo>
                  <a:pt x="228" y="128"/>
                  <a:pt x="234" y="122"/>
                  <a:pt x="234" y="114"/>
                </a:cubicBezTo>
                <a:cubicBezTo>
                  <a:pt x="234" y="106"/>
                  <a:pt x="228" y="100"/>
                  <a:pt x="220" y="100"/>
                </a:cubicBezTo>
                <a:close/>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2" name="emoticon_2" title="Icon of a face frowning">
            <a:extLst>
              <a:ext uri="{FF2B5EF4-FFF2-40B4-BE49-F238E27FC236}">
                <a16:creationId xmlns:a16="http://schemas.microsoft.com/office/drawing/2014/main" id="{168E126E-61E4-B344-819F-DE724AE13C88}"/>
              </a:ext>
            </a:extLst>
          </p:cNvPr>
          <p:cNvSpPr>
            <a:spLocks noChangeAspect="1" noEditPoints="1"/>
          </p:cNvSpPr>
          <p:nvPr/>
        </p:nvSpPr>
        <p:spPr bwMode="auto">
          <a:xfrm>
            <a:off x="987425" y="2971800"/>
            <a:ext cx="302190" cy="291233"/>
          </a:xfrm>
          <a:custGeom>
            <a:avLst/>
            <a:gdLst>
              <a:gd name="T0" fmla="*/ 312 w 312"/>
              <a:gd name="T1" fmla="*/ 156 h 312"/>
              <a:gd name="T2" fmla="*/ 156 w 312"/>
              <a:gd name="T3" fmla="*/ 312 h 312"/>
              <a:gd name="T4" fmla="*/ 0 w 312"/>
              <a:gd name="T5" fmla="*/ 156 h 312"/>
              <a:gd name="T6" fmla="*/ 156 w 312"/>
              <a:gd name="T7" fmla="*/ 0 h 312"/>
              <a:gd name="T8" fmla="*/ 312 w 312"/>
              <a:gd name="T9" fmla="*/ 156 h 312"/>
              <a:gd name="T10" fmla="*/ 239 w 312"/>
              <a:gd name="T11" fmla="*/ 250 h 312"/>
              <a:gd name="T12" fmla="*/ 156 w 312"/>
              <a:gd name="T13" fmla="*/ 200 h 312"/>
              <a:gd name="T14" fmla="*/ 73 w 312"/>
              <a:gd name="T15" fmla="*/ 250 h 312"/>
              <a:gd name="T16" fmla="*/ 94 w 312"/>
              <a:gd name="T17" fmla="*/ 100 h 312"/>
              <a:gd name="T18" fmla="*/ 80 w 312"/>
              <a:gd name="T19" fmla="*/ 114 h 312"/>
              <a:gd name="T20" fmla="*/ 94 w 312"/>
              <a:gd name="T21" fmla="*/ 128 h 312"/>
              <a:gd name="T22" fmla="*/ 108 w 312"/>
              <a:gd name="T23" fmla="*/ 114 h 312"/>
              <a:gd name="T24" fmla="*/ 94 w 312"/>
              <a:gd name="T25" fmla="*/ 100 h 312"/>
              <a:gd name="T26" fmla="*/ 220 w 312"/>
              <a:gd name="T27" fmla="*/ 100 h 312"/>
              <a:gd name="T28" fmla="*/ 206 w 312"/>
              <a:gd name="T29" fmla="*/ 114 h 312"/>
              <a:gd name="T30" fmla="*/ 220 w 312"/>
              <a:gd name="T31" fmla="*/ 128 h 312"/>
              <a:gd name="T32" fmla="*/ 234 w 312"/>
              <a:gd name="T33" fmla="*/ 114 h 312"/>
              <a:gd name="T34" fmla="*/ 220 w 312"/>
              <a:gd name="T35" fmla="*/ 10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12">
                <a:moveTo>
                  <a:pt x="312" y="156"/>
                </a:moveTo>
                <a:cubicBezTo>
                  <a:pt x="312" y="242"/>
                  <a:pt x="242" y="312"/>
                  <a:pt x="156" y="312"/>
                </a:cubicBezTo>
                <a:cubicBezTo>
                  <a:pt x="70" y="312"/>
                  <a:pt x="0" y="242"/>
                  <a:pt x="0" y="156"/>
                </a:cubicBezTo>
                <a:cubicBezTo>
                  <a:pt x="0" y="70"/>
                  <a:pt x="70" y="0"/>
                  <a:pt x="156" y="0"/>
                </a:cubicBezTo>
                <a:cubicBezTo>
                  <a:pt x="242" y="0"/>
                  <a:pt x="312" y="70"/>
                  <a:pt x="312" y="156"/>
                </a:cubicBezTo>
                <a:close/>
                <a:moveTo>
                  <a:pt x="239" y="250"/>
                </a:moveTo>
                <a:cubicBezTo>
                  <a:pt x="223" y="220"/>
                  <a:pt x="192" y="200"/>
                  <a:pt x="156" y="200"/>
                </a:cubicBezTo>
                <a:cubicBezTo>
                  <a:pt x="120" y="200"/>
                  <a:pt x="89" y="220"/>
                  <a:pt x="73" y="250"/>
                </a:cubicBezTo>
                <a:moveTo>
                  <a:pt x="94" y="100"/>
                </a:moveTo>
                <a:cubicBezTo>
                  <a:pt x="86" y="100"/>
                  <a:pt x="80" y="106"/>
                  <a:pt x="80" y="114"/>
                </a:cubicBezTo>
                <a:cubicBezTo>
                  <a:pt x="80" y="122"/>
                  <a:pt x="86" y="128"/>
                  <a:pt x="94" y="128"/>
                </a:cubicBezTo>
                <a:cubicBezTo>
                  <a:pt x="102" y="128"/>
                  <a:pt x="108" y="122"/>
                  <a:pt x="108" y="114"/>
                </a:cubicBezTo>
                <a:cubicBezTo>
                  <a:pt x="108" y="106"/>
                  <a:pt x="102" y="100"/>
                  <a:pt x="94" y="100"/>
                </a:cubicBezTo>
                <a:close/>
                <a:moveTo>
                  <a:pt x="220" y="100"/>
                </a:moveTo>
                <a:cubicBezTo>
                  <a:pt x="212" y="100"/>
                  <a:pt x="206" y="106"/>
                  <a:pt x="206" y="114"/>
                </a:cubicBezTo>
                <a:cubicBezTo>
                  <a:pt x="206" y="122"/>
                  <a:pt x="212" y="128"/>
                  <a:pt x="220" y="128"/>
                </a:cubicBezTo>
                <a:cubicBezTo>
                  <a:pt x="228" y="128"/>
                  <a:pt x="234" y="122"/>
                  <a:pt x="234" y="114"/>
                </a:cubicBezTo>
                <a:cubicBezTo>
                  <a:pt x="234" y="106"/>
                  <a:pt x="228" y="100"/>
                  <a:pt x="220" y="100"/>
                </a:cubicBezTo>
                <a:close/>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8137981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fill="hold" grpId="0" nodeType="withEffect">
                                  <p:stCondLst>
                                    <p:cond delay="0"/>
                                  </p:stCondLst>
                                  <p:childTnLst>
                                    <p:animMotion origin="layout" path="M 5.55112E-17 -4.44444E-6 L 5.55112E-17 -0.46666 " pathEditMode="relative" rAng="0" ptsTypes="AA">
                                      <p:cBhvr>
                                        <p:cTn id="6" dur="20000" fill="hold"/>
                                        <p:tgtEl>
                                          <p:spTgt spid="14"/>
                                        </p:tgtEl>
                                        <p:attrNameLst>
                                          <p:attrName>ppt_x</p:attrName>
                                          <p:attrName>ppt_y</p:attrName>
                                        </p:attrNameLst>
                                      </p:cBhvr>
                                      <p:rCtr x="0" y="-23333"/>
                                    </p:animMotion>
                                  </p:childTnLst>
                                </p:cTn>
                              </p:par>
                              <p:par>
                                <p:cTn id="7" presetID="42" presetClass="path" presetSubtype="0" repeatCount="indefinite" fill="hold" grpId="0" nodeType="withEffect">
                                  <p:stCondLst>
                                    <p:cond delay="0"/>
                                  </p:stCondLst>
                                  <p:childTnLst>
                                    <p:animMotion origin="layout" path="M -1.25E-6 -1.85185E-6 L -1.25E-6 -0.92824 " pathEditMode="relative" rAng="0" ptsTypes="AA">
                                      <p:cBhvr>
                                        <p:cTn id="8" dur="20000" fill="hold"/>
                                        <p:tgtEl>
                                          <p:spTgt spid="3"/>
                                        </p:tgtEl>
                                        <p:attrNameLst>
                                          <p:attrName>ppt_x</p:attrName>
                                          <p:attrName>ppt_y</p:attrName>
                                        </p:attrNameLst>
                                      </p:cBhvr>
                                      <p:rCtr x="0" y="-464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2A59C-B80A-4B11-A913-8AB511E911A3}"/>
              </a:ext>
            </a:extLst>
          </p:cNvPr>
          <p:cNvSpPr>
            <a:spLocks noGrp="1"/>
          </p:cNvSpPr>
          <p:nvPr>
            <p:ph type="title"/>
          </p:nvPr>
        </p:nvSpPr>
        <p:spPr/>
        <p:txBody>
          <a:bodyPr/>
          <a:lstStyle/>
          <a:p>
            <a:r>
              <a:rPr lang="en-US" dirty="0"/>
              <a:t>Query Store</a:t>
            </a:r>
          </a:p>
        </p:txBody>
      </p:sp>
      <p:cxnSp>
        <p:nvCxnSpPr>
          <p:cNvPr id="55" name="Straight Connector 54">
            <a:extLst>
              <a:ext uri="{FF2B5EF4-FFF2-40B4-BE49-F238E27FC236}">
                <a16:creationId xmlns:a16="http://schemas.microsoft.com/office/drawing/2014/main" id="{15F54D6F-C1AF-724D-B4EA-F525433B6296}"/>
              </a:ext>
              <a:ext uri="{C183D7F6-B498-43B3-948B-1728B52AA6E4}">
                <adec:decorative xmlns:adec="http://schemas.microsoft.com/office/drawing/2017/decorative" val="1"/>
              </a:ext>
            </a:extLst>
          </p:cNvPr>
          <p:cNvCxnSpPr/>
          <p:nvPr/>
        </p:nvCxnSpPr>
        <p:spPr>
          <a:xfrm>
            <a:off x="5181600" y="585788"/>
            <a:ext cx="0" cy="568325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21AEE9D6-3F42-416E-9933-3C62F6B9C2F9}"/>
              </a:ext>
            </a:extLst>
          </p:cNvPr>
          <p:cNvSpPr>
            <a:spLocks noGrp="1"/>
          </p:cNvSpPr>
          <p:nvPr>
            <p:ph type="body" sz="quarter" idx="4294967295"/>
          </p:nvPr>
        </p:nvSpPr>
        <p:spPr>
          <a:xfrm>
            <a:off x="714569" y="1489853"/>
            <a:ext cx="4100027" cy="3023905"/>
          </a:xfrm>
        </p:spPr>
        <p:txBody>
          <a:bodyPr/>
          <a:lstStyle/>
          <a:p>
            <a:pPr marL="0" indent="0">
              <a:spcBef>
                <a:spcPts val="0"/>
              </a:spcBef>
              <a:spcAft>
                <a:spcPts val="900"/>
              </a:spcAft>
              <a:buNone/>
            </a:pPr>
            <a:r>
              <a:rPr lang="en-US" sz="1600" dirty="0">
                <a:solidFill>
                  <a:srgbClr val="353535"/>
                </a:solidFill>
                <a:latin typeface="+mn-lt"/>
                <a:cs typeface="Segoe UI Semibold" panose="020B0702040204020203" pitchFamily="34" charset="0"/>
              </a:rPr>
              <a:t>Groups based on the structure of the query string</a:t>
            </a:r>
          </a:p>
          <a:p>
            <a:pPr marL="0" indent="0">
              <a:spcBef>
                <a:spcPts val="0"/>
              </a:spcBef>
              <a:spcAft>
                <a:spcPts val="900"/>
              </a:spcAft>
              <a:buNone/>
            </a:pPr>
            <a:r>
              <a:rPr lang="en-US" sz="1600" dirty="0">
                <a:solidFill>
                  <a:srgbClr val="353535"/>
                </a:solidFill>
                <a:latin typeface="+mn-lt"/>
                <a:cs typeface="Segoe UI Semibold" panose="020B0702040204020203" pitchFamily="34" charset="0"/>
              </a:rPr>
              <a:t>Collects execution statistics</a:t>
            </a:r>
          </a:p>
          <a:p>
            <a:pPr marL="303213" lvl="1" indent="-285750">
              <a:spcBef>
                <a:spcPts val="0"/>
              </a:spcBef>
              <a:spcAft>
                <a:spcPts val="900"/>
              </a:spcAft>
              <a:buSzPct val="100000"/>
              <a:buFont typeface="Arial" panose="020B0604020202020204" pitchFamily="34" charset="0"/>
              <a:buChar char="•"/>
            </a:pPr>
            <a:r>
              <a:rPr lang="en-US" sz="1600" dirty="0"/>
              <a:t>Duration</a:t>
            </a:r>
          </a:p>
          <a:p>
            <a:pPr marL="303213" lvl="1" indent="-285750">
              <a:spcBef>
                <a:spcPts val="0"/>
              </a:spcBef>
              <a:spcAft>
                <a:spcPts val="900"/>
              </a:spcAft>
              <a:buSzPct val="100000"/>
              <a:buFont typeface="Arial" panose="020B0604020202020204" pitchFamily="34" charset="0"/>
              <a:buChar char="•"/>
            </a:pPr>
            <a:r>
              <a:rPr lang="en-US" sz="1600" dirty="0"/>
              <a:t>Resource usage</a:t>
            </a:r>
          </a:p>
          <a:p>
            <a:pPr marL="303213" lvl="1" indent="-285750">
              <a:spcBef>
                <a:spcPts val="0"/>
              </a:spcBef>
              <a:spcAft>
                <a:spcPts val="900"/>
              </a:spcAft>
              <a:buSzPct val="100000"/>
              <a:buFont typeface="Arial" panose="020B0604020202020204" pitchFamily="34" charset="0"/>
              <a:buChar char="•"/>
            </a:pPr>
            <a:r>
              <a:rPr lang="en-US" sz="1600" dirty="0"/>
              <a:t>Wait stats</a:t>
            </a:r>
          </a:p>
          <a:p>
            <a:pPr marL="0" indent="0">
              <a:spcBef>
                <a:spcPts val="0"/>
              </a:spcBef>
              <a:spcAft>
                <a:spcPts val="900"/>
              </a:spcAft>
              <a:buNone/>
            </a:pPr>
            <a:r>
              <a:rPr lang="en-US" sz="1600" dirty="0">
                <a:solidFill>
                  <a:schemeClr val="accent1"/>
                </a:solidFill>
                <a:latin typeface="+mj-lt"/>
                <a:cs typeface="Segoe UI Semibold" panose="020B0702040204020203" pitchFamily="34" charset="0"/>
              </a:rPr>
              <a:t>Aggregates statistics in memory</a:t>
            </a:r>
          </a:p>
          <a:p>
            <a:pPr marL="0" indent="0">
              <a:spcBef>
                <a:spcPts val="0"/>
              </a:spcBef>
              <a:spcAft>
                <a:spcPts val="900"/>
              </a:spcAft>
              <a:buNone/>
            </a:pPr>
            <a:r>
              <a:rPr lang="en-US" sz="1600" dirty="0">
                <a:solidFill>
                  <a:schemeClr val="accent1"/>
                </a:solidFill>
                <a:latin typeface="+mj-lt"/>
                <a:cs typeface="Segoe UI Semibold" panose="020B0702040204020203" pitchFamily="34" charset="0"/>
              </a:rPr>
              <a:t>Persists state every 15 minutes</a:t>
            </a:r>
          </a:p>
          <a:p>
            <a:pPr marL="0" indent="0">
              <a:spcBef>
                <a:spcPts val="0"/>
              </a:spcBef>
              <a:spcAft>
                <a:spcPts val="900"/>
              </a:spcAft>
              <a:buNone/>
            </a:pPr>
            <a:r>
              <a:rPr lang="en-US" sz="1600" dirty="0">
                <a:solidFill>
                  <a:schemeClr val="accent1"/>
                </a:solidFill>
                <a:latin typeface="+mj-lt"/>
                <a:cs typeface="Segoe UI Semibold" panose="020B0702040204020203" pitchFamily="34" charset="0"/>
              </a:rPr>
              <a:t>Retains data in time series</a:t>
            </a:r>
          </a:p>
        </p:txBody>
      </p:sp>
      <p:grpSp>
        <p:nvGrpSpPr>
          <p:cNvPr id="4" name="Group 3" descr="architecture diagram">
            <a:extLst>
              <a:ext uri="{FF2B5EF4-FFF2-40B4-BE49-F238E27FC236}">
                <a16:creationId xmlns:a16="http://schemas.microsoft.com/office/drawing/2014/main" id="{CCCB4729-359B-F047-B9C5-21487A409AA5}"/>
              </a:ext>
            </a:extLst>
          </p:cNvPr>
          <p:cNvGrpSpPr/>
          <p:nvPr/>
        </p:nvGrpSpPr>
        <p:grpSpPr>
          <a:xfrm>
            <a:off x="6507190" y="1938957"/>
            <a:ext cx="4997845" cy="3136891"/>
            <a:chOff x="6507190" y="1938957"/>
            <a:chExt cx="4997845" cy="3136891"/>
          </a:xfrm>
        </p:grpSpPr>
        <p:grpSp>
          <p:nvGrpSpPr>
            <p:cNvPr id="77" name="Graphic 98">
              <a:extLst>
                <a:ext uri="{FF2B5EF4-FFF2-40B4-BE49-F238E27FC236}">
                  <a16:creationId xmlns:a16="http://schemas.microsoft.com/office/drawing/2014/main" id="{5EDFF9AC-CC56-ED45-B472-FB52248B25C4}"/>
                </a:ext>
              </a:extLst>
            </p:cNvPr>
            <p:cNvGrpSpPr/>
            <p:nvPr/>
          </p:nvGrpSpPr>
          <p:grpSpPr>
            <a:xfrm>
              <a:off x="10391274" y="4202546"/>
              <a:ext cx="672359" cy="784136"/>
              <a:chOff x="6194501" y="5573925"/>
              <a:chExt cx="1233918" cy="1439057"/>
            </a:xfrm>
          </p:grpSpPr>
          <p:sp>
            <p:nvSpPr>
              <p:cNvPr id="78" name="Freeform 77">
                <a:extLst>
                  <a:ext uri="{FF2B5EF4-FFF2-40B4-BE49-F238E27FC236}">
                    <a16:creationId xmlns:a16="http://schemas.microsoft.com/office/drawing/2014/main" id="{881F2824-A550-7543-883A-4F3A0DC75BF4}"/>
                  </a:ext>
                </a:extLst>
              </p:cNvPr>
              <p:cNvSpPr/>
              <p:nvPr/>
            </p:nvSpPr>
            <p:spPr>
              <a:xfrm>
                <a:off x="6194501" y="5769810"/>
                <a:ext cx="1233918" cy="1243172"/>
              </a:xfrm>
              <a:custGeom>
                <a:avLst/>
                <a:gdLst>
                  <a:gd name="connsiteX0" fmla="*/ 616959 w 1233918"/>
                  <a:gd name="connsiteY0" fmla="*/ 197427 h 1243172"/>
                  <a:gd name="connsiteX1" fmla="*/ 0 w 1233918"/>
                  <a:gd name="connsiteY1" fmla="*/ 0 h 1243172"/>
                  <a:gd name="connsiteX2" fmla="*/ 0 w 1233918"/>
                  <a:gd name="connsiteY2" fmla="*/ 1047288 h 1243172"/>
                  <a:gd name="connsiteX3" fmla="*/ 609247 w 1233918"/>
                  <a:gd name="connsiteY3" fmla="*/ 1243173 h 1243172"/>
                  <a:gd name="connsiteX4" fmla="*/ 616959 w 1233918"/>
                  <a:gd name="connsiteY4" fmla="*/ 1243173 h 1243172"/>
                  <a:gd name="connsiteX5" fmla="*/ 1233918 w 1233918"/>
                  <a:gd name="connsiteY5" fmla="*/ 1047288 h 1243172"/>
                  <a:gd name="connsiteX6" fmla="*/ 1233918 w 1233918"/>
                  <a:gd name="connsiteY6" fmla="*/ 0 h 1243172"/>
                  <a:gd name="connsiteX7" fmla="*/ 616959 w 1233918"/>
                  <a:gd name="connsiteY7" fmla="*/ 197427 h 124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3918" h="1243172">
                    <a:moveTo>
                      <a:pt x="616959" y="197427"/>
                    </a:moveTo>
                    <a:cubicBezTo>
                      <a:pt x="276089" y="197427"/>
                      <a:pt x="0" y="109510"/>
                      <a:pt x="0" y="0"/>
                    </a:cubicBezTo>
                    <a:lnTo>
                      <a:pt x="0" y="1047288"/>
                    </a:lnTo>
                    <a:cubicBezTo>
                      <a:pt x="0" y="1155256"/>
                      <a:pt x="271462" y="1241630"/>
                      <a:pt x="609247" y="1243173"/>
                    </a:cubicBezTo>
                    <a:lnTo>
                      <a:pt x="616959" y="1243173"/>
                    </a:lnTo>
                    <a:cubicBezTo>
                      <a:pt x="957829" y="1243173"/>
                      <a:pt x="1233918" y="1155256"/>
                      <a:pt x="1233918" y="1047288"/>
                    </a:cubicBezTo>
                    <a:lnTo>
                      <a:pt x="1233918" y="0"/>
                    </a:lnTo>
                    <a:cubicBezTo>
                      <a:pt x="1233918" y="109510"/>
                      <a:pt x="957829" y="197427"/>
                      <a:pt x="616959" y="197427"/>
                    </a:cubicBezTo>
                    <a:close/>
                  </a:path>
                </a:pathLst>
              </a:custGeom>
              <a:gradFill>
                <a:gsLst>
                  <a:gs pos="0">
                    <a:srgbClr val="005BA2"/>
                  </a:gs>
                  <a:gs pos="50000">
                    <a:srgbClr val="0077D3"/>
                  </a:gs>
                  <a:gs pos="100000">
                    <a:srgbClr val="005BA2"/>
                  </a:gs>
                </a:gsLst>
                <a:lin ang="0" scaled="0"/>
              </a:gradFill>
              <a:ln w="153988" cap="flat">
                <a:noFill/>
                <a:prstDash val="solid"/>
                <a:miter/>
              </a:ln>
            </p:spPr>
            <p:txBody>
              <a:bodyPr rtlCol="0" anchor="ctr"/>
              <a:lstStyle/>
              <a:p>
                <a:pPr algn="ctr"/>
                <a:r>
                  <a:rPr lang="en-US" sz="800" dirty="0" err="1">
                    <a:solidFill>
                      <a:schemeClr val="bg1"/>
                    </a:solidFill>
                  </a:rPr>
                  <a:t>azure_sys</a:t>
                </a:r>
                <a:endParaRPr lang="en-US" sz="800" dirty="0">
                  <a:solidFill>
                    <a:schemeClr val="bg1"/>
                  </a:solidFill>
                </a:endParaRPr>
              </a:p>
            </p:txBody>
          </p:sp>
          <p:sp>
            <p:nvSpPr>
              <p:cNvPr id="79" name="Freeform 78">
                <a:extLst>
                  <a:ext uri="{FF2B5EF4-FFF2-40B4-BE49-F238E27FC236}">
                    <a16:creationId xmlns:a16="http://schemas.microsoft.com/office/drawing/2014/main" id="{BEBA7B67-2094-D04B-95BC-5481EADFC5F9}"/>
                  </a:ext>
                </a:extLst>
              </p:cNvPr>
              <p:cNvSpPr/>
              <p:nvPr/>
            </p:nvSpPr>
            <p:spPr>
              <a:xfrm>
                <a:off x="6194501" y="5573925"/>
                <a:ext cx="1233918" cy="393311"/>
              </a:xfrm>
              <a:custGeom>
                <a:avLst/>
                <a:gdLst>
                  <a:gd name="connsiteX0" fmla="*/ 1233918 w 1233918"/>
                  <a:gd name="connsiteY0" fmla="*/ 195885 h 393311"/>
                  <a:gd name="connsiteX1" fmla="*/ 616959 w 1233918"/>
                  <a:gd name="connsiteY1" fmla="*/ 393311 h 393311"/>
                  <a:gd name="connsiteX2" fmla="*/ 0 w 1233918"/>
                  <a:gd name="connsiteY2" fmla="*/ 195885 h 393311"/>
                  <a:gd name="connsiteX3" fmla="*/ 616959 w 1233918"/>
                  <a:gd name="connsiteY3" fmla="*/ 0 h 393311"/>
                  <a:gd name="connsiteX4" fmla="*/ 1233918 w 1233918"/>
                  <a:gd name="connsiteY4" fmla="*/ 195885 h 393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918" h="393311">
                    <a:moveTo>
                      <a:pt x="1233918" y="195885"/>
                    </a:moveTo>
                    <a:cubicBezTo>
                      <a:pt x="1233918" y="305395"/>
                      <a:pt x="957829" y="393311"/>
                      <a:pt x="616959" y="393311"/>
                    </a:cubicBezTo>
                    <a:cubicBezTo>
                      <a:pt x="276089" y="393311"/>
                      <a:pt x="0" y="305395"/>
                      <a:pt x="0" y="195885"/>
                    </a:cubicBezTo>
                    <a:cubicBezTo>
                      <a:pt x="0" y="86374"/>
                      <a:pt x="276089" y="0"/>
                      <a:pt x="616959" y="0"/>
                    </a:cubicBezTo>
                    <a:cubicBezTo>
                      <a:pt x="957829" y="0"/>
                      <a:pt x="1233918" y="87917"/>
                      <a:pt x="1233918" y="195885"/>
                    </a:cubicBezTo>
                  </a:path>
                </a:pathLst>
              </a:custGeom>
              <a:solidFill>
                <a:srgbClr val="E8E8E8"/>
              </a:solidFill>
              <a:ln w="153988" cap="flat">
                <a:noFill/>
                <a:prstDash val="solid"/>
                <a:miter/>
              </a:ln>
            </p:spPr>
            <p:txBody>
              <a:bodyPr rtlCol="0" anchor="ctr"/>
              <a:lstStyle/>
              <a:p>
                <a:endParaRPr lang="en-US" sz="1200"/>
              </a:p>
            </p:txBody>
          </p:sp>
          <p:sp>
            <p:nvSpPr>
              <p:cNvPr id="80" name="Freeform 79">
                <a:extLst>
                  <a:ext uri="{FF2B5EF4-FFF2-40B4-BE49-F238E27FC236}">
                    <a16:creationId xmlns:a16="http://schemas.microsoft.com/office/drawing/2014/main" id="{05CC84CD-BCE9-5940-B699-0DE5FACA4905}"/>
                  </a:ext>
                </a:extLst>
              </p:cNvPr>
              <p:cNvSpPr/>
              <p:nvPr/>
            </p:nvSpPr>
            <p:spPr>
              <a:xfrm>
                <a:off x="6337944" y="5635621"/>
                <a:ext cx="947032" cy="243698"/>
              </a:xfrm>
              <a:custGeom>
                <a:avLst/>
                <a:gdLst>
                  <a:gd name="connsiteX0" fmla="*/ 947032 w 947032"/>
                  <a:gd name="connsiteY0" fmla="*/ 118765 h 243698"/>
                  <a:gd name="connsiteX1" fmla="*/ 473516 w 947032"/>
                  <a:gd name="connsiteY1" fmla="*/ 243699 h 243698"/>
                  <a:gd name="connsiteX2" fmla="*/ 0 w 947032"/>
                  <a:gd name="connsiteY2" fmla="*/ 118765 h 243698"/>
                  <a:gd name="connsiteX3" fmla="*/ 473516 w 947032"/>
                  <a:gd name="connsiteY3" fmla="*/ 0 h 243698"/>
                  <a:gd name="connsiteX4" fmla="*/ 947032 w 947032"/>
                  <a:gd name="connsiteY4" fmla="*/ 124934 h 24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032" h="243698">
                    <a:moveTo>
                      <a:pt x="947032" y="118765"/>
                    </a:moveTo>
                    <a:cubicBezTo>
                      <a:pt x="947032" y="188173"/>
                      <a:pt x="734181" y="243699"/>
                      <a:pt x="473516" y="243699"/>
                    </a:cubicBezTo>
                    <a:cubicBezTo>
                      <a:pt x="212851" y="243699"/>
                      <a:pt x="0" y="188173"/>
                      <a:pt x="0" y="118765"/>
                    </a:cubicBezTo>
                    <a:cubicBezTo>
                      <a:pt x="0" y="49357"/>
                      <a:pt x="212851" y="0"/>
                      <a:pt x="473516" y="0"/>
                    </a:cubicBezTo>
                    <a:cubicBezTo>
                      <a:pt x="734181" y="0"/>
                      <a:pt x="947032" y="55526"/>
                      <a:pt x="947032" y="124934"/>
                    </a:cubicBezTo>
                  </a:path>
                </a:pathLst>
              </a:custGeom>
              <a:solidFill>
                <a:srgbClr val="50E6FF"/>
              </a:solidFill>
              <a:ln w="153988" cap="flat">
                <a:noFill/>
                <a:prstDash val="solid"/>
                <a:miter/>
              </a:ln>
            </p:spPr>
            <p:txBody>
              <a:bodyPr rtlCol="0" anchor="ctr"/>
              <a:lstStyle/>
              <a:p>
                <a:endParaRPr lang="en-US" sz="1200"/>
              </a:p>
            </p:txBody>
          </p:sp>
          <p:sp>
            <p:nvSpPr>
              <p:cNvPr id="81" name="Freeform 80">
                <a:extLst>
                  <a:ext uri="{FF2B5EF4-FFF2-40B4-BE49-F238E27FC236}">
                    <a16:creationId xmlns:a16="http://schemas.microsoft.com/office/drawing/2014/main" id="{462BF351-A0AF-3E43-A1D5-52B4F9A6FFDC}"/>
                  </a:ext>
                </a:extLst>
              </p:cNvPr>
              <p:cNvSpPr/>
              <p:nvPr/>
            </p:nvSpPr>
            <p:spPr>
              <a:xfrm>
                <a:off x="6436658" y="5789037"/>
                <a:ext cx="749605" cy="91381"/>
              </a:xfrm>
              <a:custGeom>
                <a:avLst/>
                <a:gdLst>
                  <a:gd name="connsiteX0" fmla="*/ 374803 w 749605"/>
                  <a:gd name="connsiteY0" fmla="*/ 824 h 91381"/>
                  <a:gd name="connsiteX1" fmla="*/ 0 w 749605"/>
                  <a:gd name="connsiteY1" fmla="*/ 47096 h 91381"/>
                  <a:gd name="connsiteX2" fmla="*/ 374803 w 749605"/>
                  <a:gd name="connsiteY2" fmla="*/ 90283 h 91381"/>
                  <a:gd name="connsiteX3" fmla="*/ 749605 w 749605"/>
                  <a:gd name="connsiteY3" fmla="*/ 40926 h 91381"/>
                  <a:gd name="connsiteX4" fmla="*/ 374803 w 749605"/>
                  <a:gd name="connsiteY4" fmla="*/ 824 h 91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605" h="91381">
                    <a:moveTo>
                      <a:pt x="374803" y="824"/>
                    </a:moveTo>
                    <a:cubicBezTo>
                      <a:pt x="248306" y="-1601"/>
                      <a:pt x="122109" y="13979"/>
                      <a:pt x="0" y="47096"/>
                    </a:cubicBezTo>
                    <a:cubicBezTo>
                      <a:pt x="121885" y="81113"/>
                      <a:pt x="248375" y="95689"/>
                      <a:pt x="374803" y="90283"/>
                    </a:cubicBezTo>
                    <a:cubicBezTo>
                      <a:pt x="501557" y="93686"/>
                      <a:pt x="628049" y="77028"/>
                      <a:pt x="749605" y="40926"/>
                    </a:cubicBezTo>
                    <a:cubicBezTo>
                      <a:pt x="627201" y="9889"/>
                      <a:pt x="501005" y="-3613"/>
                      <a:pt x="374803" y="824"/>
                    </a:cubicBezTo>
                    <a:close/>
                  </a:path>
                </a:pathLst>
              </a:custGeom>
              <a:solidFill>
                <a:srgbClr val="32BEDD"/>
              </a:solidFill>
              <a:ln w="153988" cap="flat">
                <a:noFill/>
                <a:prstDash val="solid"/>
                <a:miter/>
              </a:ln>
            </p:spPr>
            <p:txBody>
              <a:bodyPr rtlCol="0" anchor="ctr"/>
              <a:lstStyle/>
              <a:p>
                <a:endParaRPr lang="en-US" sz="1200"/>
              </a:p>
            </p:txBody>
          </p:sp>
        </p:grpSp>
        <p:sp>
          <p:nvSpPr>
            <p:cNvPr id="8" name="Rectangle 7">
              <a:extLst>
                <a:ext uri="{FF2B5EF4-FFF2-40B4-BE49-F238E27FC236}">
                  <a16:creationId xmlns:a16="http://schemas.microsoft.com/office/drawing/2014/main" id="{016E8854-D318-47A5-99FF-29E72D846766}"/>
                </a:ext>
              </a:extLst>
            </p:cNvPr>
            <p:cNvSpPr/>
            <p:nvPr/>
          </p:nvSpPr>
          <p:spPr bwMode="auto">
            <a:xfrm>
              <a:off x="8444577" y="1938957"/>
              <a:ext cx="3060458" cy="3136891"/>
            </a:xfrm>
            <a:prstGeom prst="rect">
              <a:avLst/>
            </a:prstGeom>
            <a:noFill/>
            <a:ln w="127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46637" numCol="1" rtlCol="0" anchor="t" anchorCtr="0" compatLnSpc="1">
              <a:prstTxWarp prst="textNoShape">
                <a:avLst/>
              </a:prstTxWarp>
            </a:bodyPr>
            <a:lstStyle/>
            <a:p>
              <a:pPr algn="ctr" defTabSz="932472" fontAlgn="base">
                <a:spcBef>
                  <a:spcPct val="0"/>
                </a:spcBef>
                <a:spcAft>
                  <a:spcPct val="0"/>
                </a:spcAft>
              </a:pPr>
              <a:r>
                <a:rPr lang="en-US" sz="1200" dirty="0">
                  <a:gradFill>
                    <a:gsLst>
                      <a:gs pos="2917">
                        <a:schemeClr val="tx1"/>
                      </a:gs>
                      <a:gs pos="30000">
                        <a:schemeClr val="tx1"/>
                      </a:gs>
                    </a:gsLst>
                    <a:lin ang="5400000" scaled="0"/>
                  </a:gradFill>
                  <a:latin typeface="+mj-lt"/>
                </a:rPr>
                <a:t>PostgreSQL Server</a:t>
              </a:r>
            </a:p>
          </p:txBody>
        </p:sp>
        <p:grpSp>
          <p:nvGrpSpPr>
            <p:cNvPr id="146" name="Group 145">
              <a:extLst>
                <a:ext uri="{FF2B5EF4-FFF2-40B4-BE49-F238E27FC236}">
                  <a16:creationId xmlns:a16="http://schemas.microsoft.com/office/drawing/2014/main" id="{88BD3ECF-22EF-460F-BD27-541C8B292411}"/>
                </a:ext>
              </a:extLst>
            </p:cNvPr>
            <p:cNvGrpSpPr/>
            <p:nvPr/>
          </p:nvGrpSpPr>
          <p:grpSpPr>
            <a:xfrm>
              <a:off x="9668249" y="2832133"/>
              <a:ext cx="1736618" cy="754494"/>
              <a:chOff x="5900690" y="3053325"/>
              <a:chExt cx="1736618" cy="754494"/>
            </a:xfrm>
          </p:grpSpPr>
          <p:sp>
            <p:nvSpPr>
              <p:cNvPr id="19" name="chip" title="Icon of a computer chip">
                <a:extLst>
                  <a:ext uri="{FF2B5EF4-FFF2-40B4-BE49-F238E27FC236}">
                    <a16:creationId xmlns:a16="http://schemas.microsoft.com/office/drawing/2014/main" id="{F08476DB-55AA-4FC8-8195-32F474D4C892}"/>
                  </a:ext>
                </a:extLst>
              </p:cNvPr>
              <p:cNvSpPr>
                <a:spLocks noChangeAspect="1" noEditPoints="1"/>
              </p:cNvSpPr>
              <p:nvPr/>
            </p:nvSpPr>
            <p:spPr bwMode="auto">
              <a:xfrm>
                <a:off x="6299133" y="3149591"/>
                <a:ext cx="1338175" cy="587116"/>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lumMod val="85000"/>
                </a:schemeClr>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 name="Oval 33">
                <a:extLst>
                  <a:ext uri="{FF2B5EF4-FFF2-40B4-BE49-F238E27FC236}">
                    <a16:creationId xmlns:a16="http://schemas.microsoft.com/office/drawing/2014/main" id="{50D052F2-BD6B-4692-A86C-2E228E3523ED}"/>
                  </a:ext>
                </a:extLst>
              </p:cNvPr>
              <p:cNvSpPr/>
              <p:nvPr/>
            </p:nvSpPr>
            <p:spPr bwMode="auto">
              <a:xfrm>
                <a:off x="5900690" y="3053325"/>
                <a:ext cx="224246" cy="227147"/>
              </a:xfrm>
              <a:prstGeom prst="ellipse">
                <a:avLst/>
              </a:prstGeom>
              <a:no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cxnSp>
            <p:nvCxnSpPr>
              <p:cNvPr id="39" name="Straight Connector 38">
                <a:extLst>
                  <a:ext uri="{FF2B5EF4-FFF2-40B4-BE49-F238E27FC236}">
                    <a16:creationId xmlns:a16="http://schemas.microsoft.com/office/drawing/2014/main" id="{D82CBBA6-7A70-47BA-9609-06B0F2010972}"/>
                  </a:ext>
                </a:extLst>
              </p:cNvPr>
              <p:cNvCxnSpPr>
                <a:cxnSpLocks/>
                <a:stCxn id="34" idx="6"/>
                <a:endCxn id="19" idx="30"/>
              </p:cNvCxnSpPr>
              <p:nvPr/>
            </p:nvCxnSpPr>
            <p:spPr>
              <a:xfrm>
                <a:off x="6124936" y="3166899"/>
                <a:ext cx="174197" cy="116988"/>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B1115D6B-7230-4DBF-804F-693D974710C7}"/>
                  </a:ext>
                </a:extLst>
              </p:cNvPr>
              <p:cNvSpPr/>
              <p:nvPr/>
            </p:nvSpPr>
            <p:spPr bwMode="auto">
              <a:xfrm>
                <a:off x="5906324" y="3580672"/>
                <a:ext cx="224245" cy="227147"/>
              </a:xfrm>
              <a:prstGeom prst="ellipse">
                <a:avLst/>
              </a:prstGeom>
              <a:no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cxnSp>
            <p:nvCxnSpPr>
              <p:cNvPr id="52" name="Straight Connector 51">
                <a:extLst>
                  <a:ext uri="{FF2B5EF4-FFF2-40B4-BE49-F238E27FC236}">
                    <a16:creationId xmlns:a16="http://schemas.microsoft.com/office/drawing/2014/main" id="{430EB5A8-FAF3-470C-816A-D9C2043866E7}"/>
                  </a:ext>
                </a:extLst>
              </p:cNvPr>
              <p:cNvCxnSpPr>
                <a:cxnSpLocks/>
                <a:stCxn id="53" idx="6"/>
                <a:endCxn id="19" idx="38"/>
              </p:cNvCxnSpPr>
              <p:nvPr/>
            </p:nvCxnSpPr>
            <p:spPr>
              <a:xfrm flipV="1">
                <a:off x="6130569" y="3590358"/>
                <a:ext cx="168558" cy="103888"/>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84F8B6B7-2609-457D-BA44-51FB9447DADE}"/>
                  </a:ext>
                </a:extLst>
              </p:cNvPr>
              <p:cNvSpPr/>
              <p:nvPr/>
            </p:nvSpPr>
            <p:spPr bwMode="auto">
              <a:xfrm>
                <a:off x="5906349" y="3315179"/>
                <a:ext cx="224246" cy="227147"/>
              </a:xfrm>
              <a:prstGeom prst="ellipse">
                <a:avLst/>
              </a:prstGeom>
              <a:no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cxnSp>
            <p:nvCxnSpPr>
              <p:cNvPr id="98" name="Straight Connector 97">
                <a:extLst>
                  <a:ext uri="{FF2B5EF4-FFF2-40B4-BE49-F238E27FC236}">
                    <a16:creationId xmlns:a16="http://schemas.microsoft.com/office/drawing/2014/main" id="{91A67B49-935B-449F-8144-5113AE37C567}"/>
                  </a:ext>
                </a:extLst>
              </p:cNvPr>
              <p:cNvCxnSpPr>
                <a:cxnSpLocks/>
                <a:stCxn id="99" idx="6"/>
                <a:endCxn id="19" idx="34"/>
              </p:cNvCxnSpPr>
              <p:nvPr/>
            </p:nvCxnSpPr>
            <p:spPr>
              <a:xfrm>
                <a:off x="6130594" y="3428753"/>
                <a:ext cx="168538" cy="1483"/>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23" name="Straight Arrow Connector 22">
              <a:extLst>
                <a:ext uri="{FF2B5EF4-FFF2-40B4-BE49-F238E27FC236}">
                  <a16:creationId xmlns:a16="http://schemas.microsoft.com/office/drawing/2014/main" id="{1B50A5AD-21B8-4E01-BC41-35DA95C97CFF}"/>
                </a:ext>
              </a:extLst>
            </p:cNvPr>
            <p:cNvCxnSpPr>
              <a:cxnSpLocks/>
              <a:stCxn id="19" idx="44"/>
            </p:cNvCxnSpPr>
            <p:nvPr/>
          </p:nvCxnSpPr>
          <p:spPr>
            <a:xfrm>
              <a:off x="10719753" y="3441480"/>
              <a:ext cx="5119" cy="77259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45" name="Group 144">
              <a:extLst>
                <a:ext uri="{FF2B5EF4-FFF2-40B4-BE49-F238E27FC236}">
                  <a16:creationId xmlns:a16="http://schemas.microsoft.com/office/drawing/2014/main" id="{0B227BF4-479B-44ED-9219-B9ACEA79B3A4}"/>
                </a:ext>
              </a:extLst>
            </p:cNvPr>
            <p:cNvGrpSpPr/>
            <p:nvPr/>
          </p:nvGrpSpPr>
          <p:grpSpPr>
            <a:xfrm>
              <a:off x="9562002" y="2808916"/>
              <a:ext cx="300122" cy="808815"/>
              <a:chOff x="5794443" y="3030108"/>
              <a:chExt cx="300122" cy="808815"/>
            </a:xfrm>
          </p:grpSpPr>
          <p:sp>
            <p:nvSpPr>
              <p:cNvPr id="37" name="Rectangle 36">
                <a:extLst>
                  <a:ext uri="{FF2B5EF4-FFF2-40B4-BE49-F238E27FC236}">
                    <a16:creationId xmlns:a16="http://schemas.microsoft.com/office/drawing/2014/main" id="{AD8F2693-42AF-4A17-B1AB-F33DA8DFF422}"/>
                  </a:ext>
                </a:extLst>
              </p:cNvPr>
              <p:cNvSpPr/>
              <p:nvPr/>
            </p:nvSpPr>
            <p:spPr bwMode="auto">
              <a:xfrm>
                <a:off x="5865300" y="3030108"/>
                <a:ext cx="135722" cy="281468"/>
              </a:xfrm>
              <a:prstGeom prst="rect">
                <a:avLst/>
              </a:prstGeom>
              <a:solidFill>
                <a:schemeClr val="bg1"/>
              </a:solid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4" name="Rectangle 53">
                <a:extLst>
                  <a:ext uri="{FF2B5EF4-FFF2-40B4-BE49-F238E27FC236}">
                    <a16:creationId xmlns:a16="http://schemas.microsoft.com/office/drawing/2014/main" id="{EC3B1945-A9AF-47EB-8D5D-AEAD74EADC28}"/>
                  </a:ext>
                </a:extLst>
              </p:cNvPr>
              <p:cNvSpPr/>
              <p:nvPr/>
            </p:nvSpPr>
            <p:spPr bwMode="auto">
              <a:xfrm>
                <a:off x="5870934" y="3557455"/>
                <a:ext cx="135722" cy="281468"/>
              </a:xfrm>
              <a:prstGeom prst="rect">
                <a:avLst/>
              </a:prstGeom>
              <a:solidFill>
                <a:schemeClr val="bg1"/>
              </a:solid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00" name="Rectangle 99">
                <a:extLst>
                  <a:ext uri="{FF2B5EF4-FFF2-40B4-BE49-F238E27FC236}">
                    <a16:creationId xmlns:a16="http://schemas.microsoft.com/office/drawing/2014/main" id="{7878342F-D273-4678-AF08-965FCF46D41A}"/>
                  </a:ext>
                </a:extLst>
              </p:cNvPr>
              <p:cNvSpPr/>
              <p:nvPr/>
            </p:nvSpPr>
            <p:spPr bwMode="auto">
              <a:xfrm>
                <a:off x="5870959" y="3291962"/>
                <a:ext cx="135722" cy="281468"/>
              </a:xfrm>
              <a:prstGeom prst="rect">
                <a:avLst/>
              </a:prstGeom>
              <a:solidFill>
                <a:schemeClr val="bg1"/>
              </a:solid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nvGrpSpPr>
              <p:cNvPr id="137" name="Group 136">
                <a:extLst>
                  <a:ext uri="{FF2B5EF4-FFF2-40B4-BE49-F238E27FC236}">
                    <a16:creationId xmlns:a16="http://schemas.microsoft.com/office/drawing/2014/main" id="{91187172-3A98-4410-BE8B-38B396C45FED}"/>
                  </a:ext>
                </a:extLst>
              </p:cNvPr>
              <p:cNvGrpSpPr/>
              <p:nvPr/>
            </p:nvGrpSpPr>
            <p:grpSpPr>
              <a:xfrm>
                <a:off x="5794443" y="3092625"/>
                <a:ext cx="300122" cy="683784"/>
                <a:chOff x="5794443" y="3092625"/>
                <a:chExt cx="300122" cy="683784"/>
              </a:xfrm>
            </p:grpSpPr>
            <p:cxnSp>
              <p:nvCxnSpPr>
                <p:cNvPr id="30" name="Straight Connector 29">
                  <a:extLst>
                    <a:ext uri="{FF2B5EF4-FFF2-40B4-BE49-F238E27FC236}">
                      <a16:creationId xmlns:a16="http://schemas.microsoft.com/office/drawing/2014/main" id="{FCF6EB12-BE4E-4EA4-B410-5457C81A456C}"/>
                    </a:ext>
                  </a:extLst>
                </p:cNvPr>
                <p:cNvCxnSpPr>
                  <a:cxnSpLocks/>
                </p:cNvCxnSpPr>
                <p:nvPr/>
              </p:nvCxnSpPr>
              <p:spPr>
                <a:xfrm>
                  <a:off x="5794443" y="3170842"/>
                  <a:ext cx="124581"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0B6AA58C-4ADD-4D3A-A4A0-AC25C52C2F09}"/>
                    </a:ext>
                  </a:extLst>
                </p:cNvPr>
                <p:cNvSpPr/>
                <p:nvPr/>
              </p:nvSpPr>
              <p:spPr bwMode="auto">
                <a:xfrm>
                  <a:off x="5919024" y="3092625"/>
                  <a:ext cx="169883" cy="156437"/>
                </a:xfrm>
                <a:prstGeom prst="ellipse">
                  <a:avLst/>
                </a:prstGeom>
                <a:no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cxnSp>
              <p:nvCxnSpPr>
                <p:cNvPr id="50" name="Straight Connector 49">
                  <a:extLst>
                    <a:ext uri="{FF2B5EF4-FFF2-40B4-BE49-F238E27FC236}">
                      <a16:creationId xmlns:a16="http://schemas.microsoft.com/office/drawing/2014/main" id="{A04778A3-B597-4404-A131-D8D0DA693F74}"/>
                    </a:ext>
                  </a:extLst>
                </p:cNvPr>
                <p:cNvCxnSpPr>
                  <a:cxnSpLocks/>
                </p:cNvCxnSpPr>
                <p:nvPr/>
              </p:nvCxnSpPr>
              <p:spPr>
                <a:xfrm>
                  <a:off x="5800077" y="3698189"/>
                  <a:ext cx="124580"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F05CD3AC-013B-4156-AC11-4C97550D228F}"/>
                    </a:ext>
                  </a:extLst>
                </p:cNvPr>
                <p:cNvSpPr/>
                <p:nvPr/>
              </p:nvSpPr>
              <p:spPr bwMode="auto">
                <a:xfrm>
                  <a:off x="5924657" y="3619972"/>
                  <a:ext cx="169882" cy="156437"/>
                </a:xfrm>
                <a:prstGeom prst="ellipse">
                  <a:avLst/>
                </a:prstGeom>
                <a:no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cxnSp>
              <p:nvCxnSpPr>
                <p:cNvPr id="96" name="Straight Connector 95">
                  <a:extLst>
                    <a:ext uri="{FF2B5EF4-FFF2-40B4-BE49-F238E27FC236}">
                      <a16:creationId xmlns:a16="http://schemas.microsoft.com/office/drawing/2014/main" id="{51989608-4789-4B49-BAF2-01109E7C1EC9}"/>
                    </a:ext>
                  </a:extLst>
                </p:cNvPr>
                <p:cNvCxnSpPr>
                  <a:cxnSpLocks/>
                </p:cNvCxnSpPr>
                <p:nvPr/>
              </p:nvCxnSpPr>
              <p:spPr>
                <a:xfrm>
                  <a:off x="5803011" y="3421030"/>
                  <a:ext cx="124581"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6D8E8BA2-20AC-42C1-BB6A-5E97A04FB517}"/>
                    </a:ext>
                  </a:extLst>
                </p:cNvPr>
                <p:cNvSpPr/>
                <p:nvPr/>
              </p:nvSpPr>
              <p:spPr bwMode="auto">
                <a:xfrm>
                  <a:off x="5924682" y="3354479"/>
                  <a:ext cx="169883" cy="156437"/>
                </a:xfrm>
                <a:prstGeom prst="ellipse">
                  <a:avLst/>
                </a:prstGeom>
                <a:no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grpSp>
        <p:grpSp>
          <p:nvGrpSpPr>
            <p:cNvPr id="116" name="Group 115">
              <a:extLst>
                <a:ext uri="{FF2B5EF4-FFF2-40B4-BE49-F238E27FC236}">
                  <a16:creationId xmlns:a16="http://schemas.microsoft.com/office/drawing/2014/main" id="{442290F8-FB6B-4A3F-A122-1BB95E0F2FA1}"/>
                </a:ext>
              </a:extLst>
            </p:cNvPr>
            <p:cNvGrpSpPr/>
            <p:nvPr/>
          </p:nvGrpSpPr>
          <p:grpSpPr>
            <a:xfrm>
              <a:off x="6507190" y="2899508"/>
              <a:ext cx="698405" cy="939315"/>
              <a:chOff x="2292178" y="3259373"/>
              <a:chExt cx="698405" cy="939315"/>
            </a:xfrm>
          </p:grpSpPr>
          <p:sp>
            <p:nvSpPr>
              <p:cNvPr id="24" name="desktop" title="a desktop PC">
                <a:extLst>
                  <a:ext uri="{FF2B5EF4-FFF2-40B4-BE49-F238E27FC236}">
                    <a16:creationId xmlns:a16="http://schemas.microsoft.com/office/drawing/2014/main" id="{90CA3BF7-7989-41FD-8AB2-BA3B5AE200DE}"/>
                  </a:ext>
                </a:extLst>
              </p:cNvPr>
              <p:cNvSpPr>
                <a:spLocks noChangeAspect="1" noEditPoints="1"/>
              </p:cNvSpPr>
              <p:nvPr/>
            </p:nvSpPr>
            <p:spPr bwMode="auto">
              <a:xfrm>
                <a:off x="2292178" y="3259373"/>
                <a:ext cx="698405" cy="687002"/>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gradFill>
                <a:gsLst>
                  <a:gs pos="0">
                    <a:srgbClr val="005BA2"/>
                  </a:gs>
                  <a:gs pos="100000">
                    <a:srgbClr val="0077D3"/>
                  </a:gs>
                </a:gsLst>
                <a:lin ang="5400000" scaled="0"/>
              </a:gra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15" name="TextBox 114">
                <a:extLst>
                  <a:ext uri="{FF2B5EF4-FFF2-40B4-BE49-F238E27FC236}">
                    <a16:creationId xmlns:a16="http://schemas.microsoft.com/office/drawing/2014/main" id="{568D38B1-C629-4440-A463-E1BCFA63C8FC}"/>
                  </a:ext>
                </a:extLst>
              </p:cNvPr>
              <p:cNvSpPr txBox="1"/>
              <p:nvPr/>
            </p:nvSpPr>
            <p:spPr>
              <a:xfrm>
                <a:off x="2408673" y="3983244"/>
                <a:ext cx="453649" cy="215444"/>
              </a:xfrm>
              <a:prstGeom prst="rect">
                <a:avLst/>
              </a:prstGeom>
              <a:noFill/>
            </p:spPr>
            <p:txBody>
              <a:bodyPr wrap="none" lIns="0" tIns="0" rIns="0" bIns="0" rtlCol="0">
                <a:spAutoFit/>
              </a:bodyPr>
              <a:lstStyle/>
              <a:p>
                <a:pPr algn="ctr"/>
                <a:r>
                  <a:rPr lang="en-US" sz="1400" dirty="0">
                    <a:gradFill>
                      <a:gsLst>
                        <a:gs pos="2917">
                          <a:schemeClr val="tx1"/>
                        </a:gs>
                        <a:gs pos="30000">
                          <a:schemeClr val="tx1"/>
                        </a:gs>
                      </a:gsLst>
                      <a:lin ang="5400000" scaled="0"/>
                    </a:gradFill>
                  </a:rPr>
                  <a:t>Client</a:t>
                </a:r>
                <a:endParaRPr lang="en-US" sz="2000" dirty="0">
                  <a:gradFill>
                    <a:gsLst>
                      <a:gs pos="2917">
                        <a:schemeClr val="tx1"/>
                      </a:gs>
                      <a:gs pos="30000">
                        <a:schemeClr val="tx1"/>
                      </a:gs>
                    </a:gsLst>
                    <a:lin ang="5400000" scaled="0"/>
                  </a:gradFill>
                </a:endParaRPr>
              </a:p>
            </p:txBody>
          </p:sp>
        </p:grpSp>
        <p:grpSp>
          <p:nvGrpSpPr>
            <p:cNvPr id="127" name="Group 126">
              <a:extLst>
                <a:ext uri="{FF2B5EF4-FFF2-40B4-BE49-F238E27FC236}">
                  <a16:creationId xmlns:a16="http://schemas.microsoft.com/office/drawing/2014/main" id="{9EF7B812-FEA4-4D0C-9CB5-F55EC48032A7}"/>
                </a:ext>
              </a:extLst>
            </p:cNvPr>
            <p:cNvGrpSpPr/>
            <p:nvPr/>
          </p:nvGrpSpPr>
          <p:grpSpPr>
            <a:xfrm>
              <a:off x="7392694" y="3148570"/>
              <a:ext cx="841248" cy="435406"/>
              <a:chOff x="3249676" y="3259137"/>
              <a:chExt cx="841248" cy="435406"/>
            </a:xfrm>
          </p:grpSpPr>
          <p:cxnSp>
            <p:nvCxnSpPr>
              <p:cNvPr id="26" name="Straight Arrow Connector 25">
                <a:extLst>
                  <a:ext uri="{FF2B5EF4-FFF2-40B4-BE49-F238E27FC236}">
                    <a16:creationId xmlns:a16="http://schemas.microsoft.com/office/drawing/2014/main" id="{201E5C35-C1C2-49DE-B95C-5685C3E4E4C0}"/>
                  </a:ext>
                </a:extLst>
              </p:cNvPr>
              <p:cNvCxnSpPr>
                <a:cxnSpLocks/>
              </p:cNvCxnSpPr>
              <p:nvPr/>
            </p:nvCxnSpPr>
            <p:spPr>
              <a:xfrm>
                <a:off x="3249676" y="3372747"/>
                <a:ext cx="841248"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1D2DA5EB-9557-4564-8E11-6EA38CBC6AB0}"/>
                  </a:ext>
                </a:extLst>
              </p:cNvPr>
              <p:cNvCxnSpPr>
                <a:cxnSpLocks/>
              </p:cNvCxnSpPr>
              <p:nvPr/>
            </p:nvCxnSpPr>
            <p:spPr>
              <a:xfrm flipH="1">
                <a:off x="3249676" y="3484220"/>
                <a:ext cx="841248"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7D03F37D-3B01-4C67-8199-4972FD042FB4}"/>
                  </a:ext>
                </a:extLst>
              </p:cNvPr>
              <p:cNvSpPr txBox="1"/>
              <p:nvPr/>
            </p:nvSpPr>
            <p:spPr>
              <a:xfrm>
                <a:off x="3371716" y="3259137"/>
                <a:ext cx="597168" cy="76944"/>
              </a:xfrm>
              <a:prstGeom prst="rect">
                <a:avLst/>
              </a:prstGeom>
              <a:solidFill>
                <a:schemeClr val="bg1"/>
              </a:solidFill>
            </p:spPr>
            <p:txBody>
              <a:bodyPr wrap="square" lIns="0" tIns="0" rIns="0" bIns="0" rtlCol="0">
                <a:spAutoFit/>
              </a:bodyPr>
              <a:lstStyle/>
              <a:p>
                <a:pPr algn="ctr"/>
                <a:r>
                  <a:rPr lang="en-US" sz="500" dirty="0">
                    <a:gradFill>
                      <a:gsLst>
                        <a:gs pos="2917">
                          <a:schemeClr val="tx1"/>
                        </a:gs>
                        <a:gs pos="30000">
                          <a:schemeClr val="tx1"/>
                        </a:gs>
                      </a:gsLst>
                      <a:lin ang="5400000" scaled="0"/>
                    </a:gradFill>
                    <a:latin typeface="Consolas" panose="020B0609020204030204" pitchFamily="49" charset="0"/>
                  </a:rPr>
                  <a:t>SELECT * FROM …</a:t>
                </a:r>
              </a:p>
            </p:txBody>
          </p:sp>
          <p:sp>
            <p:nvSpPr>
              <p:cNvPr id="125" name="binary" title="Icon of binary code, ones and zeros">
                <a:extLst>
                  <a:ext uri="{FF2B5EF4-FFF2-40B4-BE49-F238E27FC236}">
                    <a16:creationId xmlns:a16="http://schemas.microsoft.com/office/drawing/2014/main" id="{175A7779-ACBD-4813-AC8B-CF4CEFE0CFEA}"/>
                  </a:ext>
                </a:extLst>
              </p:cNvPr>
              <p:cNvSpPr>
                <a:spLocks noChangeAspect="1" noEditPoints="1"/>
              </p:cNvSpPr>
              <p:nvPr/>
            </p:nvSpPr>
            <p:spPr bwMode="auto">
              <a:xfrm>
                <a:off x="3558005" y="3503192"/>
                <a:ext cx="214246" cy="185001"/>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31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b="1" dirty="0"/>
              </a:p>
            </p:txBody>
          </p:sp>
          <p:sp>
            <p:nvSpPr>
              <p:cNvPr id="126" name="Rectangle 125">
                <a:extLst>
                  <a:ext uri="{FF2B5EF4-FFF2-40B4-BE49-F238E27FC236}">
                    <a16:creationId xmlns:a16="http://schemas.microsoft.com/office/drawing/2014/main" id="{84D88581-407C-48DE-BE27-57977901C1C2}"/>
                  </a:ext>
                </a:extLst>
              </p:cNvPr>
              <p:cNvSpPr/>
              <p:nvPr/>
            </p:nvSpPr>
            <p:spPr bwMode="auto">
              <a:xfrm>
                <a:off x="3505200" y="3568656"/>
                <a:ext cx="316381" cy="125887"/>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grpSp>
          <p:nvGrpSpPr>
            <p:cNvPr id="139" name="Group 138">
              <a:extLst>
                <a:ext uri="{FF2B5EF4-FFF2-40B4-BE49-F238E27FC236}">
                  <a16:creationId xmlns:a16="http://schemas.microsoft.com/office/drawing/2014/main" id="{4F6EAB25-E389-4DEF-8C4B-E4D51A5AF1F0}"/>
                </a:ext>
              </a:extLst>
            </p:cNvPr>
            <p:cNvGrpSpPr/>
            <p:nvPr/>
          </p:nvGrpSpPr>
          <p:grpSpPr>
            <a:xfrm>
              <a:off x="9976275" y="2977841"/>
              <a:ext cx="89312" cy="472543"/>
              <a:chOff x="6251237" y="1484087"/>
              <a:chExt cx="89312" cy="472543"/>
            </a:xfrm>
          </p:grpSpPr>
          <p:sp>
            <p:nvSpPr>
              <p:cNvPr id="134" name="Freeform 11">
                <a:extLst>
                  <a:ext uri="{FF2B5EF4-FFF2-40B4-BE49-F238E27FC236}">
                    <a16:creationId xmlns:a16="http://schemas.microsoft.com/office/drawing/2014/main" id="{CED22E7B-5283-424B-B82D-F21E0E57B3DF}"/>
                  </a:ext>
                </a:extLst>
              </p:cNvPr>
              <p:cNvSpPr>
                <a:spLocks/>
              </p:cNvSpPr>
              <p:nvPr/>
            </p:nvSpPr>
            <p:spPr bwMode="auto">
              <a:xfrm flipV="1">
                <a:off x="6257704" y="1668546"/>
                <a:ext cx="82845" cy="88668"/>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solidFill>
                <a:schemeClr val="tx1"/>
              </a:solidFill>
              <a:ln w="127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773"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Light (Headings)"/>
                  <a:ea typeface="Segoe UI" pitchFamily="34" charset="0"/>
                  <a:cs typeface="Segoe UI" pitchFamily="34" charset="0"/>
                </a:endParaRPr>
              </a:p>
            </p:txBody>
          </p:sp>
          <p:sp>
            <p:nvSpPr>
              <p:cNvPr id="135" name="Freeform 11">
                <a:extLst>
                  <a:ext uri="{FF2B5EF4-FFF2-40B4-BE49-F238E27FC236}">
                    <a16:creationId xmlns:a16="http://schemas.microsoft.com/office/drawing/2014/main" id="{333748FB-5771-43D5-93B7-06972F055434}"/>
                  </a:ext>
                </a:extLst>
              </p:cNvPr>
              <p:cNvSpPr>
                <a:spLocks/>
              </p:cNvSpPr>
              <p:nvPr/>
            </p:nvSpPr>
            <p:spPr bwMode="auto">
              <a:xfrm rot="1800000" flipV="1">
                <a:off x="6251355" y="1484087"/>
                <a:ext cx="82845" cy="98340"/>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solidFill>
                <a:schemeClr val="tx1"/>
              </a:solidFill>
              <a:ln w="127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773"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Light (Headings)"/>
                  <a:ea typeface="Segoe UI" pitchFamily="34" charset="0"/>
                  <a:cs typeface="Segoe UI" pitchFamily="34" charset="0"/>
                </a:endParaRPr>
              </a:p>
            </p:txBody>
          </p:sp>
          <p:sp>
            <p:nvSpPr>
              <p:cNvPr id="136" name="Freeform 11">
                <a:extLst>
                  <a:ext uri="{FF2B5EF4-FFF2-40B4-BE49-F238E27FC236}">
                    <a16:creationId xmlns:a16="http://schemas.microsoft.com/office/drawing/2014/main" id="{153020B6-6A58-436F-B95A-064C8C35D8A0}"/>
                  </a:ext>
                </a:extLst>
              </p:cNvPr>
              <p:cNvSpPr>
                <a:spLocks/>
              </p:cNvSpPr>
              <p:nvPr/>
            </p:nvSpPr>
            <p:spPr bwMode="auto">
              <a:xfrm rot="19802088" flipV="1">
                <a:off x="6251237" y="1865172"/>
                <a:ext cx="82845" cy="91458"/>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solidFill>
                <a:schemeClr val="tx1"/>
              </a:solidFill>
              <a:ln w="127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773"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Light (Headings)"/>
                  <a:ea typeface="Segoe UI" pitchFamily="34" charset="0"/>
                  <a:cs typeface="Segoe UI" pitchFamily="34" charset="0"/>
                </a:endParaRPr>
              </a:p>
            </p:txBody>
          </p:sp>
        </p:grpSp>
        <mc:AlternateContent xmlns:mc="http://schemas.openxmlformats.org/markup-compatibility/2006" xmlns:a14="http://schemas.microsoft.com/office/drawing/2010/main">
          <mc:Choice Requires="a14">
            <p:sp>
              <p:nvSpPr>
                <p:cNvPr id="151" name="TextBox 150">
                  <a:extLst>
                    <a:ext uri="{FF2B5EF4-FFF2-40B4-BE49-F238E27FC236}">
                      <a16:creationId xmlns:a16="http://schemas.microsoft.com/office/drawing/2014/main" id="{54DDBB8E-E1B9-4ACC-AABF-0D1F6F0C841D}"/>
                    </a:ext>
                  </a:extLst>
                </p:cNvPr>
                <p:cNvSpPr txBox="1"/>
                <p:nvPr/>
              </p:nvSpPr>
              <p:spPr>
                <a:xfrm>
                  <a:off x="10300916" y="2996512"/>
                  <a:ext cx="869725" cy="4202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nary>
                          <m:naryPr>
                            <m:chr m:val="∑"/>
                            <m:ctrlPr>
                              <a:rPr lang="pt-BR" sz="1000" i="1" smtClean="0">
                                <a:gradFill>
                                  <a:gsLst>
                                    <a:gs pos="2917">
                                      <a:schemeClr val="tx1"/>
                                    </a:gs>
                                    <a:gs pos="30000">
                                      <a:schemeClr val="tx1"/>
                                    </a:gs>
                                  </a:gsLst>
                                  <a:lin ang="5400000" scaled="0"/>
                                </a:gradFill>
                                <a:latin typeface="Cambria Math" panose="02040503050406030204" pitchFamily="18" charset="0"/>
                              </a:rPr>
                            </m:ctrlPr>
                          </m:naryPr>
                          <m:sub>
                            <m:r>
                              <a:rPr lang="pt-BR" sz="1000" i="1" smtClean="0">
                                <a:gradFill>
                                  <a:gsLst>
                                    <a:gs pos="2917">
                                      <a:schemeClr val="tx1"/>
                                    </a:gs>
                                    <a:gs pos="30000">
                                      <a:schemeClr val="tx1"/>
                                    </a:gs>
                                  </a:gsLst>
                                  <a:lin ang="5400000" scaled="0"/>
                                </a:gradFill>
                                <a:latin typeface="Cambria Math" panose="02040503050406030204" pitchFamily="18" charset="0"/>
                              </a:rPr>
                              <m:t>𝑘</m:t>
                            </m:r>
                            <m:r>
                              <a:rPr lang="pt-BR" sz="1000" i="1" smtClean="0">
                                <a:gradFill>
                                  <a:gsLst>
                                    <a:gs pos="2917">
                                      <a:schemeClr val="tx1"/>
                                    </a:gs>
                                    <a:gs pos="30000">
                                      <a:schemeClr val="tx1"/>
                                    </a:gs>
                                  </a:gsLst>
                                  <a:lin ang="5400000" scaled="0"/>
                                </a:gradFill>
                                <a:latin typeface="Cambria Math" panose="02040503050406030204" pitchFamily="18" charset="0"/>
                              </a:rPr>
                              <m:t>=0</m:t>
                            </m:r>
                          </m:sub>
                          <m:sup>
                            <m:r>
                              <a:rPr lang="pt-BR" sz="1000" i="1" smtClean="0">
                                <a:gradFill>
                                  <a:gsLst>
                                    <a:gs pos="2917">
                                      <a:schemeClr val="tx1"/>
                                    </a:gs>
                                    <a:gs pos="30000">
                                      <a:schemeClr val="tx1"/>
                                    </a:gs>
                                  </a:gsLst>
                                  <a:lin ang="5400000" scaled="0"/>
                                </a:gradFill>
                                <a:latin typeface="Cambria Math" panose="02040503050406030204" pitchFamily="18" charset="0"/>
                              </a:rPr>
                              <m:t>𝑛</m:t>
                            </m:r>
                          </m:sup>
                          <m:e>
                            <m:d>
                              <m:dPr>
                                <m:ctrlPr>
                                  <a:rPr lang="pt-BR" sz="1000" i="1" smtClean="0">
                                    <a:gradFill>
                                      <a:gsLst>
                                        <a:gs pos="2917">
                                          <a:schemeClr val="tx1"/>
                                        </a:gs>
                                        <a:gs pos="30000">
                                          <a:schemeClr val="tx1"/>
                                        </a:gs>
                                      </a:gsLst>
                                      <a:lin ang="5400000" scaled="0"/>
                                    </a:gradFill>
                                    <a:latin typeface="Cambria Math" panose="02040503050406030204" pitchFamily="18" charset="0"/>
                                  </a:rPr>
                                </m:ctrlPr>
                              </m:dPr>
                              <m:e>
                                <m:f>
                                  <m:fPr>
                                    <m:type m:val="noBar"/>
                                    <m:ctrlPr>
                                      <a:rPr lang="pt-BR" sz="1000" i="1" smtClean="0">
                                        <a:gradFill>
                                          <a:gsLst>
                                            <a:gs pos="2917">
                                              <a:schemeClr val="tx1"/>
                                            </a:gs>
                                            <a:gs pos="30000">
                                              <a:schemeClr val="tx1"/>
                                            </a:gs>
                                          </a:gsLst>
                                          <a:lin ang="5400000" scaled="0"/>
                                        </a:gradFill>
                                        <a:latin typeface="Cambria Math" panose="02040503050406030204" pitchFamily="18" charset="0"/>
                                      </a:rPr>
                                    </m:ctrlPr>
                                  </m:fPr>
                                  <m:num>
                                    <m:r>
                                      <a:rPr lang="pt-BR" sz="1000" i="1" smtClean="0">
                                        <a:gradFill>
                                          <a:gsLst>
                                            <a:gs pos="2917">
                                              <a:schemeClr val="tx1"/>
                                            </a:gs>
                                            <a:gs pos="30000">
                                              <a:schemeClr val="tx1"/>
                                            </a:gs>
                                          </a:gsLst>
                                          <a:lin ang="5400000" scaled="0"/>
                                        </a:gradFill>
                                        <a:latin typeface="Cambria Math" panose="02040503050406030204" pitchFamily="18" charset="0"/>
                                      </a:rPr>
                                      <m:t>𝑛</m:t>
                                    </m:r>
                                  </m:num>
                                  <m:den>
                                    <m:r>
                                      <a:rPr lang="pt-BR" sz="1000" i="1" smtClean="0">
                                        <a:gradFill>
                                          <a:gsLst>
                                            <a:gs pos="2917">
                                              <a:schemeClr val="tx1"/>
                                            </a:gs>
                                            <a:gs pos="30000">
                                              <a:schemeClr val="tx1"/>
                                            </a:gs>
                                          </a:gsLst>
                                          <a:lin ang="5400000" scaled="0"/>
                                        </a:gradFill>
                                        <a:latin typeface="Cambria Math" panose="02040503050406030204" pitchFamily="18" charset="0"/>
                                      </a:rPr>
                                      <m:t>𝑘</m:t>
                                    </m:r>
                                  </m:den>
                                </m:f>
                              </m:e>
                            </m:d>
                            <m:sSup>
                              <m:sSupPr>
                                <m:ctrlPr>
                                  <a:rPr lang="pt-BR" sz="1000" i="1" smtClean="0">
                                    <a:gradFill>
                                      <a:gsLst>
                                        <a:gs pos="2917">
                                          <a:schemeClr val="tx1"/>
                                        </a:gs>
                                        <a:gs pos="30000">
                                          <a:schemeClr val="tx1"/>
                                        </a:gs>
                                      </a:gsLst>
                                      <a:lin ang="5400000" scaled="0"/>
                                    </a:gradFill>
                                    <a:latin typeface="Cambria Math" panose="02040503050406030204" pitchFamily="18" charset="0"/>
                                  </a:rPr>
                                </m:ctrlPr>
                              </m:sSupPr>
                              <m:e>
                                <m:r>
                                  <a:rPr lang="pt-BR" sz="1000" i="1" smtClean="0">
                                    <a:gradFill>
                                      <a:gsLst>
                                        <a:gs pos="2917">
                                          <a:schemeClr val="tx1"/>
                                        </a:gs>
                                        <a:gs pos="30000">
                                          <a:schemeClr val="tx1"/>
                                        </a:gs>
                                      </a:gsLst>
                                      <a:lin ang="5400000" scaled="0"/>
                                    </a:gradFill>
                                    <a:latin typeface="Cambria Math" panose="02040503050406030204" pitchFamily="18" charset="0"/>
                                  </a:rPr>
                                  <m:t>𝑥</m:t>
                                </m:r>
                              </m:e>
                              <m:sup>
                                <m:r>
                                  <a:rPr lang="pt-BR" sz="1000" i="1" smtClean="0">
                                    <a:gradFill>
                                      <a:gsLst>
                                        <a:gs pos="2917">
                                          <a:schemeClr val="tx1"/>
                                        </a:gs>
                                        <a:gs pos="30000">
                                          <a:schemeClr val="tx1"/>
                                        </a:gs>
                                      </a:gsLst>
                                      <a:lin ang="5400000" scaled="0"/>
                                    </a:gradFill>
                                    <a:latin typeface="Cambria Math" panose="02040503050406030204" pitchFamily="18" charset="0"/>
                                  </a:rPr>
                                  <m:t>𝑘</m:t>
                                </m:r>
                              </m:sup>
                            </m:sSup>
                            <m:sSup>
                              <m:sSupPr>
                                <m:ctrlPr>
                                  <a:rPr lang="pt-BR" sz="1000" i="1" smtClean="0">
                                    <a:gradFill>
                                      <a:gsLst>
                                        <a:gs pos="2917">
                                          <a:schemeClr val="tx1"/>
                                        </a:gs>
                                        <a:gs pos="30000">
                                          <a:schemeClr val="tx1"/>
                                        </a:gs>
                                      </a:gsLst>
                                      <a:lin ang="5400000" scaled="0"/>
                                    </a:gradFill>
                                    <a:latin typeface="Cambria Math" panose="02040503050406030204" pitchFamily="18" charset="0"/>
                                  </a:rPr>
                                </m:ctrlPr>
                              </m:sSupPr>
                              <m:e>
                                <m:r>
                                  <a:rPr lang="pt-BR" sz="1000" i="1" smtClean="0">
                                    <a:gradFill>
                                      <a:gsLst>
                                        <a:gs pos="2917">
                                          <a:schemeClr val="tx1"/>
                                        </a:gs>
                                        <a:gs pos="30000">
                                          <a:schemeClr val="tx1"/>
                                        </a:gs>
                                      </a:gsLst>
                                      <a:lin ang="5400000" scaled="0"/>
                                    </a:gradFill>
                                    <a:latin typeface="Cambria Math" panose="02040503050406030204" pitchFamily="18" charset="0"/>
                                  </a:rPr>
                                  <m:t>𝑎</m:t>
                                </m:r>
                              </m:e>
                              <m:sup>
                                <m:r>
                                  <a:rPr lang="pt-BR" sz="1000" i="1" smtClean="0">
                                    <a:gradFill>
                                      <a:gsLst>
                                        <a:gs pos="2917">
                                          <a:schemeClr val="tx1"/>
                                        </a:gs>
                                        <a:gs pos="30000">
                                          <a:schemeClr val="tx1"/>
                                        </a:gs>
                                      </a:gsLst>
                                      <a:lin ang="5400000" scaled="0"/>
                                    </a:gradFill>
                                    <a:latin typeface="Cambria Math" panose="02040503050406030204" pitchFamily="18" charset="0"/>
                                  </a:rPr>
                                  <m:t>𝑛</m:t>
                                </m:r>
                                <m:r>
                                  <a:rPr lang="pt-BR" sz="1000" i="1" smtClean="0">
                                    <a:gradFill>
                                      <a:gsLst>
                                        <a:gs pos="2917">
                                          <a:schemeClr val="tx1"/>
                                        </a:gs>
                                        <a:gs pos="30000">
                                          <a:schemeClr val="tx1"/>
                                        </a:gs>
                                      </a:gsLst>
                                      <a:lin ang="5400000" scaled="0"/>
                                    </a:gradFill>
                                    <a:latin typeface="Cambria Math" panose="02040503050406030204" pitchFamily="18" charset="0"/>
                                  </a:rPr>
                                  <m:t>−</m:t>
                                </m:r>
                                <m:r>
                                  <a:rPr lang="pt-BR" sz="1000" i="1" smtClean="0">
                                    <a:gradFill>
                                      <a:gsLst>
                                        <a:gs pos="2917">
                                          <a:schemeClr val="tx1"/>
                                        </a:gs>
                                        <a:gs pos="30000">
                                          <a:schemeClr val="tx1"/>
                                        </a:gs>
                                      </a:gsLst>
                                      <a:lin ang="5400000" scaled="0"/>
                                    </a:gradFill>
                                    <a:latin typeface="Cambria Math" panose="02040503050406030204" pitchFamily="18" charset="0"/>
                                  </a:rPr>
                                  <m:t>𝑘</m:t>
                                </m:r>
                              </m:sup>
                            </m:sSup>
                          </m:e>
                        </m:nary>
                      </m:oMath>
                    </m:oMathPara>
                  </a14:m>
                  <a:endParaRPr lang="en-US" sz="1000" dirty="0">
                    <a:gradFill>
                      <a:gsLst>
                        <a:gs pos="2917">
                          <a:schemeClr val="tx1"/>
                        </a:gs>
                        <a:gs pos="30000">
                          <a:schemeClr val="tx1"/>
                        </a:gs>
                      </a:gsLst>
                      <a:lin ang="5400000" scaled="0"/>
                    </a:gradFill>
                  </a:endParaRPr>
                </a:p>
              </p:txBody>
            </p:sp>
          </mc:Choice>
          <mc:Fallback xmlns="">
            <p:sp>
              <p:nvSpPr>
                <p:cNvPr id="151" name="TextBox 150">
                  <a:extLst>
                    <a:ext uri="{FF2B5EF4-FFF2-40B4-BE49-F238E27FC236}">
                      <a16:creationId xmlns:a16="http://schemas.microsoft.com/office/drawing/2014/main" id="{54DDBB8E-E1B9-4ACC-AABF-0D1F6F0C841D}"/>
                    </a:ext>
                  </a:extLst>
                </p:cNvPr>
                <p:cNvSpPr txBox="1">
                  <a:spLocks noRot="1" noChangeAspect="1" noMove="1" noResize="1" noEditPoints="1" noAdjustHandles="1" noChangeArrowheads="1" noChangeShapeType="1" noTextEdit="1"/>
                </p:cNvSpPr>
                <p:nvPr/>
              </p:nvSpPr>
              <p:spPr>
                <a:xfrm>
                  <a:off x="10300916" y="2996512"/>
                  <a:ext cx="869725" cy="420243"/>
                </a:xfrm>
                <a:prstGeom prst="rect">
                  <a:avLst/>
                </a:prstGeom>
                <a:blipFill>
                  <a:blip r:embed="rId3"/>
                  <a:stretch>
                    <a:fillRect/>
                  </a:stretch>
                </a:blipFill>
              </p:spPr>
              <p:txBody>
                <a:bodyPr/>
                <a:lstStyle/>
                <a:p>
                  <a:r>
                    <a:rPr lang="en-US">
                      <a:noFill/>
                    </a:rPr>
                    <a:t> </a:t>
                  </a:r>
                </a:p>
              </p:txBody>
            </p:sp>
          </mc:Fallback>
        </mc:AlternateContent>
        <p:grpSp>
          <p:nvGrpSpPr>
            <p:cNvPr id="56" name="Graphic 98">
              <a:extLst>
                <a:ext uri="{FF2B5EF4-FFF2-40B4-BE49-F238E27FC236}">
                  <a16:creationId xmlns:a16="http://schemas.microsoft.com/office/drawing/2014/main" id="{46F8F19F-6F03-3B45-9A3B-C65A6092C68E}"/>
                </a:ext>
              </a:extLst>
            </p:cNvPr>
            <p:cNvGrpSpPr/>
            <p:nvPr/>
          </p:nvGrpSpPr>
          <p:grpSpPr>
            <a:xfrm>
              <a:off x="8823255" y="2758423"/>
              <a:ext cx="745617" cy="869573"/>
              <a:chOff x="6194501" y="5573925"/>
              <a:chExt cx="1233918" cy="1439057"/>
            </a:xfrm>
          </p:grpSpPr>
          <p:sp>
            <p:nvSpPr>
              <p:cNvPr id="57" name="Freeform 56">
                <a:extLst>
                  <a:ext uri="{FF2B5EF4-FFF2-40B4-BE49-F238E27FC236}">
                    <a16:creationId xmlns:a16="http://schemas.microsoft.com/office/drawing/2014/main" id="{622C35C6-95BB-9544-AF13-08B9E95860C7}"/>
                  </a:ext>
                </a:extLst>
              </p:cNvPr>
              <p:cNvSpPr/>
              <p:nvPr/>
            </p:nvSpPr>
            <p:spPr>
              <a:xfrm>
                <a:off x="6194501" y="5769810"/>
                <a:ext cx="1233918" cy="1243172"/>
              </a:xfrm>
              <a:custGeom>
                <a:avLst/>
                <a:gdLst>
                  <a:gd name="connsiteX0" fmla="*/ 616959 w 1233918"/>
                  <a:gd name="connsiteY0" fmla="*/ 197427 h 1243172"/>
                  <a:gd name="connsiteX1" fmla="*/ 0 w 1233918"/>
                  <a:gd name="connsiteY1" fmla="*/ 0 h 1243172"/>
                  <a:gd name="connsiteX2" fmla="*/ 0 w 1233918"/>
                  <a:gd name="connsiteY2" fmla="*/ 1047288 h 1243172"/>
                  <a:gd name="connsiteX3" fmla="*/ 609247 w 1233918"/>
                  <a:gd name="connsiteY3" fmla="*/ 1243173 h 1243172"/>
                  <a:gd name="connsiteX4" fmla="*/ 616959 w 1233918"/>
                  <a:gd name="connsiteY4" fmla="*/ 1243173 h 1243172"/>
                  <a:gd name="connsiteX5" fmla="*/ 1233918 w 1233918"/>
                  <a:gd name="connsiteY5" fmla="*/ 1047288 h 1243172"/>
                  <a:gd name="connsiteX6" fmla="*/ 1233918 w 1233918"/>
                  <a:gd name="connsiteY6" fmla="*/ 0 h 1243172"/>
                  <a:gd name="connsiteX7" fmla="*/ 616959 w 1233918"/>
                  <a:gd name="connsiteY7" fmla="*/ 197427 h 124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3918" h="1243172">
                    <a:moveTo>
                      <a:pt x="616959" y="197427"/>
                    </a:moveTo>
                    <a:cubicBezTo>
                      <a:pt x="276089" y="197427"/>
                      <a:pt x="0" y="109510"/>
                      <a:pt x="0" y="0"/>
                    </a:cubicBezTo>
                    <a:lnTo>
                      <a:pt x="0" y="1047288"/>
                    </a:lnTo>
                    <a:cubicBezTo>
                      <a:pt x="0" y="1155256"/>
                      <a:pt x="271462" y="1241630"/>
                      <a:pt x="609247" y="1243173"/>
                    </a:cubicBezTo>
                    <a:lnTo>
                      <a:pt x="616959" y="1243173"/>
                    </a:lnTo>
                    <a:cubicBezTo>
                      <a:pt x="957829" y="1243173"/>
                      <a:pt x="1233918" y="1155256"/>
                      <a:pt x="1233918" y="1047288"/>
                    </a:cubicBezTo>
                    <a:lnTo>
                      <a:pt x="1233918" y="0"/>
                    </a:lnTo>
                    <a:cubicBezTo>
                      <a:pt x="1233918" y="109510"/>
                      <a:pt x="957829" y="197427"/>
                      <a:pt x="616959" y="197427"/>
                    </a:cubicBezTo>
                    <a:close/>
                  </a:path>
                </a:pathLst>
              </a:custGeom>
              <a:gradFill>
                <a:gsLst>
                  <a:gs pos="0">
                    <a:srgbClr val="005BA2"/>
                  </a:gs>
                  <a:gs pos="50000">
                    <a:srgbClr val="0077D3"/>
                  </a:gs>
                  <a:gs pos="100000">
                    <a:srgbClr val="005BA2"/>
                  </a:gs>
                </a:gsLst>
                <a:lin ang="0" scaled="0"/>
              </a:gradFill>
              <a:ln w="153988" cap="flat">
                <a:noFill/>
                <a:prstDash val="solid"/>
                <a:miter/>
              </a:ln>
            </p:spPr>
            <p:txBody>
              <a:bodyPr rtlCol="0" anchor="ctr"/>
              <a:lstStyle/>
              <a:p>
                <a:pPr algn="ctr"/>
                <a:r>
                  <a:rPr lang="en-US" sz="1200" dirty="0" err="1">
                    <a:solidFill>
                      <a:schemeClr val="bg1"/>
                    </a:solidFill>
                  </a:rPr>
                  <a:t>UserDB</a:t>
                </a:r>
                <a:endParaRPr lang="en-US" sz="1200" dirty="0">
                  <a:solidFill>
                    <a:schemeClr val="bg1"/>
                  </a:solidFill>
                </a:endParaRPr>
              </a:p>
            </p:txBody>
          </p:sp>
          <p:sp>
            <p:nvSpPr>
              <p:cNvPr id="58" name="Freeform 57">
                <a:extLst>
                  <a:ext uri="{FF2B5EF4-FFF2-40B4-BE49-F238E27FC236}">
                    <a16:creationId xmlns:a16="http://schemas.microsoft.com/office/drawing/2014/main" id="{D02BC4BD-F6D3-634C-820A-5FCC801FF48F}"/>
                  </a:ext>
                </a:extLst>
              </p:cNvPr>
              <p:cNvSpPr/>
              <p:nvPr/>
            </p:nvSpPr>
            <p:spPr>
              <a:xfrm>
                <a:off x="6194501" y="5573925"/>
                <a:ext cx="1233918" cy="393311"/>
              </a:xfrm>
              <a:custGeom>
                <a:avLst/>
                <a:gdLst>
                  <a:gd name="connsiteX0" fmla="*/ 1233918 w 1233918"/>
                  <a:gd name="connsiteY0" fmla="*/ 195885 h 393311"/>
                  <a:gd name="connsiteX1" fmla="*/ 616959 w 1233918"/>
                  <a:gd name="connsiteY1" fmla="*/ 393311 h 393311"/>
                  <a:gd name="connsiteX2" fmla="*/ 0 w 1233918"/>
                  <a:gd name="connsiteY2" fmla="*/ 195885 h 393311"/>
                  <a:gd name="connsiteX3" fmla="*/ 616959 w 1233918"/>
                  <a:gd name="connsiteY3" fmla="*/ 0 h 393311"/>
                  <a:gd name="connsiteX4" fmla="*/ 1233918 w 1233918"/>
                  <a:gd name="connsiteY4" fmla="*/ 195885 h 393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918" h="393311">
                    <a:moveTo>
                      <a:pt x="1233918" y="195885"/>
                    </a:moveTo>
                    <a:cubicBezTo>
                      <a:pt x="1233918" y="305395"/>
                      <a:pt x="957829" y="393311"/>
                      <a:pt x="616959" y="393311"/>
                    </a:cubicBezTo>
                    <a:cubicBezTo>
                      <a:pt x="276089" y="393311"/>
                      <a:pt x="0" y="305395"/>
                      <a:pt x="0" y="195885"/>
                    </a:cubicBezTo>
                    <a:cubicBezTo>
                      <a:pt x="0" y="86374"/>
                      <a:pt x="276089" y="0"/>
                      <a:pt x="616959" y="0"/>
                    </a:cubicBezTo>
                    <a:cubicBezTo>
                      <a:pt x="957829" y="0"/>
                      <a:pt x="1233918" y="87917"/>
                      <a:pt x="1233918" y="195885"/>
                    </a:cubicBezTo>
                  </a:path>
                </a:pathLst>
              </a:custGeom>
              <a:solidFill>
                <a:srgbClr val="E8E8E8"/>
              </a:solidFill>
              <a:ln w="153988" cap="flat">
                <a:noFill/>
                <a:prstDash val="solid"/>
                <a:miter/>
              </a:ln>
            </p:spPr>
            <p:txBody>
              <a:bodyPr rtlCol="0" anchor="ctr"/>
              <a:lstStyle/>
              <a:p>
                <a:endParaRPr lang="en-US" sz="1200"/>
              </a:p>
            </p:txBody>
          </p:sp>
          <p:sp>
            <p:nvSpPr>
              <p:cNvPr id="59" name="Freeform 58">
                <a:extLst>
                  <a:ext uri="{FF2B5EF4-FFF2-40B4-BE49-F238E27FC236}">
                    <a16:creationId xmlns:a16="http://schemas.microsoft.com/office/drawing/2014/main" id="{342CAD4E-05B2-BB4D-828F-54BD00518A2A}"/>
                  </a:ext>
                </a:extLst>
              </p:cNvPr>
              <p:cNvSpPr/>
              <p:nvPr/>
            </p:nvSpPr>
            <p:spPr>
              <a:xfrm>
                <a:off x="6337944" y="5635621"/>
                <a:ext cx="947032" cy="243698"/>
              </a:xfrm>
              <a:custGeom>
                <a:avLst/>
                <a:gdLst>
                  <a:gd name="connsiteX0" fmla="*/ 947032 w 947032"/>
                  <a:gd name="connsiteY0" fmla="*/ 118765 h 243698"/>
                  <a:gd name="connsiteX1" fmla="*/ 473516 w 947032"/>
                  <a:gd name="connsiteY1" fmla="*/ 243699 h 243698"/>
                  <a:gd name="connsiteX2" fmla="*/ 0 w 947032"/>
                  <a:gd name="connsiteY2" fmla="*/ 118765 h 243698"/>
                  <a:gd name="connsiteX3" fmla="*/ 473516 w 947032"/>
                  <a:gd name="connsiteY3" fmla="*/ 0 h 243698"/>
                  <a:gd name="connsiteX4" fmla="*/ 947032 w 947032"/>
                  <a:gd name="connsiteY4" fmla="*/ 124934 h 24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032" h="243698">
                    <a:moveTo>
                      <a:pt x="947032" y="118765"/>
                    </a:moveTo>
                    <a:cubicBezTo>
                      <a:pt x="947032" y="188173"/>
                      <a:pt x="734181" y="243699"/>
                      <a:pt x="473516" y="243699"/>
                    </a:cubicBezTo>
                    <a:cubicBezTo>
                      <a:pt x="212851" y="243699"/>
                      <a:pt x="0" y="188173"/>
                      <a:pt x="0" y="118765"/>
                    </a:cubicBezTo>
                    <a:cubicBezTo>
                      <a:pt x="0" y="49357"/>
                      <a:pt x="212851" y="0"/>
                      <a:pt x="473516" y="0"/>
                    </a:cubicBezTo>
                    <a:cubicBezTo>
                      <a:pt x="734181" y="0"/>
                      <a:pt x="947032" y="55526"/>
                      <a:pt x="947032" y="124934"/>
                    </a:cubicBezTo>
                  </a:path>
                </a:pathLst>
              </a:custGeom>
              <a:solidFill>
                <a:srgbClr val="50E6FF"/>
              </a:solidFill>
              <a:ln w="153988" cap="flat">
                <a:noFill/>
                <a:prstDash val="solid"/>
                <a:miter/>
              </a:ln>
            </p:spPr>
            <p:txBody>
              <a:bodyPr rtlCol="0" anchor="ctr"/>
              <a:lstStyle/>
              <a:p>
                <a:endParaRPr lang="en-US" sz="1200"/>
              </a:p>
            </p:txBody>
          </p:sp>
          <p:sp>
            <p:nvSpPr>
              <p:cNvPr id="60" name="Freeform 59">
                <a:extLst>
                  <a:ext uri="{FF2B5EF4-FFF2-40B4-BE49-F238E27FC236}">
                    <a16:creationId xmlns:a16="http://schemas.microsoft.com/office/drawing/2014/main" id="{76D7CA2B-3374-7041-B41F-B3AEE8796EAB}"/>
                  </a:ext>
                </a:extLst>
              </p:cNvPr>
              <p:cNvSpPr/>
              <p:nvPr/>
            </p:nvSpPr>
            <p:spPr>
              <a:xfrm>
                <a:off x="6436658" y="5789037"/>
                <a:ext cx="749605" cy="91381"/>
              </a:xfrm>
              <a:custGeom>
                <a:avLst/>
                <a:gdLst>
                  <a:gd name="connsiteX0" fmla="*/ 374803 w 749605"/>
                  <a:gd name="connsiteY0" fmla="*/ 824 h 91381"/>
                  <a:gd name="connsiteX1" fmla="*/ 0 w 749605"/>
                  <a:gd name="connsiteY1" fmla="*/ 47096 h 91381"/>
                  <a:gd name="connsiteX2" fmla="*/ 374803 w 749605"/>
                  <a:gd name="connsiteY2" fmla="*/ 90283 h 91381"/>
                  <a:gd name="connsiteX3" fmla="*/ 749605 w 749605"/>
                  <a:gd name="connsiteY3" fmla="*/ 40926 h 91381"/>
                  <a:gd name="connsiteX4" fmla="*/ 374803 w 749605"/>
                  <a:gd name="connsiteY4" fmla="*/ 824 h 91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605" h="91381">
                    <a:moveTo>
                      <a:pt x="374803" y="824"/>
                    </a:moveTo>
                    <a:cubicBezTo>
                      <a:pt x="248306" y="-1601"/>
                      <a:pt x="122109" y="13979"/>
                      <a:pt x="0" y="47096"/>
                    </a:cubicBezTo>
                    <a:cubicBezTo>
                      <a:pt x="121885" y="81113"/>
                      <a:pt x="248375" y="95689"/>
                      <a:pt x="374803" y="90283"/>
                    </a:cubicBezTo>
                    <a:cubicBezTo>
                      <a:pt x="501557" y="93686"/>
                      <a:pt x="628049" y="77028"/>
                      <a:pt x="749605" y="40926"/>
                    </a:cubicBezTo>
                    <a:cubicBezTo>
                      <a:pt x="627201" y="9889"/>
                      <a:pt x="501005" y="-3613"/>
                      <a:pt x="374803" y="824"/>
                    </a:cubicBezTo>
                    <a:close/>
                  </a:path>
                </a:pathLst>
              </a:custGeom>
              <a:solidFill>
                <a:srgbClr val="32BEDD"/>
              </a:solidFill>
              <a:ln w="153988" cap="flat">
                <a:noFill/>
                <a:prstDash val="solid"/>
                <a:miter/>
              </a:ln>
            </p:spPr>
            <p:txBody>
              <a:bodyPr rtlCol="0" anchor="ctr"/>
              <a:lstStyle/>
              <a:p>
                <a:endParaRPr lang="en-US" sz="1200"/>
              </a:p>
            </p:txBody>
          </p:sp>
        </p:grpSp>
        <p:grpSp>
          <p:nvGrpSpPr>
            <p:cNvPr id="61" name="Graphic 98">
              <a:extLst>
                <a:ext uri="{FF2B5EF4-FFF2-40B4-BE49-F238E27FC236}">
                  <a16:creationId xmlns:a16="http://schemas.microsoft.com/office/drawing/2014/main" id="{AD7382E8-7406-CD4F-9BC6-79F0CB1D81B5}"/>
                </a:ext>
              </a:extLst>
            </p:cNvPr>
            <p:cNvGrpSpPr/>
            <p:nvPr/>
          </p:nvGrpSpPr>
          <p:grpSpPr>
            <a:xfrm>
              <a:off x="8645236" y="4202546"/>
              <a:ext cx="672359" cy="784136"/>
              <a:chOff x="6194501" y="5573925"/>
              <a:chExt cx="1233918" cy="1439057"/>
            </a:xfrm>
          </p:grpSpPr>
          <p:sp>
            <p:nvSpPr>
              <p:cNvPr id="62" name="Freeform 61">
                <a:extLst>
                  <a:ext uri="{FF2B5EF4-FFF2-40B4-BE49-F238E27FC236}">
                    <a16:creationId xmlns:a16="http://schemas.microsoft.com/office/drawing/2014/main" id="{405BBD60-7E8A-424D-AEA3-E83526024C22}"/>
                  </a:ext>
                </a:extLst>
              </p:cNvPr>
              <p:cNvSpPr/>
              <p:nvPr/>
            </p:nvSpPr>
            <p:spPr>
              <a:xfrm>
                <a:off x="6194501" y="5769810"/>
                <a:ext cx="1233918" cy="1243172"/>
              </a:xfrm>
              <a:custGeom>
                <a:avLst/>
                <a:gdLst>
                  <a:gd name="connsiteX0" fmla="*/ 616959 w 1233918"/>
                  <a:gd name="connsiteY0" fmla="*/ 197427 h 1243172"/>
                  <a:gd name="connsiteX1" fmla="*/ 0 w 1233918"/>
                  <a:gd name="connsiteY1" fmla="*/ 0 h 1243172"/>
                  <a:gd name="connsiteX2" fmla="*/ 0 w 1233918"/>
                  <a:gd name="connsiteY2" fmla="*/ 1047288 h 1243172"/>
                  <a:gd name="connsiteX3" fmla="*/ 609247 w 1233918"/>
                  <a:gd name="connsiteY3" fmla="*/ 1243173 h 1243172"/>
                  <a:gd name="connsiteX4" fmla="*/ 616959 w 1233918"/>
                  <a:gd name="connsiteY4" fmla="*/ 1243173 h 1243172"/>
                  <a:gd name="connsiteX5" fmla="*/ 1233918 w 1233918"/>
                  <a:gd name="connsiteY5" fmla="*/ 1047288 h 1243172"/>
                  <a:gd name="connsiteX6" fmla="*/ 1233918 w 1233918"/>
                  <a:gd name="connsiteY6" fmla="*/ 0 h 1243172"/>
                  <a:gd name="connsiteX7" fmla="*/ 616959 w 1233918"/>
                  <a:gd name="connsiteY7" fmla="*/ 197427 h 124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3918" h="1243172">
                    <a:moveTo>
                      <a:pt x="616959" y="197427"/>
                    </a:moveTo>
                    <a:cubicBezTo>
                      <a:pt x="276089" y="197427"/>
                      <a:pt x="0" y="109510"/>
                      <a:pt x="0" y="0"/>
                    </a:cubicBezTo>
                    <a:lnTo>
                      <a:pt x="0" y="1047288"/>
                    </a:lnTo>
                    <a:cubicBezTo>
                      <a:pt x="0" y="1155256"/>
                      <a:pt x="271462" y="1241630"/>
                      <a:pt x="609247" y="1243173"/>
                    </a:cubicBezTo>
                    <a:lnTo>
                      <a:pt x="616959" y="1243173"/>
                    </a:lnTo>
                    <a:cubicBezTo>
                      <a:pt x="957829" y="1243173"/>
                      <a:pt x="1233918" y="1155256"/>
                      <a:pt x="1233918" y="1047288"/>
                    </a:cubicBezTo>
                    <a:lnTo>
                      <a:pt x="1233918" y="0"/>
                    </a:lnTo>
                    <a:cubicBezTo>
                      <a:pt x="1233918" y="109510"/>
                      <a:pt x="957829" y="197427"/>
                      <a:pt x="616959" y="197427"/>
                    </a:cubicBezTo>
                    <a:close/>
                  </a:path>
                </a:pathLst>
              </a:custGeom>
              <a:gradFill>
                <a:gsLst>
                  <a:gs pos="0">
                    <a:srgbClr val="005BA2"/>
                  </a:gs>
                  <a:gs pos="50000">
                    <a:srgbClr val="0077D3"/>
                  </a:gs>
                  <a:gs pos="100000">
                    <a:srgbClr val="005BA2"/>
                  </a:gs>
                </a:gsLst>
                <a:lin ang="0" scaled="0"/>
              </a:gradFill>
              <a:ln w="153988" cap="flat">
                <a:noFill/>
                <a:prstDash val="solid"/>
                <a:miter/>
              </a:ln>
            </p:spPr>
            <p:txBody>
              <a:bodyPr rtlCol="0" anchor="ctr"/>
              <a:lstStyle/>
              <a:p>
                <a:pPr algn="ctr"/>
                <a:r>
                  <a:rPr lang="en-US" sz="800" dirty="0" err="1">
                    <a:solidFill>
                      <a:schemeClr val="bg1"/>
                    </a:solidFill>
                  </a:rPr>
                  <a:t>postgres</a:t>
                </a:r>
                <a:endParaRPr lang="en-US" sz="800" dirty="0">
                  <a:solidFill>
                    <a:schemeClr val="bg1"/>
                  </a:solidFill>
                </a:endParaRPr>
              </a:p>
            </p:txBody>
          </p:sp>
          <p:sp>
            <p:nvSpPr>
              <p:cNvPr id="63" name="Freeform 62">
                <a:extLst>
                  <a:ext uri="{FF2B5EF4-FFF2-40B4-BE49-F238E27FC236}">
                    <a16:creationId xmlns:a16="http://schemas.microsoft.com/office/drawing/2014/main" id="{D4245C33-4584-2648-B088-6675F52FB022}"/>
                  </a:ext>
                </a:extLst>
              </p:cNvPr>
              <p:cNvSpPr/>
              <p:nvPr/>
            </p:nvSpPr>
            <p:spPr>
              <a:xfrm>
                <a:off x="6194501" y="5573925"/>
                <a:ext cx="1233918" cy="393311"/>
              </a:xfrm>
              <a:custGeom>
                <a:avLst/>
                <a:gdLst>
                  <a:gd name="connsiteX0" fmla="*/ 1233918 w 1233918"/>
                  <a:gd name="connsiteY0" fmla="*/ 195885 h 393311"/>
                  <a:gd name="connsiteX1" fmla="*/ 616959 w 1233918"/>
                  <a:gd name="connsiteY1" fmla="*/ 393311 h 393311"/>
                  <a:gd name="connsiteX2" fmla="*/ 0 w 1233918"/>
                  <a:gd name="connsiteY2" fmla="*/ 195885 h 393311"/>
                  <a:gd name="connsiteX3" fmla="*/ 616959 w 1233918"/>
                  <a:gd name="connsiteY3" fmla="*/ 0 h 393311"/>
                  <a:gd name="connsiteX4" fmla="*/ 1233918 w 1233918"/>
                  <a:gd name="connsiteY4" fmla="*/ 195885 h 393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918" h="393311">
                    <a:moveTo>
                      <a:pt x="1233918" y="195885"/>
                    </a:moveTo>
                    <a:cubicBezTo>
                      <a:pt x="1233918" y="305395"/>
                      <a:pt x="957829" y="393311"/>
                      <a:pt x="616959" y="393311"/>
                    </a:cubicBezTo>
                    <a:cubicBezTo>
                      <a:pt x="276089" y="393311"/>
                      <a:pt x="0" y="305395"/>
                      <a:pt x="0" y="195885"/>
                    </a:cubicBezTo>
                    <a:cubicBezTo>
                      <a:pt x="0" y="86374"/>
                      <a:pt x="276089" y="0"/>
                      <a:pt x="616959" y="0"/>
                    </a:cubicBezTo>
                    <a:cubicBezTo>
                      <a:pt x="957829" y="0"/>
                      <a:pt x="1233918" y="87917"/>
                      <a:pt x="1233918" y="195885"/>
                    </a:cubicBezTo>
                  </a:path>
                </a:pathLst>
              </a:custGeom>
              <a:solidFill>
                <a:srgbClr val="E8E8E8"/>
              </a:solidFill>
              <a:ln w="153988" cap="flat">
                <a:noFill/>
                <a:prstDash val="solid"/>
                <a:miter/>
              </a:ln>
            </p:spPr>
            <p:txBody>
              <a:bodyPr rtlCol="0" anchor="ctr"/>
              <a:lstStyle/>
              <a:p>
                <a:endParaRPr lang="en-US" sz="1200"/>
              </a:p>
            </p:txBody>
          </p:sp>
          <p:sp>
            <p:nvSpPr>
              <p:cNvPr id="64" name="Freeform 63">
                <a:extLst>
                  <a:ext uri="{FF2B5EF4-FFF2-40B4-BE49-F238E27FC236}">
                    <a16:creationId xmlns:a16="http://schemas.microsoft.com/office/drawing/2014/main" id="{455CD190-73DE-4940-90A8-0B024CA478FA}"/>
                  </a:ext>
                </a:extLst>
              </p:cNvPr>
              <p:cNvSpPr/>
              <p:nvPr/>
            </p:nvSpPr>
            <p:spPr>
              <a:xfrm>
                <a:off x="6337944" y="5635621"/>
                <a:ext cx="947032" cy="243698"/>
              </a:xfrm>
              <a:custGeom>
                <a:avLst/>
                <a:gdLst>
                  <a:gd name="connsiteX0" fmla="*/ 947032 w 947032"/>
                  <a:gd name="connsiteY0" fmla="*/ 118765 h 243698"/>
                  <a:gd name="connsiteX1" fmla="*/ 473516 w 947032"/>
                  <a:gd name="connsiteY1" fmla="*/ 243699 h 243698"/>
                  <a:gd name="connsiteX2" fmla="*/ 0 w 947032"/>
                  <a:gd name="connsiteY2" fmla="*/ 118765 h 243698"/>
                  <a:gd name="connsiteX3" fmla="*/ 473516 w 947032"/>
                  <a:gd name="connsiteY3" fmla="*/ 0 h 243698"/>
                  <a:gd name="connsiteX4" fmla="*/ 947032 w 947032"/>
                  <a:gd name="connsiteY4" fmla="*/ 124934 h 24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032" h="243698">
                    <a:moveTo>
                      <a:pt x="947032" y="118765"/>
                    </a:moveTo>
                    <a:cubicBezTo>
                      <a:pt x="947032" y="188173"/>
                      <a:pt x="734181" y="243699"/>
                      <a:pt x="473516" y="243699"/>
                    </a:cubicBezTo>
                    <a:cubicBezTo>
                      <a:pt x="212851" y="243699"/>
                      <a:pt x="0" y="188173"/>
                      <a:pt x="0" y="118765"/>
                    </a:cubicBezTo>
                    <a:cubicBezTo>
                      <a:pt x="0" y="49357"/>
                      <a:pt x="212851" y="0"/>
                      <a:pt x="473516" y="0"/>
                    </a:cubicBezTo>
                    <a:cubicBezTo>
                      <a:pt x="734181" y="0"/>
                      <a:pt x="947032" y="55526"/>
                      <a:pt x="947032" y="124934"/>
                    </a:cubicBezTo>
                  </a:path>
                </a:pathLst>
              </a:custGeom>
              <a:solidFill>
                <a:srgbClr val="50E6FF"/>
              </a:solidFill>
              <a:ln w="153988" cap="flat">
                <a:noFill/>
                <a:prstDash val="solid"/>
                <a:miter/>
              </a:ln>
            </p:spPr>
            <p:txBody>
              <a:bodyPr rtlCol="0" anchor="ctr"/>
              <a:lstStyle/>
              <a:p>
                <a:endParaRPr lang="en-US" sz="1200"/>
              </a:p>
            </p:txBody>
          </p:sp>
          <p:sp>
            <p:nvSpPr>
              <p:cNvPr id="65" name="Freeform 64">
                <a:extLst>
                  <a:ext uri="{FF2B5EF4-FFF2-40B4-BE49-F238E27FC236}">
                    <a16:creationId xmlns:a16="http://schemas.microsoft.com/office/drawing/2014/main" id="{4F0E08DD-74A0-7E4E-9FA4-1D3BFD36492A}"/>
                  </a:ext>
                </a:extLst>
              </p:cNvPr>
              <p:cNvSpPr/>
              <p:nvPr/>
            </p:nvSpPr>
            <p:spPr>
              <a:xfrm>
                <a:off x="6436658" y="5789037"/>
                <a:ext cx="749605" cy="91381"/>
              </a:xfrm>
              <a:custGeom>
                <a:avLst/>
                <a:gdLst>
                  <a:gd name="connsiteX0" fmla="*/ 374803 w 749605"/>
                  <a:gd name="connsiteY0" fmla="*/ 824 h 91381"/>
                  <a:gd name="connsiteX1" fmla="*/ 0 w 749605"/>
                  <a:gd name="connsiteY1" fmla="*/ 47096 h 91381"/>
                  <a:gd name="connsiteX2" fmla="*/ 374803 w 749605"/>
                  <a:gd name="connsiteY2" fmla="*/ 90283 h 91381"/>
                  <a:gd name="connsiteX3" fmla="*/ 749605 w 749605"/>
                  <a:gd name="connsiteY3" fmla="*/ 40926 h 91381"/>
                  <a:gd name="connsiteX4" fmla="*/ 374803 w 749605"/>
                  <a:gd name="connsiteY4" fmla="*/ 824 h 91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605" h="91381">
                    <a:moveTo>
                      <a:pt x="374803" y="824"/>
                    </a:moveTo>
                    <a:cubicBezTo>
                      <a:pt x="248306" y="-1601"/>
                      <a:pt x="122109" y="13979"/>
                      <a:pt x="0" y="47096"/>
                    </a:cubicBezTo>
                    <a:cubicBezTo>
                      <a:pt x="121885" y="81113"/>
                      <a:pt x="248375" y="95689"/>
                      <a:pt x="374803" y="90283"/>
                    </a:cubicBezTo>
                    <a:cubicBezTo>
                      <a:pt x="501557" y="93686"/>
                      <a:pt x="628049" y="77028"/>
                      <a:pt x="749605" y="40926"/>
                    </a:cubicBezTo>
                    <a:cubicBezTo>
                      <a:pt x="627201" y="9889"/>
                      <a:pt x="501005" y="-3613"/>
                      <a:pt x="374803" y="824"/>
                    </a:cubicBezTo>
                    <a:close/>
                  </a:path>
                </a:pathLst>
              </a:custGeom>
              <a:solidFill>
                <a:srgbClr val="32BEDD"/>
              </a:solidFill>
              <a:ln w="153988" cap="flat">
                <a:noFill/>
                <a:prstDash val="solid"/>
                <a:miter/>
              </a:ln>
            </p:spPr>
            <p:txBody>
              <a:bodyPr rtlCol="0" anchor="ctr"/>
              <a:lstStyle/>
              <a:p>
                <a:endParaRPr lang="en-US" sz="1200"/>
              </a:p>
            </p:txBody>
          </p:sp>
        </p:grpSp>
        <p:grpSp>
          <p:nvGrpSpPr>
            <p:cNvPr id="66" name="Graphic 98">
              <a:extLst>
                <a:ext uri="{FF2B5EF4-FFF2-40B4-BE49-F238E27FC236}">
                  <a16:creationId xmlns:a16="http://schemas.microsoft.com/office/drawing/2014/main" id="{2E96F70B-BED7-5A48-83E9-3A210E90D07A}"/>
                </a:ext>
              </a:extLst>
            </p:cNvPr>
            <p:cNvGrpSpPr/>
            <p:nvPr/>
          </p:nvGrpSpPr>
          <p:grpSpPr>
            <a:xfrm>
              <a:off x="9467273" y="4202546"/>
              <a:ext cx="672359" cy="784136"/>
              <a:chOff x="6194501" y="5573925"/>
              <a:chExt cx="1233918" cy="1439057"/>
            </a:xfrm>
          </p:grpSpPr>
          <p:sp>
            <p:nvSpPr>
              <p:cNvPr id="67" name="Freeform 66">
                <a:extLst>
                  <a:ext uri="{FF2B5EF4-FFF2-40B4-BE49-F238E27FC236}">
                    <a16:creationId xmlns:a16="http://schemas.microsoft.com/office/drawing/2014/main" id="{2A04FDB7-5EF9-134D-B7A3-B3BBACFC0875}"/>
                  </a:ext>
                </a:extLst>
              </p:cNvPr>
              <p:cNvSpPr/>
              <p:nvPr/>
            </p:nvSpPr>
            <p:spPr>
              <a:xfrm>
                <a:off x="6194501" y="5769810"/>
                <a:ext cx="1233918" cy="1243172"/>
              </a:xfrm>
              <a:custGeom>
                <a:avLst/>
                <a:gdLst>
                  <a:gd name="connsiteX0" fmla="*/ 616959 w 1233918"/>
                  <a:gd name="connsiteY0" fmla="*/ 197427 h 1243172"/>
                  <a:gd name="connsiteX1" fmla="*/ 0 w 1233918"/>
                  <a:gd name="connsiteY1" fmla="*/ 0 h 1243172"/>
                  <a:gd name="connsiteX2" fmla="*/ 0 w 1233918"/>
                  <a:gd name="connsiteY2" fmla="*/ 1047288 h 1243172"/>
                  <a:gd name="connsiteX3" fmla="*/ 609247 w 1233918"/>
                  <a:gd name="connsiteY3" fmla="*/ 1243173 h 1243172"/>
                  <a:gd name="connsiteX4" fmla="*/ 616959 w 1233918"/>
                  <a:gd name="connsiteY4" fmla="*/ 1243173 h 1243172"/>
                  <a:gd name="connsiteX5" fmla="*/ 1233918 w 1233918"/>
                  <a:gd name="connsiteY5" fmla="*/ 1047288 h 1243172"/>
                  <a:gd name="connsiteX6" fmla="*/ 1233918 w 1233918"/>
                  <a:gd name="connsiteY6" fmla="*/ 0 h 1243172"/>
                  <a:gd name="connsiteX7" fmla="*/ 616959 w 1233918"/>
                  <a:gd name="connsiteY7" fmla="*/ 197427 h 124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3918" h="1243172">
                    <a:moveTo>
                      <a:pt x="616959" y="197427"/>
                    </a:moveTo>
                    <a:cubicBezTo>
                      <a:pt x="276089" y="197427"/>
                      <a:pt x="0" y="109510"/>
                      <a:pt x="0" y="0"/>
                    </a:cubicBezTo>
                    <a:lnTo>
                      <a:pt x="0" y="1047288"/>
                    </a:lnTo>
                    <a:cubicBezTo>
                      <a:pt x="0" y="1155256"/>
                      <a:pt x="271462" y="1241630"/>
                      <a:pt x="609247" y="1243173"/>
                    </a:cubicBezTo>
                    <a:lnTo>
                      <a:pt x="616959" y="1243173"/>
                    </a:lnTo>
                    <a:cubicBezTo>
                      <a:pt x="957829" y="1243173"/>
                      <a:pt x="1233918" y="1155256"/>
                      <a:pt x="1233918" y="1047288"/>
                    </a:cubicBezTo>
                    <a:lnTo>
                      <a:pt x="1233918" y="0"/>
                    </a:lnTo>
                    <a:cubicBezTo>
                      <a:pt x="1233918" y="109510"/>
                      <a:pt x="957829" y="197427"/>
                      <a:pt x="616959" y="197427"/>
                    </a:cubicBezTo>
                    <a:close/>
                  </a:path>
                </a:pathLst>
              </a:custGeom>
              <a:gradFill>
                <a:gsLst>
                  <a:gs pos="0">
                    <a:srgbClr val="005BA2"/>
                  </a:gs>
                  <a:gs pos="50000">
                    <a:srgbClr val="0077D3"/>
                  </a:gs>
                  <a:gs pos="100000">
                    <a:srgbClr val="005BA2"/>
                  </a:gs>
                </a:gsLst>
                <a:lin ang="0" scaled="0"/>
              </a:gradFill>
              <a:ln w="153988" cap="flat">
                <a:noFill/>
                <a:prstDash val="solid"/>
                <a:miter/>
              </a:ln>
            </p:spPr>
            <p:txBody>
              <a:bodyPr rtlCol="0" anchor="ctr"/>
              <a:lstStyle/>
              <a:p>
                <a:pPr algn="ctr"/>
                <a:r>
                  <a:rPr lang="en-US" sz="800" dirty="0" err="1">
                    <a:solidFill>
                      <a:schemeClr val="bg1"/>
                    </a:solidFill>
                  </a:rPr>
                  <a:t>azure_maintenance</a:t>
                </a:r>
                <a:endParaRPr lang="en-US" sz="800" dirty="0">
                  <a:solidFill>
                    <a:schemeClr val="bg1"/>
                  </a:solidFill>
                </a:endParaRPr>
              </a:p>
            </p:txBody>
          </p:sp>
          <p:sp>
            <p:nvSpPr>
              <p:cNvPr id="68" name="Freeform 67">
                <a:extLst>
                  <a:ext uri="{FF2B5EF4-FFF2-40B4-BE49-F238E27FC236}">
                    <a16:creationId xmlns:a16="http://schemas.microsoft.com/office/drawing/2014/main" id="{A32CE816-1EFC-D945-A275-E12F6AD8750A}"/>
                  </a:ext>
                </a:extLst>
              </p:cNvPr>
              <p:cNvSpPr/>
              <p:nvPr/>
            </p:nvSpPr>
            <p:spPr>
              <a:xfrm>
                <a:off x="6194501" y="5573925"/>
                <a:ext cx="1233918" cy="393311"/>
              </a:xfrm>
              <a:custGeom>
                <a:avLst/>
                <a:gdLst>
                  <a:gd name="connsiteX0" fmla="*/ 1233918 w 1233918"/>
                  <a:gd name="connsiteY0" fmla="*/ 195885 h 393311"/>
                  <a:gd name="connsiteX1" fmla="*/ 616959 w 1233918"/>
                  <a:gd name="connsiteY1" fmla="*/ 393311 h 393311"/>
                  <a:gd name="connsiteX2" fmla="*/ 0 w 1233918"/>
                  <a:gd name="connsiteY2" fmla="*/ 195885 h 393311"/>
                  <a:gd name="connsiteX3" fmla="*/ 616959 w 1233918"/>
                  <a:gd name="connsiteY3" fmla="*/ 0 h 393311"/>
                  <a:gd name="connsiteX4" fmla="*/ 1233918 w 1233918"/>
                  <a:gd name="connsiteY4" fmla="*/ 195885 h 393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918" h="393311">
                    <a:moveTo>
                      <a:pt x="1233918" y="195885"/>
                    </a:moveTo>
                    <a:cubicBezTo>
                      <a:pt x="1233918" y="305395"/>
                      <a:pt x="957829" y="393311"/>
                      <a:pt x="616959" y="393311"/>
                    </a:cubicBezTo>
                    <a:cubicBezTo>
                      <a:pt x="276089" y="393311"/>
                      <a:pt x="0" y="305395"/>
                      <a:pt x="0" y="195885"/>
                    </a:cubicBezTo>
                    <a:cubicBezTo>
                      <a:pt x="0" y="86374"/>
                      <a:pt x="276089" y="0"/>
                      <a:pt x="616959" y="0"/>
                    </a:cubicBezTo>
                    <a:cubicBezTo>
                      <a:pt x="957829" y="0"/>
                      <a:pt x="1233918" y="87917"/>
                      <a:pt x="1233918" y="195885"/>
                    </a:cubicBezTo>
                  </a:path>
                </a:pathLst>
              </a:custGeom>
              <a:solidFill>
                <a:srgbClr val="E8E8E8"/>
              </a:solidFill>
              <a:ln w="153988" cap="flat">
                <a:noFill/>
                <a:prstDash val="solid"/>
                <a:miter/>
              </a:ln>
            </p:spPr>
            <p:txBody>
              <a:bodyPr rtlCol="0" anchor="ctr"/>
              <a:lstStyle/>
              <a:p>
                <a:endParaRPr lang="en-US" sz="1200"/>
              </a:p>
            </p:txBody>
          </p:sp>
          <p:sp>
            <p:nvSpPr>
              <p:cNvPr id="69" name="Freeform 68">
                <a:extLst>
                  <a:ext uri="{FF2B5EF4-FFF2-40B4-BE49-F238E27FC236}">
                    <a16:creationId xmlns:a16="http://schemas.microsoft.com/office/drawing/2014/main" id="{DBD46730-2828-1546-9D0D-97C4D2BA9271}"/>
                  </a:ext>
                </a:extLst>
              </p:cNvPr>
              <p:cNvSpPr/>
              <p:nvPr/>
            </p:nvSpPr>
            <p:spPr>
              <a:xfrm>
                <a:off x="6337944" y="5635621"/>
                <a:ext cx="947032" cy="243698"/>
              </a:xfrm>
              <a:custGeom>
                <a:avLst/>
                <a:gdLst>
                  <a:gd name="connsiteX0" fmla="*/ 947032 w 947032"/>
                  <a:gd name="connsiteY0" fmla="*/ 118765 h 243698"/>
                  <a:gd name="connsiteX1" fmla="*/ 473516 w 947032"/>
                  <a:gd name="connsiteY1" fmla="*/ 243699 h 243698"/>
                  <a:gd name="connsiteX2" fmla="*/ 0 w 947032"/>
                  <a:gd name="connsiteY2" fmla="*/ 118765 h 243698"/>
                  <a:gd name="connsiteX3" fmla="*/ 473516 w 947032"/>
                  <a:gd name="connsiteY3" fmla="*/ 0 h 243698"/>
                  <a:gd name="connsiteX4" fmla="*/ 947032 w 947032"/>
                  <a:gd name="connsiteY4" fmla="*/ 124934 h 24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032" h="243698">
                    <a:moveTo>
                      <a:pt x="947032" y="118765"/>
                    </a:moveTo>
                    <a:cubicBezTo>
                      <a:pt x="947032" y="188173"/>
                      <a:pt x="734181" y="243699"/>
                      <a:pt x="473516" y="243699"/>
                    </a:cubicBezTo>
                    <a:cubicBezTo>
                      <a:pt x="212851" y="243699"/>
                      <a:pt x="0" y="188173"/>
                      <a:pt x="0" y="118765"/>
                    </a:cubicBezTo>
                    <a:cubicBezTo>
                      <a:pt x="0" y="49357"/>
                      <a:pt x="212851" y="0"/>
                      <a:pt x="473516" y="0"/>
                    </a:cubicBezTo>
                    <a:cubicBezTo>
                      <a:pt x="734181" y="0"/>
                      <a:pt x="947032" y="55526"/>
                      <a:pt x="947032" y="124934"/>
                    </a:cubicBezTo>
                  </a:path>
                </a:pathLst>
              </a:custGeom>
              <a:solidFill>
                <a:srgbClr val="50E6FF"/>
              </a:solidFill>
              <a:ln w="153988" cap="flat">
                <a:noFill/>
                <a:prstDash val="solid"/>
                <a:miter/>
              </a:ln>
            </p:spPr>
            <p:txBody>
              <a:bodyPr rtlCol="0" anchor="ctr"/>
              <a:lstStyle/>
              <a:p>
                <a:endParaRPr lang="en-US" sz="1200"/>
              </a:p>
            </p:txBody>
          </p:sp>
          <p:sp>
            <p:nvSpPr>
              <p:cNvPr id="70" name="Freeform 69">
                <a:extLst>
                  <a:ext uri="{FF2B5EF4-FFF2-40B4-BE49-F238E27FC236}">
                    <a16:creationId xmlns:a16="http://schemas.microsoft.com/office/drawing/2014/main" id="{12E62648-E633-2A46-8F12-60750EC27BAA}"/>
                  </a:ext>
                </a:extLst>
              </p:cNvPr>
              <p:cNvSpPr/>
              <p:nvPr/>
            </p:nvSpPr>
            <p:spPr>
              <a:xfrm>
                <a:off x="6436658" y="5789037"/>
                <a:ext cx="749605" cy="91381"/>
              </a:xfrm>
              <a:custGeom>
                <a:avLst/>
                <a:gdLst>
                  <a:gd name="connsiteX0" fmla="*/ 374803 w 749605"/>
                  <a:gd name="connsiteY0" fmla="*/ 824 h 91381"/>
                  <a:gd name="connsiteX1" fmla="*/ 0 w 749605"/>
                  <a:gd name="connsiteY1" fmla="*/ 47096 h 91381"/>
                  <a:gd name="connsiteX2" fmla="*/ 374803 w 749605"/>
                  <a:gd name="connsiteY2" fmla="*/ 90283 h 91381"/>
                  <a:gd name="connsiteX3" fmla="*/ 749605 w 749605"/>
                  <a:gd name="connsiteY3" fmla="*/ 40926 h 91381"/>
                  <a:gd name="connsiteX4" fmla="*/ 374803 w 749605"/>
                  <a:gd name="connsiteY4" fmla="*/ 824 h 91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605" h="91381">
                    <a:moveTo>
                      <a:pt x="374803" y="824"/>
                    </a:moveTo>
                    <a:cubicBezTo>
                      <a:pt x="248306" y="-1601"/>
                      <a:pt x="122109" y="13979"/>
                      <a:pt x="0" y="47096"/>
                    </a:cubicBezTo>
                    <a:cubicBezTo>
                      <a:pt x="121885" y="81113"/>
                      <a:pt x="248375" y="95689"/>
                      <a:pt x="374803" y="90283"/>
                    </a:cubicBezTo>
                    <a:cubicBezTo>
                      <a:pt x="501557" y="93686"/>
                      <a:pt x="628049" y="77028"/>
                      <a:pt x="749605" y="40926"/>
                    </a:cubicBezTo>
                    <a:cubicBezTo>
                      <a:pt x="627201" y="9889"/>
                      <a:pt x="501005" y="-3613"/>
                      <a:pt x="374803" y="824"/>
                    </a:cubicBezTo>
                    <a:close/>
                  </a:path>
                </a:pathLst>
              </a:custGeom>
              <a:solidFill>
                <a:srgbClr val="32BEDD"/>
              </a:solidFill>
              <a:ln w="153988" cap="flat">
                <a:noFill/>
                <a:prstDash val="solid"/>
                <a:miter/>
              </a:ln>
            </p:spPr>
            <p:txBody>
              <a:bodyPr rtlCol="0" anchor="ctr"/>
              <a:lstStyle/>
              <a:p>
                <a:endParaRPr lang="en-US" sz="1200"/>
              </a:p>
            </p:txBody>
          </p:sp>
        </p:grpSp>
        <p:sp>
          <p:nvSpPr>
            <p:cNvPr id="7" name="Rectangle 6">
              <a:extLst>
                <a:ext uri="{FF2B5EF4-FFF2-40B4-BE49-F238E27FC236}">
                  <a16:creationId xmlns:a16="http://schemas.microsoft.com/office/drawing/2014/main" id="{71C74D02-4A9C-9742-AFC3-01D42F7014F5}"/>
                </a:ext>
              </a:extLst>
            </p:cNvPr>
            <p:cNvSpPr/>
            <p:nvPr/>
          </p:nvSpPr>
          <p:spPr bwMode="auto">
            <a:xfrm>
              <a:off x="8543636" y="4073236"/>
              <a:ext cx="1652268" cy="951346"/>
            </a:xfrm>
            <a:prstGeom prst="rect">
              <a:avLst/>
            </a:prstGeom>
            <a:solidFill>
              <a:schemeClr val="bg1">
                <a:alpha val="8373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44" name="Group 143" descr="real time data">
            <a:extLst>
              <a:ext uri="{FF2B5EF4-FFF2-40B4-BE49-F238E27FC236}">
                <a16:creationId xmlns:a16="http://schemas.microsoft.com/office/drawing/2014/main" id="{DF6AAD4A-A6CB-4BB8-A9F2-10B91F8BE835}"/>
              </a:ext>
            </a:extLst>
          </p:cNvPr>
          <p:cNvGrpSpPr/>
          <p:nvPr/>
        </p:nvGrpSpPr>
        <p:grpSpPr>
          <a:xfrm>
            <a:off x="10428717" y="3759414"/>
            <a:ext cx="585527" cy="1145188"/>
            <a:chOff x="6661158" y="3980606"/>
            <a:chExt cx="585527" cy="1145188"/>
          </a:xfrm>
        </p:grpSpPr>
        <p:sp>
          <p:nvSpPr>
            <p:cNvPr id="71" name="DevUpdate_ECC5" title="Icon of a clock with an arrow around it pointing clockwise">
              <a:extLst>
                <a:ext uri="{FF2B5EF4-FFF2-40B4-BE49-F238E27FC236}">
                  <a16:creationId xmlns:a16="http://schemas.microsoft.com/office/drawing/2014/main" id="{CBF74556-C29D-4F38-87D4-B89A5485F163}"/>
                </a:ext>
              </a:extLst>
            </p:cNvPr>
            <p:cNvSpPr>
              <a:spLocks noChangeAspect="1" noEditPoints="1"/>
            </p:cNvSpPr>
            <p:nvPr/>
          </p:nvSpPr>
          <p:spPr bwMode="auto">
            <a:xfrm>
              <a:off x="7088064" y="3988359"/>
              <a:ext cx="122340" cy="122370"/>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128" name="Rectangle: Rounded Corners 127">
              <a:extLst>
                <a:ext uri="{FF2B5EF4-FFF2-40B4-BE49-F238E27FC236}">
                  <a16:creationId xmlns:a16="http://schemas.microsoft.com/office/drawing/2014/main" id="{8045C488-48C9-4CF5-8763-931CD97AB3FE}"/>
                </a:ext>
              </a:extLst>
            </p:cNvPr>
            <p:cNvSpPr/>
            <p:nvPr/>
          </p:nvSpPr>
          <p:spPr bwMode="auto">
            <a:xfrm>
              <a:off x="6866937" y="3980606"/>
              <a:ext cx="170514" cy="136726"/>
            </a:xfrm>
            <a:prstGeom prst="roundRect">
              <a:avLst/>
            </a:prstGeom>
            <a:solidFill>
              <a:schemeClr val="accent2"/>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900" dirty="0">
                <a:gradFill>
                  <a:gsLst>
                    <a:gs pos="40075">
                      <a:srgbClr val="FFFFFF"/>
                    </a:gs>
                    <a:gs pos="30000">
                      <a:srgbClr val="FFFFFF"/>
                    </a:gs>
                  </a:gsLst>
                  <a:lin ang="5400000" scaled="0"/>
                </a:gradFill>
              </a:endParaRPr>
            </a:p>
          </p:txBody>
        </p:sp>
        <p:sp>
          <p:nvSpPr>
            <p:cNvPr id="129" name="Rectangle: Rounded Corners 128">
              <a:extLst>
                <a:ext uri="{FF2B5EF4-FFF2-40B4-BE49-F238E27FC236}">
                  <a16:creationId xmlns:a16="http://schemas.microsoft.com/office/drawing/2014/main" id="{7782D8C0-0219-4BB2-9872-6BD4097EB8CE}"/>
                </a:ext>
              </a:extLst>
            </p:cNvPr>
            <p:cNvSpPr/>
            <p:nvPr/>
          </p:nvSpPr>
          <p:spPr bwMode="auto">
            <a:xfrm>
              <a:off x="6661158" y="4989068"/>
              <a:ext cx="170514" cy="136726"/>
            </a:xfrm>
            <a:prstGeom prst="roundRect">
              <a:avLst/>
            </a:prstGeom>
            <a:solidFill>
              <a:schemeClr val="accent2"/>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900" dirty="0">
                <a:gradFill>
                  <a:gsLst>
                    <a:gs pos="40075">
                      <a:srgbClr val="FFFFFF"/>
                    </a:gs>
                    <a:gs pos="30000">
                      <a:srgbClr val="FFFFFF"/>
                    </a:gs>
                  </a:gsLst>
                  <a:lin ang="5400000" scaled="0"/>
                </a:gradFill>
              </a:endParaRPr>
            </a:p>
          </p:txBody>
        </p:sp>
        <p:sp>
          <p:nvSpPr>
            <p:cNvPr id="131" name="Rectangle: Rounded Corners 130">
              <a:extLst>
                <a:ext uri="{FF2B5EF4-FFF2-40B4-BE49-F238E27FC236}">
                  <a16:creationId xmlns:a16="http://schemas.microsoft.com/office/drawing/2014/main" id="{D97A64A9-EDEA-469A-B931-9C2644431835}"/>
                </a:ext>
              </a:extLst>
            </p:cNvPr>
            <p:cNvSpPr/>
            <p:nvPr/>
          </p:nvSpPr>
          <p:spPr bwMode="auto">
            <a:xfrm>
              <a:off x="7076171" y="4989068"/>
              <a:ext cx="170514" cy="136726"/>
            </a:xfrm>
            <a:prstGeom prst="roundRect">
              <a:avLst/>
            </a:prstGeom>
            <a:solidFill>
              <a:schemeClr val="accent2"/>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900" dirty="0">
                <a:gradFill>
                  <a:gsLst>
                    <a:gs pos="40075">
                      <a:srgbClr val="FFFFFF"/>
                    </a:gs>
                    <a:gs pos="30000">
                      <a:srgbClr val="FFFFFF"/>
                    </a:gs>
                  </a:gsLst>
                  <a:lin ang="5400000" scaled="0"/>
                </a:gradFill>
              </a:endParaRPr>
            </a:p>
          </p:txBody>
        </p:sp>
        <p:sp>
          <p:nvSpPr>
            <p:cNvPr id="132" name="Rectangle: Rounded Corners 131">
              <a:extLst>
                <a:ext uri="{FF2B5EF4-FFF2-40B4-BE49-F238E27FC236}">
                  <a16:creationId xmlns:a16="http://schemas.microsoft.com/office/drawing/2014/main" id="{4EB2B22A-4958-4114-90A3-988687E558D1}"/>
                </a:ext>
              </a:extLst>
            </p:cNvPr>
            <p:cNvSpPr/>
            <p:nvPr/>
          </p:nvSpPr>
          <p:spPr bwMode="auto">
            <a:xfrm>
              <a:off x="6869496" y="4989068"/>
              <a:ext cx="170514" cy="136726"/>
            </a:xfrm>
            <a:prstGeom prst="roundRect">
              <a:avLst/>
            </a:prstGeom>
            <a:solidFill>
              <a:schemeClr val="accent2"/>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900" dirty="0">
                <a:gradFill>
                  <a:gsLst>
                    <a:gs pos="40075">
                      <a:srgbClr val="FFFFFF"/>
                    </a:gs>
                    <a:gs pos="30000">
                      <a:srgbClr val="FFFFFF"/>
                    </a:gs>
                  </a:gsLst>
                  <a:lin ang="5400000" scaled="0"/>
                </a:gradFill>
              </a:endParaRPr>
            </a:p>
          </p:txBody>
        </p:sp>
      </p:grpSp>
    </p:spTree>
    <p:extLst>
      <p:ext uri="{BB962C8B-B14F-4D97-AF65-F5344CB8AC3E}">
        <p14:creationId xmlns:p14="http://schemas.microsoft.com/office/powerpoint/2010/main" val="42388679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500"/>
                                        <p:tgtEl>
                                          <p:spTgt spid="144"/>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D9590-F537-4426-B7D0-581AB6E9F488}"/>
              </a:ext>
            </a:extLst>
          </p:cNvPr>
          <p:cNvSpPr>
            <a:spLocks noGrp="1"/>
          </p:cNvSpPr>
          <p:nvPr>
            <p:ph type="title"/>
          </p:nvPr>
        </p:nvSpPr>
        <p:spPr>
          <a:xfrm>
            <a:off x="588263" y="457201"/>
            <a:ext cx="11018520" cy="492443"/>
          </a:xfrm>
        </p:spPr>
        <p:txBody>
          <a:bodyPr/>
          <a:lstStyle/>
          <a:p>
            <a:r>
              <a:rPr lang="en-US" sz="3200" dirty="0"/>
              <a:t>Query Store</a:t>
            </a:r>
          </a:p>
        </p:txBody>
      </p:sp>
      <p:sp>
        <p:nvSpPr>
          <p:cNvPr id="3" name="Text Placeholder 2">
            <a:extLst>
              <a:ext uri="{FF2B5EF4-FFF2-40B4-BE49-F238E27FC236}">
                <a16:creationId xmlns:a16="http://schemas.microsoft.com/office/drawing/2014/main" id="{7EEA1014-B4CE-4558-B860-EB208840624D}"/>
              </a:ext>
            </a:extLst>
          </p:cNvPr>
          <p:cNvSpPr>
            <a:spLocks noGrp="1"/>
          </p:cNvSpPr>
          <p:nvPr>
            <p:ph type="body" sz="quarter" idx="4294967295"/>
          </p:nvPr>
        </p:nvSpPr>
        <p:spPr>
          <a:xfrm>
            <a:off x="589936" y="1203479"/>
            <a:ext cx="4395019" cy="5032147"/>
          </a:xfrm>
        </p:spPr>
        <p:txBody>
          <a:bodyPr/>
          <a:lstStyle/>
          <a:p>
            <a:pPr marL="0" indent="0">
              <a:spcBef>
                <a:spcPts val="0"/>
              </a:spcBef>
              <a:spcAft>
                <a:spcPts val="600"/>
              </a:spcAft>
              <a:buNone/>
            </a:pPr>
            <a:r>
              <a:rPr lang="en-US" sz="1600" dirty="0">
                <a:solidFill>
                  <a:schemeClr val="accent1"/>
                </a:solidFill>
                <a:latin typeface="+mj-lt"/>
                <a:cs typeface="Segoe UI Semibold" panose="020B0702040204020203" pitchFamily="34" charset="0"/>
              </a:rPr>
              <a:t>Familiar</a:t>
            </a:r>
          </a:p>
          <a:p>
            <a:pPr marL="233363" lvl="1" indent="-219075">
              <a:spcBef>
                <a:spcPts val="0"/>
              </a:spcBef>
              <a:spcAft>
                <a:spcPts val="600"/>
              </a:spcAft>
              <a:buSzPct val="100000"/>
              <a:buFont typeface="Arial" panose="020B0604020202020204" pitchFamily="34" charset="0"/>
              <a:buChar char="•"/>
            </a:pPr>
            <a:r>
              <a:rPr lang="en-US" sz="1600" dirty="0">
                <a:solidFill>
                  <a:schemeClr val="tx1"/>
                </a:solidFill>
              </a:rPr>
              <a:t>Reuses </a:t>
            </a:r>
            <a:r>
              <a:rPr lang="en-US" sz="1600" b="1" dirty="0">
                <a:solidFill>
                  <a:schemeClr val="tx1"/>
                </a:solidFill>
              </a:rPr>
              <a:t>pg_stat_statement</a:t>
            </a:r>
            <a:r>
              <a:rPr lang="en-US" sz="1600" dirty="0">
                <a:solidFill>
                  <a:schemeClr val="tx1"/>
                </a:solidFill>
              </a:rPr>
              <a:t> schema</a:t>
            </a:r>
          </a:p>
          <a:p>
            <a:pPr marL="233363" lvl="1" indent="-219075">
              <a:spcBef>
                <a:spcPts val="0"/>
              </a:spcBef>
              <a:spcAft>
                <a:spcPts val="600"/>
              </a:spcAft>
              <a:buSzPct val="100000"/>
              <a:buFont typeface="Arial" panose="020B0604020202020204" pitchFamily="34" charset="0"/>
              <a:buChar char="•"/>
            </a:pPr>
            <a:r>
              <a:rPr lang="en-US" sz="1600" dirty="0">
                <a:solidFill>
                  <a:schemeClr val="tx1"/>
                </a:solidFill>
              </a:rPr>
              <a:t>Reuses </a:t>
            </a:r>
            <a:r>
              <a:rPr lang="en-US" sz="1600" b="1" dirty="0">
                <a:solidFill>
                  <a:schemeClr val="tx1"/>
                </a:solidFill>
              </a:rPr>
              <a:t>pg_wait_sampling</a:t>
            </a:r>
            <a:r>
              <a:rPr lang="en-US" sz="1600" dirty="0">
                <a:solidFill>
                  <a:schemeClr val="tx1"/>
                </a:solidFill>
              </a:rPr>
              <a:t> schema</a:t>
            </a:r>
          </a:p>
          <a:p>
            <a:pPr marL="0" indent="0">
              <a:spcBef>
                <a:spcPts val="0"/>
              </a:spcBef>
              <a:spcAft>
                <a:spcPts val="600"/>
              </a:spcAft>
              <a:buNone/>
            </a:pPr>
            <a:br>
              <a:rPr lang="en-US" sz="1600" dirty="0">
                <a:solidFill>
                  <a:schemeClr val="accent1"/>
                </a:solidFill>
                <a:latin typeface="+mj-lt"/>
                <a:cs typeface="Segoe UI Semibold" panose="020B0702040204020203" pitchFamily="34" charset="0"/>
              </a:rPr>
            </a:br>
            <a:r>
              <a:rPr lang="en-US" sz="1600" dirty="0">
                <a:solidFill>
                  <a:schemeClr val="accent1"/>
                </a:solidFill>
                <a:latin typeface="+mj-lt"/>
                <a:cs typeface="Segoe UI Semibold" panose="020B0702040204020203" pitchFamily="34" charset="0"/>
              </a:rPr>
              <a:t>Performant </a:t>
            </a:r>
          </a:p>
          <a:p>
            <a:pPr marL="233363" lvl="1" indent="-219075">
              <a:spcBef>
                <a:spcPts val="0"/>
              </a:spcBef>
              <a:spcAft>
                <a:spcPts val="600"/>
              </a:spcAft>
              <a:buSzPct val="100000"/>
              <a:buFont typeface="Arial" panose="020B0604020202020204" pitchFamily="34" charset="0"/>
              <a:buChar char="•"/>
            </a:pPr>
            <a:r>
              <a:rPr lang="en-US" sz="1600" dirty="0">
                <a:solidFill>
                  <a:schemeClr val="tx1"/>
                </a:solidFill>
              </a:rPr>
              <a:t>Data stored and aggregated in memory</a:t>
            </a:r>
          </a:p>
          <a:p>
            <a:pPr marL="233363" lvl="1" indent="-219075">
              <a:spcBef>
                <a:spcPts val="0"/>
              </a:spcBef>
              <a:spcAft>
                <a:spcPts val="600"/>
              </a:spcAft>
              <a:buSzPct val="100000"/>
              <a:buFont typeface="Arial" panose="020B0604020202020204" pitchFamily="34" charset="0"/>
              <a:buChar char="•"/>
            </a:pPr>
            <a:r>
              <a:rPr lang="en-US" sz="1600" dirty="0">
                <a:solidFill>
                  <a:schemeClr val="tx1"/>
                </a:solidFill>
              </a:rPr>
              <a:t>Flushes the data periodically to disk for persistence</a:t>
            </a:r>
          </a:p>
          <a:p>
            <a:pPr marL="0" indent="0">
              <a:spcBef>
                <a:spcPts val="0"/>
              </a:spcBef>
              <a:spcAft>
                <a:spcPts val="600"/>
              </a:spcAft>
              <a:buNone/>
            </a:pPr>
            <a:br>
              <a:rPr lang="en-US" sz="1600" dirty="0">
                <a:solidFill>
                  <a:schemeClr val="accent1"/>
                </a:solidFill>
                <a:latin typeface="+mj-lt"/>
                <a:cs typeface="Segoe UI Semibold" panose="020B0702040204020203" pitchFamily="34" charset="0"/>
              </a:rPr>
            </a:br>
            <a:r>
              <a:rPr lang="en-US" sz="1600" dirty="0">
                <a:solidFill>
                  <a:schemeClr val="accent1"/>
                </a:solidFill>
                <a:latin typeface="+mj-lt"/>
                <a:cs typeface="Segoe UI Semibold" panose="020B0702040204020203" pitchFamily="34" charset="0"/>
              </a:rPr>
              <a:t>Powerful</a:t>
            </a:r>
          </a:p>
          <a:p>
            <a:pPr marL="233363" lvl="1" indent="-219075">
              <a:spcBef>
                <a:spcPts val="0"/>
              </a:spcBef>
              <a:spcAft>
                <a:spcPts val="600"/>
              </a:spcAft>
              <a:buSzPct val="100000"/>
              <a:buFont typeface="Arial" panose="020B0604020202020204" pitchFamily="34" charset="0"/>
              <a:buChar char="•"/>
            </a:pPr>
            <a:r>
              <a:rPr lang="en-US" sz="1600" dirty="0">
                <a:solidFill>
                  <a:schemeClr val="tx1"/>
                </a:solidFill>
              </a:rPr>
              <a:t>Use the full power of SQL to gain insights from the data</a:t>
            </a:r>
          </a:p>
          <a:p>
            <a:pPr marL="0" indent="0">
              <a:spcBef>
                <a:spcPts val="0"/>
              </a:spcBef>
              <a:spcAft>
                <a:spcPts val="600"/>
              </a:spcAft>
              <a:buNone/>
            </a:pPr>
            <a:br>
              <a:rPr lang="en-US" sz="1600" dirty="0">
                <a:solidFill>
                  <a:schemeClr val="accent1"/>
                </a:solidFill>
                <a:latin typeface="+mj-lt"/>
                <a:cs typeface="Segoe UI Semibold" panose="020B0702040204020203" pitchFamily="34" charset="0"/>
              </a:rPr>
            </a:br>
            <a:r>
              <a:rPr lang="en-US" sz="1600" dirty="0">
                <a:solidFill>
                  <a:schemeClr val="accent1"/>
                </a:solidFill>
                <a:latin typeface="+mj-lt"/>
                <a:cs typeface="Segoe UI Semibold" panose="020B0702040204020203" pitchFamily="34" charset="0"/>
              </a:rPr>
              <a:t>Configurable</a:t>
            </a:r>
          </a:p>
          <a:p>
            <a:pPr marL="233363" lvl="1" indent="-219075">
              <a:spcBef>
                <a:spcPts val="0"/>
              </a:spcBef>
              <a:spcAft>
                <a:spcPts val="600"/>
              </a:spcAft>
              <a:buSzPct val="100000"/>
              <a:buFont typeface="Arial" panose="020B0604020202020204" pitchFamily="34" charset="0"/>
              <a:buChar char="•"/>
            </a:pPr>
            <a:r>
              <a:rPr lang="en-US" sz="1600" dirty="0">
                <a:solidFill>
                  <a:schemeClr val="tx1"/>
                </a:solidFill>
              </a:rPr>
              <a:t>Capture modes: None, Top, All</a:t>
            </a:r>
          </a:p>
          <a:p>
            <a:pPr marL="233363" lvl="1" indent="-219075">
              <a:spcBef>
                <a:spcPts val="0"/>
              </a:spcBef>
              <a:spcAft>
                <a:spcPts val="600"/>
              </a:spcAft>
              <a:buSzPct val="100000"/>
              <a:buFont typeface="Arial" panose="020B0604020202020204" pitchFamily="34" charset="0"/>
              <a:buChar char="•"/>
            </a:pPr>
            <a:r>
              <a:rPr lang="en-US" sz="1600" dirty="0">
                <a:solidFill>
                  <a:schemeClr val="tx1"/>
                </a:solidFill>
              </a:rPr>
              <a:t>Data retention: 1 to 30 days, default 7 days</a:t>
            </a:r>
          </a:p>
          <a:p>
            <a:pPr marL="233363" lvl="1" indent="-219075">
              <a:spcBef>
                <a:spcPts val="0"/>
              </a:spcBef>
              <a:spcAft>
                <a:spcPts val="600"/>
              </a:spcAft>
              <a:buSzPct val="100000"/>
              <a:buFont typeface="Arial" panose="020B0604020202020204" pitchFamily="34" charset="0"/>
              <a:buChar char="•"/>
            </a:pPr>
            <a:r>
              <a:rPr lang="en-US" sz="1600" dirty="0">
                <a:solidFill>
                  <a:schemeClr val="tx1"/>
                </a:solidFill>
              </a:rPr>
              <a:t>Wait sampling: Frequency and capture mode</a:t>
            </a:r>
          </a:p>
        </p:txBody>
      </p:sp>
      <p:grpSp>
        <p:nvGrpSpPr>
          <p:cNvPr id="6" name="Group 5" descr="screenshots">
            <a:extLst>
              <a:ext uri="{FF2B5EF4-FFF2-40B4-BE49-F238E27FC236}">
                <a16:creationId xmlns:a16="http://schemas.microsoft.com/office/drawing/2014/main" id="{6F894227-F7F6-7443-9B4E-12DB8C24CFAF}"/>
              </a:ext>
            </a:extLst>
          </p:cNvPr>
          <p:cNvGrpSpPr/>
          <p:nvPr/>
        </p:nvGrpSpPr>
        <p:grpSpPr>
          <a:xfrm>
            <a:off x="6430297" y="600136"/>
            <a:ext cx="4748980" cy="5617825"/>
            <a:chOff x="6804560" y="816065"/>
            <a:chExt cx="3989740" cy="4719679"/>
          </a:xfrm>
        </p:grpSpPr>
        <p:pic>
          <p:nvPicPr>
            <p:cNvPr id="4" name="Picture 3">
              <a:extLst>
                <a:ext uri="{FF2B5EF4-FFF2-40B4-BE49-F238E27FC236}">
                  <a16:creationId xmlns:a16="http://schemas.microsoft.com/office/drawing/2014/main" id="{E33E5CB0-EBB0-485C-B72C-24E86B7996C5}"/>
                </a:ext>
              </a:extLst>
            </p:cNvPr>
            <p:cNvPicPr>
              <a:picLocks noChangeAspect="1"/>
            </p:cNvPicPr>
            <p:nvPr/>
          </p:nvPicPr>
          <p:blipFill>
            <a:blip r:embed="rId3"/>
            <a:stretch>
              <a:fillRect/>
            </a:stretch>
          </p:blipFill>
          <p:spPr>
            <a:xfrm>
              <a:off x="6804560" y="4478701"/>
              <a:ext cx="3989739" cy="1057043"/>
            </a:xfrm>
            <a:prstGeom prst="rect">
              <a:avLst/>
            </a:prstGeom>
            <a:ln w="3175">
              <a:solidFill>
                <a:schemeClr val="bg1">
                  <a:lumMod val="50000"/>
                </a:schemeClr>
              </a:solidFill>
            </a:ln>
            <a:effectLst>
              <a:outerShdw blurRad="50800" dist="38100" dir="2700000" algn="tl" rotWithShape="0">
                <a:prstClr val="black">
                  <a:alpha val="40000"/>
                </a:prstClr>
              </a:outerShdw>
            </a:effectLst>
          </p:spPr>
        </p:pic>
        <p:sp>
          <p:nvSpPr>
            <p:cNvPr id="5" name="TextBox 4">
              <a:extLst>
                <a:ext uri="{FF2B5EF4-FFF2-40B4-BE49-F238E27FC236}">
                  <a16:creationId xmlns:a16="http://schemas.microsoft.com/office/drawing/2014/main" id="{7E85BDF7-0D41-4444-BB15-1C2D36E58D5F}"/>
                </a:ext>
              </a:extLst>
            </p:cNvPr>
            <p:cNvSpPr txBox="1"/>
            <p:nvPr/>
          </p:nvSpPr>
          <p:spPr>
            <a:xfrm>
              <a:off x="6804561" y="3607217"/>
              <a:ext cx="3989739" cy="318042"/>
            </a:xfrm>
            <a:prstGeom prst="rect">
              <a:avLst/>
            </a:prstGeom>
            <a:solidFill>
              <a:schemeClr val="bg1"/>
            </a:solidFill>
            <a:ln w="3175">
              <a:solidFill>
                <a:schemeClr val="bg1">
                  <a:lumMod val="50000"/>
                </a:schemeClr>
              </a:solidFill>
            </a:ln>
            <a:effectLst>
              <a:outerShdw blurRad="50800" dist="38100" dir="2700000" algn="tl" rotWithShape="0">
                <a:prstClr val="black">
                  <a:alpha val="40000"/>
                </a:prstClr>
              </a:outerShdw>
            </a:effectLst>
          </p:spPr>
          <p:txBody>
            <a:bodyPr wrap="square" lIns="91440" tIns="27432" rIns="91440" bIns="27432" rtlCol="0">
              <a:spAutoFit/>
            </a:bodyPr>
            <a:lstStyle/>
            <a:p>
              <a:r>
                <a:rPr lang="en-US" sz="700" dirty="0">
                  <a:latin typeface="Consolas" panose="020B0609020204030204" pitchFamily="49" charset="0"/>
                </a:rPr>
                <a:t>SELECT * FROM query_store.qs_view AS qs </a:t>
              </a:r>
            </a:p>
            <a:p>
              <a:r>
                <a:rPr lang="en-US" sz="700" dirty="0">
                  <a:latin typeface="Consolas" panose="020B0609020204030204" pitchFamily="49" charset="0"/>
                </a:rPr>
                <a:t>  JOIN query_store.pgms_wait_sampling_view AS ws ON qs.query_id = ws.query_id</a:t>
              </a:r>
            </a:p>
            <a:p>
              <a:r>
                <a:rPr lang="en-US" sz="700" dirty="0">
                  <a:latin typeface="Consolas" panose="020B0609020204030204" pitchFamily="49" charset="0"/>
                </a:rPr>
                <a:t>  GROUP BY … ORDER BY …</a:t>
              </a:r>
              <a:endParaRPr lang="en-US" sz="600" dirty="0">
                <a:latin typeface="Consolas" panose="020B0609020204030204" pitchFamily="49" charset="0"/>
              </a:endParaRPr>
            </a:p>
          </p:txBody>
        </p:sp>
        <p:sp>
          <p:nvSpPr>
            <p:cNvPr id="33" name="Rectangle 32">
              <a:extLst>
                <a:ext uri="{FF2B5EF4-FFF2-40B4-BE49-F238E27FC236}">
                  <a16:creationId xmlns:a16="http://schemas.microsoft.com/office/drawing/2014/main" id="{8A70CB76-F45F-42AA-BBA0-89E5C9BF1E7E}"/>
                </a:ext>
              </a:extLst>
            </p:cNvPr>
            <p:cNvSpPr/>
            <p:nvPr/>
          </p:nvSpPr>
          <p:spPr bwMode="auto">
            <a:xfrm>
              <a:off x="6804561" y="2417176"/>
              <a:ext cx="3989739" cy="697122"/>
            </a:xfrm>
            <a:prstGeom prst="rect">
              <a:avLst/>
            </a:prstGeom>
            <a:solidFill>
              <a:schemeClr val="bg1"/>
            </a:solidFill>
            <a:ln w="3175">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5" name="Cylinder 14">
              <a:extLst>
                <a:ext uri="{FF2B5EF4-FFF2-40B4-BE49-F238E27FC236}">
                  <a16:creationId xmlns:a16="http://schemas.microsoft.com/office/drawing/2014/main" id="{94748ED8-8349-4F25-8D2F-DA1F9BFCD27B}"/>
                </a:ext>
              </a:extLst>
            </p:cNvPr>
            <p:cNvSpPr/>
            <p:nvPr/>
          </p:nvSpPr>
          <p:spPr bwMode="auto">
            <a:xfrm>
              <a:off x="9339251" y="2560483"/>
              <a:ext cx="546213" cy="427747"/>
            </a:xfrm>
            <a:prstGeom prst="can">
              <a:avLst/>
            </a:prstGeom>
            <a:solidFill>
              <a:srgbClr val="E6E6E6"/>
            </a:solidFill>
            <a:ln>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900" dirty="0">
                  <a:solidFill>
                    <a:schemeClr val="tx1"/>
                  </a:solidFill>
                </a:rPr>
                <a:t>azure_sys</a:t>
              </a:r>
            </a:p>
          </p:txBody>
        </p:sp>
        <p:cxnSp>
          <p:nvCxnSpPr>
            <p:cNvPr id="16" name="Straight Arrow Connector 15">
              <a:extLst>
                <a:ext uri="{FF2B5EF4-FFF2-40B4-BE49-F238E27FC236}">
                  <a16:creationId xmlns:a16="http://schemas.microsoft.com/office/drawing/2014/main" id="{01D057C7-715C-4307-A348-189277F10749}"/>
                </a:ext>
              </a:extLst>
            </p:cNvPr>
            <p:cNvCxnSpPr>
              <a:cxnSpLocks/>
              <a:stCxn id="8" idx="23"/>
              <a:endCxn id="15" idx="2"/>
            </p:cNvCxnSpPr>
            <p:nvPr/>
          </p:nvCxnSpPr>
          <p:spPr>
            <a:xfrm>
              <a:off x="8494693" y="2771675"/>
              <a:ext cx="844558" cy="2682"/>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DevUpdate_ECC5" title="Icon of a clock with an arrow around it pointing clockwise">
              <a:extLst>
                <a:ext uri="{FF2B5EF4-FFF2-40B4-BE49-F238E27FC236}">
                  <a16:creationId xmlns:a16="http://schemas.microsoft.com/office/drawing/2014/main" id="{05EDE0CF-16B7-4DA6-8703-9BA48DF68EC3}"/>
                </a:ext>
              </a:extLst>
            </p:cNvPr>
            <p:cNvSpPr>
              <a:spLocks noChangeAspect="1" noEditPoints="1"/>
            </p:cNvSpPr>
            <p:nvPr/>
          </p:nvSpPr>
          <p:spPr bwMode="auto">
            <a:xfrm>
              <a:off x="8840796" y="2609503"/>
              <a:ext cx="122340" cy="122370"/>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grpSp>
          <p:nvGrpSpPr>
            <p:cNvPr id="31" name="Group 30">
              <a:extLst>
                <a:ext uri="{FF2B5EF4-FFF2-40B4-BE49-F238E27FC236}">
                  <a16:creationId xmlns:a16="http://schemas.microsoft.com/office/drawing/2014/main" id="{5D366AEC-D328-46EF-85B9-F851ADAF0114}"/>
                </a:ext>
              </a:extLst>
            </p:cNvPr>
            <p:cNvGrpSpPr/>
            <p:nvPr/>
          </p:nvGrpSpPr>
          <p:grpSpPr>
            <a:xfrm>
              <a:off x="7536018" y="2539737"/>
              <a:ext cx="958675" cy="485220"/>
              <a:chOff x="5844125" y="2135252"/>
              <a:chExt cx="1105931" cy="485220"/>
            </a:xfrm>
          </p:grpSpPr>
          <p:sp>
            <p:nvSpPr>
              <p:cNvPr id="8" name="chip" title="Icon of a computer chip">
                <a:extLst>
                  <a:ext uri="{FF2B5EF4-FFF2-40B4-BE49-F238E27FC236}">
                    <a16:creationId xmlns:a16="http://schemas.microsoft.com/office/drawing/2014/main" id="{F74F4148-3985-4EF5-82BE-AB1EB8434005}"/>
                  </a:ext>
                </a:extLst>
              </p:cNvPr>
              <p:cNvSpPr>
                <a:spLocks noChangeAspect="1" noEditPoints="1"/>
              </p:cNvSpPr>
              <p:nvPr/>
            </p:nvSpPr>
            <p:spPr bwMode="auto">
              <a:xfrm>
                <a:off x="5844125" y="2135252"/>
                <a:ext cx="1105931" cy="48522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lumMod val="85000"/>
                </a:schemeClr>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92442D0-1BEB-47C3-BE4E-C34BDD8BE3AE}"/>
                      </a:ext>
                    </a:extLst>
                  </p:cNvPr>
                  <p:cNvSpPr txBox="1"/>
                  <p:nvPr/>
                </p:nvSpPr>
                <p:spPr>
                  <a:xfrm>
                    <a:off x="6024913" y="2196826"/>
                    <a:ext cx="696280" cy="33624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nary>
                            <m:naryPr>
                              <m:chr m:val="∑"/>
                              <m:ctrlPr>
                                <a:rPr lang="pt-BR" sz="800" i="1" smtClean="0">
                                  <a:gradFill>
                                    <a:gsLst>
                                      <a:gs pos="2917">
                                        <a:schemeClr val="tx1"/>
                                      </a:gs>
                                      <a:gs pos="30000">
                                        <a:schemeClr val="tx1"/>
                                      </a:gs>
                                    </a:gsLst>
                                    <a:lin ang="5400000" scaled="0"/>
                                  </a:gradFill>
                                  <a:latin typeface="Cambria Math" panose="02040503050406030204" pitchFamily="18" charset="0"/>
                                </a:rPr>
                              </m:ctrlPr>
                            </m:naryPr>
                            <m:sub>
                              <m:r>
                                <a:rPr lang="pt-BR" sz="800" i="1" smtClean="0">
                                  <a:gradFill>
                                    <a:gsLst>
                                      <a:gs pos="2917">
                                        <a:schemeClr val="tx1"/>
                                      </a:gs>
                                      <a:gs pos="30000">
                                        <a:schemeClr val="tx1"/>
                                      </a:gs>
                                    </a:gsLst>
                                    <a:lin ang="5400000" scaled="0"/>
                                  </a:gradFill>
                                  <a:latin typeface="Cambria Math" panose="02040503050406030204" pitchFamily="18" charset="0"/>
                                </a:rPr>
                                <m:t>𝑘</m:t>
                              </m:r>
                              <m:r>
                                <a:rPr lang="pt-BR" sz="800" i="1" smtClean="0">
                                  <a:gradFill>
                                    <a:gsLst>
                                      <a:gs pos="2917">
                                        <a:schemeClr val="tx1"/>
                                      </a:gs>
                                      <a:gs pos="30000">
                                        <a:schemeClr val="tx1"/>
                                      </a:gs>
                                    </a:gsLst>
                                    <a:lin ang="5400000" scaled="0"/>
                                  </a:gradFill>
                                  <a:latin typeface="Cambria Math" panose="02040503050406030204" pitchFamily="18" charset="0"/>
                                </a:rPr>
                                <m:t>=0</m:t>
                              </m:r>
                            </m:sub>
                            <m:sup>
                              <m:r>
                                <a:rPr lang="pt-BR" sz="800" i="1" smtClean="0">
                                  <a:gradFill>
                                    <a:gsLst>
                                      <a:gs pos="2917">
                                        <a:schemeClr val="tx1"/>
                                      </a:gs>
                                      <a:gs pos="30000">
                                        <a:schemeClr val="tx1"/>
                                      </a:gs>
                                    </a:gsLst>
                                    <a:lin ang="5400000" scaled="0"/>
                                  </a:gradFill>
                                  <a:latin typeface="Cambria Math" panose="02040503050406030204" pitchFamily="18" charset="0"/>
                                </a:rPr>
                                <m:t>𝑛</m:t>
                              </m:r>
                            </m:sup>
                            <m:e>
                              <m:d>
                                <m:dPr>
                                  <m:ctrlPr>
                                    <a:rPr lang="pt-BR" sz="800" i="1" smtClean="0">
                                      <a:gradFill>
                                        <a:gsLst>
                                          <a:gs pos="2917">
                                            <a:schemeClr val="tx1"/>
                                          </a:gs>
                                          <a:gs pos="30000">
                                            <a:schemeClr val="tx1"/>
                                          </a:gs>
                                        </a:gsLst>
                                        <a:lin ang="5400000" scaled="0"/>
                                      </a:gradFill>
                                      <a:latin typeface="Cambria Math" panose="02040503050406030204" pitchFamily="18" charset="0"/>
                                    </a:rPr>
                                  </m:ctrlPr>
                                </m:dPr>
                                <m:e>
                                  <m:f>
                                    <m:fPr>
                                      <m:type m:val="noBar"/>
                                      <m:ctrlPr>
                                        <a:rPr lang="pt-BR" sz="800" i="1" smtClean="0">
                                          <a:gradFill>
                                            <a:gsLst>
                                              <a:gs pos="2917">
                                                <a:schemeClr val="tx1"/>
                                              </a:gs>
                                              <a:gs pos="30000">
                                                <a:schemeClr val="tx1"/>
                                              </a:gs>
                                            </a:gsLst>
                                            <a:lin ang="5400000" scaled="0"/>
                                          </a:gradFill>
                                          <a:latin typeface="Cambria Math" panose="02040503050406030204" pitchFamily="18" charset="0"/>
                                        </a:rPr>
                                      </m:ctrlPr>
                                    </m:fPr>
                                    <m:num>
                                      <m:r>
                                        <a:rPr lang="pt-BR" sz="800" i="1" smtClean="0">
                                          <a:gradFill>
                                            <a:gsLst>
                                              <a:gs pos="2917">
                                                <a:schemeClr val="tx1"/>
                                              </a:gs>
                                              <a:gs pos="30000">
                                                <a:schemeClr val="tx1"/>
                                              </a:gs>
                                            </a:gsLst>
                                            <a:lin ang="5400000" scaled="0"/>
                                          </a:gradFill>
                                          <a:latin typeface="Cambria Math" panose="02040503050406030204" pitchFamily="18" charset="0"/>
                                        </a:rPr>
                                        <m:t>𝑛</m:t>
                                      </m:r>
                                    </m:num>
                                    <m:den>
                                      <m:r>
                                        <a:rPr lang="pt-BR" sz="800" i="1" smtClean="0">
                                          <a:gradFill>
                                            <a:gsLst>
                                              <a:gs pos="2917">
                                                <a:schemeClr val="tx1"/>
                                              </a:gs>
                                              <a:gs pos="30000">
                                                <a:schemeClr val="tx1"/>
                                              </a:gs>
                                            </a:gsLst>
                                            <a:lin ang="5400000" scaled="0"/>
                                          </a:gradFill>
                                          <a:latin typeface="Cambria Math" panose="02040503050406030204" pitchFamily="18" charset="0"/>
                                        </a:rPr>
                                        <m:t>𝑘</m:t>
                                      </m:r>
                                    </m:den>
                                  </m:f>
                                </m:e>
                              </m:d>
                              <m:sSup>
                                <m:sSupPr>
                                  <m:ctrlPr>
                                    <a:rPr lang="pt-BR" sz="800" i="1" smtClean="0">
                                      <a:gradFill>
                                        <a:gsLst>
                                          <a:gs pos="2917">
                                            <a:schemeClr val="tx1"/>
                                          </a:gs>
                                          <a:gs pos="30000">
                                            <a:schemeClr val="tx1"/>
                                          </a:gs>
                                        </a:gsLst>
                                        <a:lin ang="5400000" scaled="0"/>
                                      </a:gradFill>
                                      <a:latin typeface="Cambria Math" panose="02040503050406030204" pitchFamily="18" charset="0"/>
                                    </a:rPr>
                                  </m:ctrlPr>
                                </m:sSupPr>
                                <m:e>
                                  <m:r>
                                    <a:rPr lang="pt-BR" sz="800" i="1" smtClean="0">
                                      <a:gradFill>
                                        <a:gsLst>
                                          <a:gs pos="2917">
                                            <a:schemeClr val="tx1"/>
                                          </a:gs>
                                          <a:gs pos="30000">
                                            <a:schemeClr val="tx1"/>
                                          </a:gs>
                                        </a:gsLst>
                                        <a:lin ang="5400000" scaled="0"/>
                                      </a:gradFill>
                                      <a:latin typeface="Cambria Math" panose="02040503050406030204" pitchFamily="18" charset="0"/>
                                    </a:rPr>
                                    <m:t>𝑥</m:t>
                                  </m:r>
                                </m:e>
                                <m:sup>
                                  <m:r>
                                    <a:rPr lang="pt-BR" sz="800" i="1" smtClean="0">
                                      <a:gradFill>
                                        <a:gsLst>
                                          <a:gs pos="2917">
                                            <a:schemeClr val="tx1"/>
                                          </a:gs>
                                          <a:gs pos="30000">
                                            <a:schemeClr val="tx1"/>
                                          </a:gs>
                                        </a:gsLst>
                                        <a:lin ang="5400000" scaled="0"/>
                                      </a:gradFill>
                                      <a:latin typeface="Cambria Math" panose="02040503050406030204" pitchFamily="18" charset="0"/>
                                    </a:rPr>
                                    <m:t>𝑘</m:t>
                                  </m:r>
                                </m:sup>
                              </m:sSup>
                              <m:sSup>
                                <m:sSupPr>
                                  <m:ctrlPr>
                                    <a:rPr lang="pt-BR" sz="800" i="1" smtClean="0">
                                      <a:gradFill>
                                        <a:gsLst>
                                          <a:gs pos="2917">
                                            <a:schemeClr val="tx1"/>
                                          </a:gs>
                                          <a:gs pos="30000">
                                            <a:schemeClr val="tx1"/>
                                          </a:gs>
                                        </a:gsLst>
                                        <a:lin ang="5400000" scaled="0"/>
                                      </a:gradFill>
                                      <a:latin typeface="Cambria Math" panose="02040503050406030204" pitchFamily="18" charset="0"/>
                                    </a:rPr>
                                  </m:ctrlPr>
                                </m:sSupPr>
                                <m:e>
                                  <m:r>
                                    <a:rPr lang="pt-BR" sz="800" i="1" smtClean="0">
                                      <a:gradFill>
                                        <a:gsLst>
                                          <a:gs pos="2917">
                                            <a:schemeClr val="tx1"/>
                                          </a:gs>
                                          <a:gs pos="30000">
                                            <a:schemeClr val="tx1"/>
                                          </a:gs>
                                        </a:gsLst>
                                        <a:lin ang="5400000" scaled="0"/>
                                      </a:gradFill>
                                      <a:latin typeface="Cambria Math" panose="02040503050406030204" pitchFamily="18" charset="0"/>
                                    </a:rPr>
                                    <m:t>𝑎</m:t>
                                  </m:r>
                                </m:e>
                                <m:sup>
                                  <m:r>
                                    <a:rPr lang="pt-BR" sz="800" i="1" smtClean="0">
                                      <a:gradFill>
                                        <a:gsLst>
                                          <a:gs pos="2917">
                                            <a:schemeClr val="tx1"/>
                                          </a:gs>
                                          <a:gs pos="30000">
                                            <a:schemeClr val="tx1"/>
                                          </a:gs>
                                        </a:gsLst>
                                        <a:lin ang="5400000" scaled="0"/>
                                      </a:gradFill>
                                      <a:latin typeface="Cambria Math" panose="02040503050406030204" pitchFamily="18" charset="0"/>
                                    </a:rPr>
                                    <m:t>𝑛</m:t>
                                  </m:r>
                                  <m:r>
                                    <a:rPr lang="pt-BR" sz="800" i="1" smtClean="0">
                                      <a:gradFill>
                                        <a:gsLst>
                                          <a:gs pos="2917">
                                            <a:schemeClr val="tx1"/>
                                          </a:gs>
                                          <a:gs pos="30000">
                                            <a:schemeClr val="tx1"/>
                                          </a:gs>
                                        </a:gsLst>
                                        <a:lin ang="5400000" scaled="0"/>
                                      </a:gradFill>
                                      <a:latin typeface="Cambria Math" panose="02040503050406030204" pitchFamily="18" charset="0"/>
                                    </a:rPr>
                                    <m:t>−</m:t>
                                  </m:r>
                                  <m:r>
                                    <a:rPr lang="pt-BR" sz="800" i="1" smtClean="0">
                                      <a:gradFill>
                                        <a:gsLst>
                                          <a:gs pos="2917">
                                            <a:schemeClr val="tx1"/>
                                          </a:gs>
                                          <a:gs pos="30000">
                                            <a:schemeClr val="tx1"/>
                                          </a:gs>
                                        </a:gsLst>
                                        <a:lin ang="5400000" scaled="0"/>
                                      </a:gradFill>
                                      <a:latin typeface="Cambria Math" panose="02040503050406030204" pitchFamily="18" charset="0"/>
                                    </a:rPr>
                                    <m:t>𝑘</m:t>
                                  </m:r>
                                </m:sup>
                              </m:sSup>
                            </m:e>
                          </m:nary>
                        </m:oMath>
                      </m:oMathPara>
                    </a14:m>
                    <a:endParaRPr lang="en-US" sz="800" dirty="0">
                      <a:gradFill>
                        <a:gsLst>
                          <a:gs pos="2917">
                            <a:schemeClr val="tx1"/>
                          </a:gs>
                          <a:gs pos="30000">
                            <a:schemeClr val="tx1"/>
                          </a:gs>
                        </a:gsLst>
                        <a:lin ang="5400000" scaled="0"/>
                      </a:gradFill>
                    </a:endParaRPr>
                  </a:p>
                </p:txBody>
              </p:sp>
            </mc:Choice>
            <mc:Fallback xmlns="">
              <p:sp>
                <p:nvSpPr>
                  <p:cNvPr id="27" name="TextBox 26">
                    <a:extLst>
                      <a:ext uri="{FF2B5EF4-FFF2-40B4-BE49-F238E27FC236}">
                        <a16:creationId xmlns:a16="http://schemas.microsoft.com/office/drawing/2014/main" id="{792442D0-1BEB-47C3-BE4E-C34BDD8BE3AE}"/>
                      </a:ext>
                    </a:extLst>
                  </p:cNvPr>
                  <p:cNvSpPr txBox="1">
                    <a:spLocks noRot="1" noChangeAspect="1" noMove="1" noResize="1" noEditPoints="1" noAdjustHandles="1" noChangeArrowheads="1" noChangeShapeType="1" noTextEdit="1"/>
                  </p:cNvSpPr>
                  <p:nvPr/>
                </p:nvSpPr>
                <p:spPr>
                  <a:xfrm>
                    <a:off x="6024913" y="2196826"/>
                    <a:ext cx="696280" cy="336246"/>
                  </a:xfrm>
                  <a:prstGeom prst="rect">
                    <a:avLst/>
                  </a:prstGeom>
                  <a:blipFill>
                    <a:blip r:embed="rId4"/>
                    <a:stretch>
                      <a:fillRect r="-9091"/>
                    </a:stretch>
                  </a:blipFill>
                </p:spPr>
                <p:txBody>
                  <a:bodyPr/>
                  <a:lstStyle/>
                  <a:p>
                    <a:r>
                      <a:rPr lang="en-US">
                        <a:noFill/>
                      </a:rPr>
                      <a:t> </a:t>
                    </a:r>
                  </a:p>
                </p:txBody>
              </p:sp>
            </mc:Fallback>
          </mc:AlternateContent>
        </p:grpSp>
        <p:pic>
          <p:nvPicPr>
            <p:cNvPr id="38" name="Picture 37">
              <a:extLst>
                <a:ext uri="{FF2B5EF4-FFF2-40B4-BE49-F238E27FC236}">
                  <a16:creationId xmlns:a16="http://schemas.microsoft.com/office/drawing/2014/main" id="{80EC576F-8E13-4946-A925-D7EDCB85A107}"/>
                </a:ext>
              </a:extLst>
            </p:cNvPr>
            <p:cNvPicPr>
              <a:picLocks noChangeAspect="1"/>
            </p:cNvPicPr>
            <p:nvPr/>
          </p:nvPicPr>
          <p:blipFill>
            <a:blip r:embed="rId5"/>
            <a:stretch>
              <a:fillRect/>
            </a:stretch>
          </p:blipFill>
          <p:spPr>
            <a:xfrm>
              <a:off x="6804561" y="816065"/>
              <a:ext cx="3989739" cy="1258626"/>
            </a:xfrm>
            <a:prstGeom prst="rect">
              <a:avLst/>
            </a:prstGeom>
            <a:ln w="3175">
              <a:solidFill>
                <a:schemeClr val="bg1">
                  <a:lumMod val="50000"/>
                </a:schemeClr>
              </a:solidFill>
            </a:ln>
            <a:effectLst>
              <a:outerShdw blurRad="50800" dist="38100" dir="2700000" algn="tl" rotWithShape="0">
                <a:prstClr val="black">
                  <a:alpha val="40000"/>
                </a:prstClr>
              </a:outerShdw>
            </a:effectLst>
          </p:spPr>
        </p:pic>
      </p:grpSp>
      <p:cxnSp>
        <p:nvCxnSpPr>
          <p:cNvPr id="14" name="Straight Connector 13">
            <a:extLst>
              <a:ext uri="{FF2B5EF4-FFF2-40B4-BE49-F238E27FC236}">
                <a16:creationId xmlns:a16="http://schemas.microsoft.com/office/drawing/2014/main" id="{51919478-8F7F-7D4A-9C3A-86AB24EA7A0F}"/>
              </a:ext>
              <a:ext uri="{C183D7F6-B498-43B3-948B-1728B52AA6E4}">
                <adec:decorative xmlns:adec="http://schemas.microsoft.com/office/drawing/2017/decorative" val="1"/>
              </a:ext>
            </a:extLst>
          </p:cNvPr>
          <p:cNvCxnSpPr/>
          <p:nvPr/>
        </p:nvCxnSpPr>
        <p:spPr>
          <a:xfrm>
            <a:off x="5181600" y="585788"/>
            <a:ext cx="0" cy="568325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584670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548838-0783-4CA4-8C7E-151886275A4D}"/>
              </a:ext>
            </a:extLst>
          </p:cNvPr>
          <p:cNvSpPr>
            <a:spLocks noGrp="1"/>
          </p:cNvSpPr>
          <p:nvPr>
            <p:ph type="title"/>
          </p:nvPr>
        </p:nvSpPr>
        <p:spPr>
          <a:xfrm>
            <a:off x="588264" y="457201"/>
            <a:ext cx="4593336" cy="492443"/>
          </a:xfrm>
        </p:spPr>
        <p:txBody>
          <a:bodyPr/>
          <a:lstStyle/>
          <a:p>
            <a:r>
              <a:rPr lang="en-US" sz="3200" dirty="0"/>
              <a:t>Sample scenarios enabled by Query Store</a:t>
            </a:r>
          </a:p>
        </p:txBody>
      </p:sp>
      <p:sp>
        <p:nvSpPr>
          <p:cNvPr id="5" name="Text Placeholder 4">
            <a:extLst>
              <a:ext uri="{FF2B5EF4-FFF2-40B4-BE49-F238E27FC236}">
                <a16:creationId xmlns:a16="http://schemas.microsoft.com/office/drawing/2014/main" id="{7F9D41C8-7FE3-4011-AD44-871E654D44F0}"/>
              </a:ext>
            </a:extLst>
          </p:cNvPr>
          <p:cNvSpPr>
            <a:spLocks noGrp="1"/>
          </p:cNvSpPr>
          <p:nvPr>
            <p:ph type="body" sz="quarter" idx="4294967295"/>
          </p:nvPr>
        </p:nvSpPr>
        <p:spPr>
          <a:xfrm>
            <a:off x="588263" y="1890117"/>
            <a:ext cx="4323979" cy="3077766"/>
          </a:xfrm>
        </p:spPr>
        <p:txBody>
          <a:bodyPr/>
          <a:lstStyle/>
          <a:p>
            <a:pPr marL="0" indent="0">
              <a:spcBef>
                <a:spcPts val="0"/>
              </a:spcBef>
              <a:spcAft>
                <a:spcPts val="600"/>
              </a:spcAft>
              <a:buNone/>
            </a:pPr>
            <a:r>
              <a:rPr lang="en-US" sz="1600" dirty="0">
                <a:solidFill>
                  <a:schemeClr val="accent1"/>
                </a:solidFill>
                <a:latin typeface="+mj-lt"/>
                <a:cs typeface="Segoe UI Semibold" panose="020B0702040204020203" pitchFamily="34" charset="0"/>
              </a:rPr>
              <a:t>Workload tuning</a:t>
            </a:r>
          </a:p>
          <a:p>
            <a:pPr marL="298450" lvl="1" indent="-280988">
              <a:spcBef>
                <a:spcPts val="0"/>
              </a:spcBef>
              <a:spcAft>
                <a:spcPts val="600"/>
              </a:spcAft>
              <a:buSzPct val="100000"/>
              <a:buFont typeface="Arial" panose="020B0604020202020204" pitchFamily="34" charset="0"/>
              <a:buChar char="•"/>
            </a:pPr>
            <a:r>
              <a:rPr lang="en-US" sz="1600" dirty="0">
                <a:solidFill>
                  <a:schemeClr val="tx1"/>
                </a:solidFill>
              </a:rPr>
              <a:t>Identify longest running queries</a:t>
            </a:r>
          </a:p>
          <a:p>
            <a:pPr marL="298450" lvl="1" indent="-280988">
              <a:spcBef>
                <a:spcPts val="0"/>
              </a:spcBef>
              <a:spcAft>
                <a:spcPts val="600"/>
              </a:spcAft>
              <a:buSzPct val="100000"/>
              <a:buFont typeface="Arial" panose="020B0604020202020204" pitchFamily="34" charset="0"/>
              <a:buChar char="•"/>
            </a:pPr>
            <a:r>
              <a:rPr lang="en-US" sz="1600" dirty="0">
                <a:solidFill>
                  <a:schemeClr val="tx1"/>
                </a:solidFill>
              </a:rPr>
              <a:t>Identify top resource-consuming queries</a:t>
            </a:r>
          </a:p>
          <a:p>
            <a:pPr marL="298450" lvl="1" indent="-280988">
              <a:spcBef>
                <a:spcPts val="0"/>
              </a:spcBef>
              <a:spcAft>
                <a:spcPts val="600"/>
              </a:spcAft>
              <a:buSzPct val="100000"/>
              <a:buFont typeface="Arial" panose="020B0604020202020204" pitchFamily="34" charset="0"/>
              <a:buChar char="•"/>
            </a:pPr>
            <a:r>
              <a:rPr lang="en-US" sz="1600" dirty="0">
                <a:solidFill>
                  <a:schemeClr val="tx1"/>
                </a:solidFill>
              </a:rPr>
              <a:t>Detect changes over time</a:t>
            </a:r>
          </a:p>
          <a:p>
            <a:pPr marL="298450" lvl="1" indent="-280988">
              <a:spcBef>
                <a:spcPts val="0"/>
              </a:spcBef>
              <a:spcAft>
                <a:spcPts val="600"/>
              </a:spcAft>
              <a:buSzPct val="100000"/>
              <a:buFont typeface="Arial" panose="020B0604020202020204" pitchFamily="34" charset="0"/>
              <a:buChar char="•"/>
            </a:pPr>
            <a:r>
              <a:rPr lang="en-US" sz="1600" dirty="0">
                <a:solidFill>
                  <a:schemeClr val="tx1"/>
                </a:solidFill>
              </a:rPr>
              <a:t>Identify and improve ad hoc workloads</a:t>
            </a:r>
          </a:p>
          <a:p>
            <a:pPr marL="0" indent="0">
              <a:spcBef>
                <a:spcPts val="0"/>
              </a:spcBef>
              <a:spcAft>
                <a:spcPts val="600"/>
              </a:spcAft>
              <a:buNone/>
            </a:pPr>
            <a:br>
              <a:rPr lang="en-US" sz="1600" dirty="0">
                <a:solidFill>
                  <a:schemeClr val="accent1"/>
                </a:solidFill>
                <a:latin typeface="+mj-lt"/>
                <a:cs typeface="Segoe UI Semibold" panose="020B0702040204020203" pitchFamily="34" charset="0"/>
              </a:rPr>
            </a:br>
            <a:r>
              <a:rPr lang="en-US" sz="1600" dirty="0">
                <a:solidFill>
                  <a:schemeClr val="accent1"/>
                </a:solidFill>
                <a:latin typeface="+mj-lt"/>
                <a:cs typeface="Segoe UI Semibold" panose="020B0702040204020203" pitchFamily="34" charset="0"/>
              </a:rPr>
              <a:t>A/B testing</a:t>
            </a:r>
          </a:p>
          <a:p>
            <a:pPr marL="298450" lvl="1" indent="-280988">
              <a:spcBef>
                <a:spcPts val="0"/>
              </a:spcBef>
              <a:spcAft>
                <a:spcPts val="600"/>
              </a:spcAft>
              <a:buSzPct val="100000"/>
              <a:buFont typeface="Arial" panose="020B0604020202020204" pitchFamily="34" charset="0"/>
              <a:buChar char="•"/>
            </a:pPr>
            <a:r>
              <a:rPr lang="en-US" sz="1600" dirty="0">
                <a:solidFill>
                  <a:schemeClr val="tx1"/>
                </a:solidFill>
              </a:rPr>
              <a:t>Rolling out a new version of an application</a:t>
            </a:r>
          </a:p>
          <a:p>
            <a:pPr marL="298450" lvl="1" indent="-280988">
              <a:spcBef>
                <a:spcPts val="0"/>
              </a:spcBef>
              <a:spcAft>
                <a:spcPts val="600"/>
              </a:spcAft>
              <a:buSzPct val="100000"/>
              <a:buFont typeface="Arial" panose="020B0604020202020204" pitchFamily="34" charset="0"/>
              <a:buChar char="•"/>
            </a:pPr>
            <a:r>
              <a:rPr lang="en-US" sz="1600" dirty="0">
                <a:solidFill>
                  <a:schemeClr val="tx1"/>
                </a:solidFill>
              </a:rPr>
              <a:t>Changing the server resources</a:t>
            </a:r>
          </a:p>
          <a:p>
            <a:pPr marL="298450" lvl="1" indent="-280988">
              <a:spcBef>
                <a:spcPts val="0"/>
              </a:spcBef>
              <a:spcAft>
                <a:spcPts val="600"/>
              </a:spcAft>
              <a:buSzPct val="100000"/>
              <a:buFont typeface="Arial" panose="020B0604020202020204" pitchFamily="34" charset="0"/>
              <a:buChar char="•"/>
            </a:pPr>
            <a:r>
              <a:rPr lang="en-US" sz="1600" dirty="0">
                <a:solidFill>
                  <a:schemeClr val="tx1"/>
                </a:solidFill>
              </a:rPr>
              <a:t>Creating missing indexes on tables referenced by expensive queries</a:t>
            </a:r>
          </a:p>
        </p:txBody>
      </p:sp>
      <p:cxnSp>
        <p:nvCxnSpPr>
          <p:cNvPr id="6" name="Straight Connector 5">
            <a:extLst>
              <a:ext uri="{FF2B5EF4-FFF2-40B4-BE49-F238E27FC236}">
                <a16:creationId xmlns:a16="http://schemas.microsoft.com/office/drawing/2014/main" id="{83A4C0C3-C51E-4DD7-AE73-EF493C8EC551}"/>
              </a:ext>
              <a:ext uri="{C183D7F6-B498-43B3-948B-1728B52AA6E4}">
                <adec:decorative xmlns:adec="http://schemas.microsoft.com/office/drawing/2017/decorative" val="1"/>
              </a:ext>
            </a:extLst>
          </p:cNvPr>
          <p:cNvCxnSpPr/>
          <p:nvPr/>
        </p:nvCxnSpPr>
        <p:spPr>
          <a:xfrm>
            <a:off x="5181600" y="585788"/>
            <a:ext cx="0" cy="568325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 name="Group 1" descr="architecture diagram">
            <a:extLst>
              <a:ext uri="{FF2B5EF4-FFF2-40B4-BE49-F238E27FC236}">
                <a16:creationId xmlns:a16="http://schemas.microsoft.com/office/drawing/2014/main" id="{7656E9A0-B106-6B47-9638-2C9B85F42E0A}"/>
              </a:ext>
            </a:extLst>
          </p:cNvPr>
          <p:cNvGrpSpPr/>
          <p:nvPr/>
        </p:nvGrpSpPr>
        <p:grpSpPr>
          <a:xfrm>
            <a:off x="6558956" y="2290830"/>
            <a:ext cx="4151521" cy="3196285"/>
            <a:chOff x="6558956" y="2290830"/>
            <a:chExt cx="4151521" cy="3196285"/>
          </a:xfrm>
        </p:grpSpPr>
        <p:cxnSp>
          <p:nvCxnSpPr>
            <p:cNvPr id="9" name="Straight Connector 8">
              <a:extLst>
                <a:ext uri="{FF2B5EF4-FFF2-40B4-BE49-F238E27FC236}">
                  <a16:creationId xmlns:a16="http://schemas.microsoft.com/office/drawing/2014/main" id="{4F7BB322-23E2-4714-973B-A7A7290E40C7}"/>
                </a:ext>
              </a:extLst>
            </p:cNvPr>
            <p:cNvCxnSpPr>
              <a:cxnSpLocks/>
            </p:cNvCxnSpPr>
            <p:nvPr/>
          </p:nvCxnSpPr>
          <p:spPr>
            <a:xfrm flipH="1">
              <a:off x="7385338" y="3104741"/>
              <a:ext cx="6519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65D20A2-281B-471D-A265-D5F2FCEFDA15}"/>
                </a:ext>
              </a:extLst>
            </p:cNvPr>
            <p:cNvSpPr txBox="1"/>
            <p:nvPr/>
          </p:nvSpPr>
          <p:spPr>
            <a:xfrm>
              <a:off x="8719107" y="2290830"/>
              <a:ext cx="1224263" cy="153888"/>
            </a:xfrm>
            <a:prstGeom prst="rect">
              <a:avLst/>
            </a:prstGeom>
            <a:noFill/>
          </p:spPr>
          <p:txBody>
            <a:bodyPr wrap="square" lIns="0" tIns="0" rIns="0" bIns="0" rtlCol="0">
              <a:spAutoFit/>
            </a:bodyPr>
            <a:lstStyle/>
            <a:p>
              <a:pPr algn="l"/>
              <a:r>
                <a:rPr lang="en-US" sz="1000" b="1" dirty="0">
                  <a:solidFill>
                    <a:schemeClr val="accent1"/>
                  </a:solidFill>
                  <a:latin typeface="Segoe UI Semibold" panose="020B0502040204020203" pitchFamily="34" charset="0"/>
                  <a:cs typeface="Segoe UI Semibold" panose="020B0502040204020203" pitchFamily="34" charset="0"/>
                </a:rPr>
                <a:t>Query Store</a:t>
              </a:r>
            </a:p>
          </p:txBody>
        </p:sp>
        <p:grpSp>
          <p:nvGrpSpPr>
            <p:cNvPr id="39" name="Group 38">
              <a:extLst>
                <a:ext uri="{FF2B5EF4-FFF2-40B4-BE49-F238E27FC236}">
                  <a16:creationId xmlns:a16="http://schemas.microsoft.com/office/drawing/2014/main" id="{8D8E7593-DBE6-4BB8-8483-22A986A87A14}"/>
                </a:ext>
              </a:extLst>
            </p:cNvPr>
            <p:cNvGrpSpPr/>
            <p:nvPr/>
          </p:nvGrpSpPr>
          <p:grpSpPr>
            <a:xfrm>
              <a:off x="8276653" y="2502454"/>
              <a:ext cx="1532573" cy="1007829"/>
              <a:chOff x="9799804" y="3799626"/>
              <a:chExt cx="1532573" cy="1007829"/>
            </a:xfrm>
          </p:grpSpPr>
          <p:sp>
            <p:nvSpPr>
              <p:cNvPr id="40" name="Rectangle 39">
                <a:extLst>
                  <a:ext uri="{FF2B5EF4-FFF2-40B4-BE49-F238E27FC236}">
                    <a16:creationId xmlns:a16="http://schemas.microsoft.com/office/drawing/2014/main" id="{E4628C89-C918-451F-8EE6-177D7F73B55A}"/>
                  </a:ext>
                </a:extLst>
              </p:cNvPr>
              <p:cNvSpPr/>
              <p:nvPr/>
            </p:nvSpPr>
            <p:spPr>
              <a:xfrm>
                <a:off x="9799805" y="3906740"/>
                <a:ext cx="1532572" cy="900715"/>
              </a:xfrm>
              <a:prstGeom prst="rect">
                <a:avLst/>
              </a:prstGeom>
              <a:noFill/>
              <a:ln w="12700">
                <a:solidFill>
                  <a:srgbClr val="0078D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1" name="Group 40">
                <a:extLst>
                  <a:ext uri="{FF2B5EF4-FFF2-40B4-BE49-F238E27FC236}">
                    <a16:creationId xmlns:a16="http://schemas.microsoft.com/office/drawing/2014/main" id="{F4254674-B0F7-4EF9-89BF-1A59813D56DE}"/>
                  </a:ext>
                </a:extLst>
              </p:cNvPr>
              <p:cNvGrpSpPr/>
              <p:nvPr/>
            </p:nvGrpSpPr>
            <p:grpSpPr>
              <a:xfrm>
                <a:off x="9986093" y="4029314"/>
                <a:ext cx="396158" cy="298664"/>
                <a:chOff x="10031675" y="4037509"/>
                <a:chExt cx="304993" cy="349846"/>
              </a:xfrm>
            </p:grpSpPr>
            <p:sp>
              <p:nvSpPr>
                <p:cNvPr id="69" name="Rectangle 147">
                  <a:extLst>
                    <a:ext uri="{FF2B5EF4-FFF2-40B4-BE49-F238E27FC236}">
                      <a16:creationId xmlns:a16="http://schemas.microsoft.com/office/drawing/2014/main" id="{0606A3DA-F52A-4E55-96EC-FD34C48B98A4}"/>
                    </a:ext>
                  </a:extLst>
                </p:cNvPr>
                <p:cNvSpPr>
                  <a:spLocks noChangeArrowheads="1"/>
                </p:cNvSpPr>
                <p:nvPr/>
              </p:nvSpPr>
              <p:spPr bwMode="auto">
                <a:xfrm flipH="1">
                  <a:off x="10304150" y="4311107"/>
                  <a:ext cx="32518" cy="7624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0" name="Rectangle 148">
                  <a:extLst>
                    <a:ext uri="{FF2B5EF4-FFF2-40B4-BE49-F238E27FC236}">
                      <a16:creationId xmlns:a16="http://schemas.microsoft.com/office/drawing/2014/main" id="{A630FAB8-1F27-4E8D-A71A-0DCD0448EB7A}"/>
                    </a:ext>
                  </a:extLst>
                </p:cNvPr>
                <p:cNvSpPr>
                  <a:spLocks noChangeArrowheads="1"/>
                </p:cNvSpPr>
                <p:nvPr/>
              </p:nvSpPr>
              <p:spPr bwMode="auto">
                <a:xfrm flipH="1">
                  <a:off x="10249207" y="4256163"/>
                  <a:ext cx="32518" cy="13119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1" name="Rectangle 149">
                  <a:extLst>
                    <a:ext uri="{FF2B5EF4-FFF2-40B4-BE49-F238E27FC236}">
                      <a16:creationId xmlns:a16="http://schemas.microsoft.com/office/drawing/2014/main" id="{A54A4B5D-B799-4760-9B90-811817EB0EF0}"/>
                    </a:ext>
                  </a:extLst>
                </p:cNvPr>
                <p:cNvSpPr>
                  <a:spLocks noChangeArrowheads="1"/>
                </p:cNvSpPr>
                <p:nvPr/>
              </p:nvSpPr>
              <p:spPr bwMode="auto">
                <a:xfrm flipH="1">
                  <a:off x="10195384" y="4201219"/>
                  <a:ext cx="32518" cy="18613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2" name="Rectangle 150">
                  <a:extLst>
                    <a:ext uri="{FF2B5EF4-FFF2-40B4-BE49-F238E27FC236}">
                      <a16:creationId xmlns:a16="http://schemas.microsoft.com/office/drawing/2014/main" id="{D12E5856-7C52-4444-A19C-92272E071CA5}"/>
                    </a:ext>
                  </a:extLst>
                </p:cNvPr>
                <p:cNvSpPr>
                  <a:spLocks noChangeArrowheads="1"/>
                </p:cNvSpPr>
                <p:nvPr/>
              </p:nvSpPr>
              <p:spPr bwMode="auto">
                <a:xfrm flipH="1">
                  <a:off x="10140441" y="4146275"/>
                  <a:ext cx="32518" cy="24108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3" name="Rectangle 151">
                  <a:extLst>
                    <a:ext uri="{FF2B5EF4-FFF2-40B4-BE49-F238E27FC236}">
                      <a16:creationId xmlns:a16="http://schemas.microsoft.com/office/drawing/2014/main" id="{948C4F3B-4C10-4D08-B682-231B15FAFB33}"/>
                    </a:ext>
                  </a:extLst>
                </p:cNvPr>
                <p:cNvSpPr>
                  <a:spLocks noChangeArrowheads="1"/>
                </p:cNvSpPr>
                <p:nvPr/>
              </p:nvSpPr>
              <p:spPr bwMode="auto">
                <a:xfrm flipH="1">
                  <a:off x="10085497" y="4092453"/>
                  <a:ext cx="33639" cy="29490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 name="Rectangle 152">
                  <a:extLst>
                    <a:ext uri="{FF2B5EF4-FFF2-40B4-BE49-F238E27FC236}">
                      <a16:creationId xmlns:a16="http://schemas.microsoft.com/office/drawing/2014/main" id="{1980429D-ABE2-4F54-B619-12EB1F17FB3A}"/>
                    </a:ext>
                  </a:extLst>
                </p:cNvPr>
                <p:cNvSpPr>
                  <a:spLocks noChangeArrowheads="1"/>
                </p:cNvSpPr>
                <p:nvPr/>
              </p:nvSpPr>
              <p:spPr bwMode="auto">
                <a:xfrm flipH="1">
                  <a:off x="10031675" y="4037509"/>
                  <a:ext cx="32518" cy="3498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2" name="Rectangle 41">
                <a:extLst>
                  <a:ext uri="{FF2B5EF4-FFF2-40B4-BE49-F238E27FC236}">
                    <a16:creationId xmlns:a16="http://schemas.microsoft.com/office/drawing/2014/main" id="{B6078622-470B-40D0-B3CC-BE98930F9830}"/>
                  </a:ext>
                </a:extLst>
              </p:cNvPr>
              <p:cNvSpPr/>
              <p:nvPr/>
            </p:nvSpPr>
            <p:spPr>
              <a:xfrm>
                <a:off x="10650994" y="4017013"/>
                <a:ext cx="496025" cy="339355"/>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Oval 42">
                <a:extLst>
                  <a:ext uri="{FF2B5EF4-FFF2-40B4-BE49-F238E27FC236}">
                    <a16:creationId xmlns:a16="http://schemas.microsoft.com/office/drawing/2014/main" id="{69F72AA8-291E-4749-872A-CC974BD2F37C}"/>
                  </a:ext>
                </a:extLst>
              </p:cNvPr>
              <p:cNvSpPr/>
              <p:nvPr/>
            </p:nvSpPr>
            <p:spPr>
              <a:xfrm>
                <a:off x="10889133" y="4263581"/>
                <a:ext cx="52333" cy="52333"/>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Oval 43">
                <a:extLst>
                  <a:ext uri="{FF2B5EF4-FFF2-40B4-BE49-F238E27FC236}">
                    <a16:creationId xmlns:a16="http://schemas.microsoft.com/office/drawing/2014/main" id="{055FC76D-C9DA-464F-BE13-7DFD1B00AE36}"/>
                  </a:ext>
                </a:extLst>
              </p:cNvPr>
              <p:cNvSpPr/>
              <p:nvPr/>
            </p:nvSpPr>
            <p:spPr>
              <a:xfrm>
                <a:off x="10968723" y="4082750"/>
                <a:ext cx="52333" cy="52333"/>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Oval 44">
                <a:extLst>
                  <a:ext uri="{FF2B5EF4-FFF2-40B4-BE49-F238E27FC236}">
                    <a16:creationId xmlns:a16="http://schemas.microsoft.com/office/drawing/2014/main" id="{1F31FAF1-0CB1-4B28-9B67-267321CD32DD}"/>
                  </a:ext>
                </a:extLst>
              </p:cNvPr>
              <p:cNvSpPr/>
              <p:nvPr/>
            </p:nvSpPr>
            <p:spPr>
              <a:xfrm>
                <a:off x="11048312" y="4071847"/>
                <a:ext cx="52333" cy="52333"/>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B9BE5EDD-4B78-4A07-B331-E6DD6057756E}"/>
                  </a:ext>
                </a:extLst>
              </p:cNvPr>
              <p:cNvSpPr/>
              <p:nvPr/>
            </p:nvSpPr>
            <p:spPr>
              <a:xfrm>
                <a:off x="9924662"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C11E1E1D-ED0F-450D-8F71-141F234B1099}"/>
                  </a:ext>
                </a:extLst>
              </p:cNvPr>
              <p:cNvSpPr/>
              <p:nvPr/>
            </p:nvSpPr>
            <p:spPr>
              <a:xfrm>
                <a:off x="10126891"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FB1882BD-DEEA-4AC5-BA76-C254A6DCA0F7}"/>
                  </a:ext>
                </a:extLst>
              </p:cNvPr>
              <p:cNvSpPr/>
              <p:nvPr/>
            </p:nvSpPr>
            <p:spPr>
              <a:xfrm>
                <a:off x="10329120"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A1D4ED06-2A71-410C-90A7-A6C15B27A9EF}"/>
                  </a:ext>
                </a:extLst>
              </p:cNvPr>
              <p:cNvSpPr/>
              <p:nvPr/>
            </p:nvSpPr>
            <p:spPr>
              <a:xfrm>
                <a:off x="10531349"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567B4A2A-30A0-4CFD-BC20-BBD2834C994C}"/>
                  </a:ext>
                </a:extLst>
              </p:cNvPr>
              <p:cNvSpPr/>
              <p:nvPr/>
            </p:nvSpPr>
            <p:spPr>
              <a:xfrm>
                <a:off x="10531349"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A660B1E5-CED4-4D80-9057-227288B49B07}"/>
                  </a:ext>
                </a:extLst>
              </p:cNvPr>
              <p:cNvSpPr/>
              <p:nvPr/>
            </p:nvSpPr>
            <p:spPr>
              <a:xfrm>
                <a:off x="10733578"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2F78648B-63C9-44E1-8073-34E646199D59}"/>
                  </a:ext>
                </a:extLst>
              </p:cNvPr>
              <p:cNvSpPr/>
              <p:nvPr/>
            </p:nvSpPr>
            <p:spPr>
              <a:xfrm>
                <a:off x="10935807"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30204462-36A4-4AF2-B162-71B17C02D497}"/>
                  </a:ext>
                </a:extLst>
              </p:cNvPr>
              <p:cNvSpPr/>
              <p:nvPr/>
            </p:nvSpPr>
            <p:spPr>
              <a:xfrm>
                <a:off x="11138037"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BC0013DC-8B5B-4180-AAFE-F52C63611E3B}"/>
                  </a:ext>
                </a:extLst>
              </p:cNvPr>
              <p:cNvSpPr/>
              <p:nvPr/>
            </p:nvSpPr>
            <p:spPr>
              <a:xfrm>
                <a:off x="10834693"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5" name="Straight Connector 54">
                <a:extLst>
                  <a:ext uri="{FF2B5EF4-FFF2-40B4-BE49-F238E27FC236}">
                    <a16:creationId xmlns:a16="http://schemas.microsoft.com/office/drawing/2014/main" id="{FE71F412-6653-4326-B958-A7AC870FC2BB}"/>
                  </a:ext>
                </a:extLst>
              </p:cNvPr>
              <p:cNvCxnSpPr/>
              <p:nvPr/>
            </p:nvCxnSpPr>
            <p:spPr>
              <a:xfrm>
                <a:off x="9907081" y="4406449"/>
                <a:ext cx="1300726"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C1777DA0-DE54-40BD-9907-285732C53DCE}"/>
                  </a:ext>
                </a:extLst>
              </p:cNvPr>
              <p:cNvGrpSpPr/>
              <p:nvPr/>
            </p:nvGrpSpPr>
            <p:grpSpPr>
              <a:xfrm>
                <a:off x="9799804" y="3799626"/>
                <a:ext cx="1532559" cy="142451"/>
                <a:chOff x="9945960" y="2987440"/>
                <a:chExt cx="495300" cy="46038"/>
              </a:xfrm>
            </p:grpSpPr>
            <p:sp>
              <p:nvSpPr>
                <p:cNvPr id="65" name="Rectangle 415">
                  <a:extLst>
                    <a:ext uri="{FF2B5EF4-FFF2-40B4-BE49-F238E27FC236}">
                      <a16:creationId xmlns:a16="http://schemas.microsoft.com/office/drawing/2014/main" id="{67E7F88D-4D74-4FFB-A904-40BE22F85823}"/>
                    </a:ext>
                  </a:extLst>
                </p:cNvPr>
                <p:cNvSpPr>
                  <a:spLocks noChangeArrowheads="1"/>
                </p:cNvSpPr>
                <p:nvPr/>
              </p:nvSpPr>
              <p:spPr bwMode="auto">
                <a:xfrm>
                  <a:off x="9945960" y="2987440"/>
                  <a:ext cx="495300" cy="46038"/>
                </a:xfrm>
                <a:prstGeom prst="rect">
                  <a:avLst/>
                </a:prstGeom>
                <a:solidFill>
                  <a:schemeClr val="accent1"/>
                </a:solidFill>
                <a:ln w="12700">
                  <a:solidFill>
                    <a:srgbClr val="0078D4"/>
                  </a:solidFill>
                  <a:miter lim="800000"/>
                </a:ln>
              </p:spPr>
              <p:txBody>
                <a:bodyPr vert="horz" wrap="square" lIns="91440" tIns="45720" rIns="91440" bIns="45720" numCol="1" anchor="t" anchorCtr="0" compatLnSpc="1">
                  <a:prstTxWarp prst="textNoShape">
                    <a:avLst/>
                  </a:prstTxWarp>
                </a:bodyPr>
                <a:lstStyle/>
                <a:p>
                  <a:endParaRPr lang="en-US" dirty="0"/>
                </a:p>
              </p:txBody>
            </p:sp>
            <p:sp>
              <p:nvSpPr>
                <p:cNvPr id="66" name="Oval 416">
                  <a:extLst>
                    <a:ext uri="{FF2B5EF4-FFF2-40B4-BE49-F238E27FC236}">
                      <a16:creationId xmlns:a16="http://schemas.microsoft.com/office/drawing/2014/main" id="{0236AFF9-C8F4-467E-8FEF-99DD84C64137}"/>
                    </a:ext>
                  </a:extLst>
                </p:cNvPr>
                <p:cNvSpPr>
                  <a:spLocks noChangeArrowheads="1"/>
                </p:cNvSpPr>
                <p:nvPr/>
              </p:nvSpPr>
              <p:spPr bwMode="auto">
                <a:xfrm>
                  <a:off x="9961835" y="3003315"/>
                  <a:ext cx="14288" cy="14288"/>
                </a:xfrm>
                <a:prstGeom prst="ellipse">
                  <a:avLst/>
                </a:prstGeom>
                <a:solidFill>
                  <a:srgbClr val="50E6FF"/>
                </a:solidFill>
                <a:ln w="12700">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7" name="Oval 417">
                  <a:extLst>
                    <a:ext uri="{FF2B5EF4-FFF2-40B4-BE49-F238E27FC236}">
                      <a16:creationId xmlns:a16="http://schemas.microsoft.com/office/drawing/2014/main" id="{F2D761BD-6A2D-4EBC-9390-719563AFFFE7}"/>
                    </a:ext>
                  </a:extLst>
                </p:cNvPr>
                <p:cNvSpPr>
                  <a:spLocks noChangeArrowheads="1"/>
                </p:cNvSpPr>
                <p:nvPr/>
              </p:nvSpPr>
              <p:spPr bwMode="auto">
                <a:xfrm>
                  <a:off x="9985648" y="3003315"/>
                  <a:ext cx="14288" cy="14288"/>
                </a:xfrm>
                <a:prstGeom prst="ellipse">
                  <a:avLst/>
                </a:prstGeom>
                <a:solidFill>
                  <a:srgbClr val="50E6FF"/>
                </a:solidFill>
                <a:ln w="12700">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8" name="Oval 418">
                  <a:extLst>
                    <a:ext uri="{FF2B5EF4-FFF2-40B4-BE49-F238E27FC236}">
                      <a16:creationId xmlns:a16="http://schemas.microsoft.com/office/drawing/2014/main" id="{0D756D4B-EBB7-455A-814C-C6D1E3ABD9F0}"/>
                    </a:ext>
                  </a:extLst>
                </p:cNvPr>
                <p:cNvSpPr>
                  <a:spLocks noChangeArrowheads="1"/>
                </p:cNvSpPr>
                <p:nvPr/>
              </p:nvSpPr>
              <p:spPr bwMode="auto">
                <a:xfrm>
                  <a:off x="10007873" y="3003315"/>
                  <a:ext cx="15875" cy="14288"/>
                </a:xfrm>
                <a:prstGeom prst="ellipse">
                  <a:avLst/>
                </a:prstGeom>
                <a:solidFill>
                  <a:srgbClr val="50E6FF"/>
                </a:solidFill>
                <a:ln w="12700">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cxnSp>
            <p:nvCxnSpPr>
              <p:cNvPr id="57" name="Straight Arrow Connector 56">
                <a:extLst>
                  <a:ext uri="{FF2B5EF4-FFF2-40B4-BE49-F238E27FC236}">
                    <a16:creationId xmlns:a16="http://schemas.microsoft.com/office/drawing/2014/main" id="{04644DF5-83F0-4BF5-8331-73CED7F96B9A}"/>
                  </a:ext>
                </a:extLst>
              </p:cNvPr>
              <p:cNvCxnSpPr>
                <a:stCxn id="47" idx="1"/>
                <a:endCxn id="46" idx="3"/>
              </p:cNvCxnSpPr>
              <p:nvPr/>
            </p:nvCxnSpPr>
            <p:spPr>
              <a:xfrm flipH="1">
                <a:off x="9997025" y="4532331"/>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DEFD698-01CB-4A54-84FD-884DA14DE904}"/>
                  </a:ext>
                </a:extLst>
              </p:cNvPr>
              <p:cNvCxnSpPr>
                <a:cxnSpLocks/>
                <a:stCxn id="48" idx="1"/>
                <a:endCxn id="47" idx="3"/>
              </p:cNvCxnSpPr>
              <p:nvPr/>
            </p:nvCxnSpPr>
            <p:spPr>
              <a:xfrm flipH="1">
                <a:off x="10199254" y="4532331"/>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277404A-A47E-4E89-A004-444DA4BCF387}"/>
                  </a:ext>
                </a:extLst>
              </p:cNvPr>
              <p:cNvCxnSpPr>
                <a:cxnSpLocks/>
                <a:stCxn id="49" idx="1"/>
                <a:endCxn id="48" idx="3"/>
              </p:cNvCxnSpPr>
              <p:nvPr/>
            </p:nvCxnSpPr>
            <p:spPr>
              <a:xfrm flipH="1">
                <a:off x="10401483" y="4532331"/>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44C754DC-AEB9-4D56-92CC-2EE0676E279E}"/>
                  </a:ext>
                </a:extLst>
              </p:cNvPr>
              <p:cNvCxnSpPr>
                <a:cxnSpLocks/>
                <a:stCxn id="54" idx="1"/>
                <a:endCxn id="49" idx="3"/>
              </p:cNvCxnSpPr>
              <p:nvPr/>
            </p:nvCxnSpPr>
            <p:spPr>
              <a:xfrm flipH="1">
                <a:off x="10603712" y="4532331"/>
                <a:ext cx="230981"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4AF26E1-4177-4086-9679-D7002CF1035F}"/>
                  </a:ext>
                </a:extLst>
              </p:cNvPr>
              <p:cNvCxnSpPr>
                <a:cxnSpLocks/>
                <a:stCxn id="50" idx="0"/>
                <a:endCxn id="49" idx="2"/>
              </p:cNvCxnSpPr>
              <p:nvPr/>
            </p:nvCxnSpPr>
            <p:spPr>
              <a:xfrm flipV="1">
                <a:off x="10567531" y="4568512"/>
                <a:ext cx="0" cy="85502"/>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E9FD877-1C49-4C25-AC43-90CF20CEC60F}"/>
                  </a:ext>
                </a:extLst>
              </p:cNvPr>
              <p:cNvCxnSpPr>
                <a:cxnSpLocks/>
                <a:stCxn id="51" idx="1"/>
                <a:endCxn id="50" idx="3"/>
              </p:cNvCxnSpPr>
              <p:nvPr/>
            </p:nvCxnSpPr>
            <p:spPr>
              <a:xfrm flipH="1">
                <a:off x="10603712" y="4690196"/>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CCC8B285-6B4C-414D-9CB1-F381AAB5896F}"/>
                  </a:ext>
                </a:extLst>
              </p:cNvPr>
              <p:cNvCxnSpPr>
                <a:cxnSpLocks/>
                <a:stCxn id="52" idx="1"/>
                <a:endCxn id="51" idx="3"/>
              </p:cNvCxnSpPr>
              <p:nvPr/>
            </p:nvCxnSpPr>
            <p:spPr>
              <a:xfrm flipH="1">
                <a:off x="10805941" y="4690196"/>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48F6CA6-3409-4C1B-96C1-9A8E85B8D7D0}"/>
                  </a:ext>
                </a:extLst>
              </p:cNvPr>
              <p:cNvCxnSpPr>
                <a:cxnSpLocks/>
                <a:stCxn id="53" idx="1"/>
                <a:endCxn id="52" idx="3"/>
              </p:cNvCxnSpPr>
              <p:nvPr/>
            </p:nvCxnSpPr>
            <p:spPr>
              <a:xfrm flipH="1">
                <a:off x="11008170" y="4690196"/>
                <a:ext cx="129867"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pic>
          <p:nvPicPr>
            <p:cNvPr id="107" name="Graphic 106">
              <a:extLst>
                <a:ext uri="{FF2B5EF4-FFF2-40B4-BE49-F238E27FC236}">
                  <a16:creationId xmlns:a16="http://schemas.microsoft.com/office/drawing/2014/main" id="{3625E818-5556-483F-990C-62658E180F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58956" y="2719841"/>
              <a:ext cx="752818" cy="752818"/>
            </a:xfrm>
            <a:prstGeom prst="rect">
              <a:avLst/>
            </a:prstGeom>
          </p:spPr>
        </p:pic>
        <p:cxnSp>
          <p:nvCxnSpPr>
            <p:cNvPr id="109" name="Straight Arrow Connector 108">
              <a:extLst>
                <a:ext uri="{FF2B5EF4-FFF2-40B4-BE49-F238E27FC236}">
                  <a16:creationId xmlns:a16="http://schemas.microsoft.com/office/drawing/2014/main" id="{A0D0D37E-6686-4A61-9949-F961F10D66A6}"/>
                </a:ext>
              </a:extLst>
            </p:cNvPr>
            <p:cNvCxnSpPr>
              <a:cxnSpLocks/>
            </p:cNvCxnSpPr>
            <p:nvPr/>
          </p:nvCxnSpPr>
          <p:spPr>
            <a:xfrm flipH="1">
              <a:off x="7902227" y="3693924"/>
              <a:ext cx="1178334" cy="74417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3AB6EE35-497B-4A4E-877A-42B3FCF5FA3A}"/>
                </a:ext>
              </a:extLst>
            </p:cNvPr>
            <p:cNvCxnSpPr>
              <a:cxnSpLocks/>
            </p:cNvCxnSpPr>
            <p:nvPr/>
          </p:nvCxnSpPr>
          <p:spPr>
            <a:xfrm>
              <a:off x="9080561" y="3693924"/>
              <a:ext cx="1087655" cy="74811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BBF78548-6843-4EDB-99D9-3664B4C6B32C}"/>
                </a:ext>
              </a:extLst>
            </p:cNvPr>
            <p:cNvSpPr txBox="1"/>
            <p:nvPr/>
          </p:nvSpPr>
          <p:spPr>
            <a:xfrm>
              <a:off x="7446164" y="4559302"/>
              <a:ext cx="1224263" cy="153888"/>
            </a:xfrm>
            <a:prstGeom prst="rect">
              <a:avLst/>
            </a:prstGeom>
            <a:noFill/>
          </p:spPr>
          <p:txBody>
            <a:bodyPr wrap="square" lIns="0" tIns="0" rIns="0" bIns="0" rtlCol="0">
              <a:spAutoFit/>
            </a:bodyPr>
            <a:lstStyle/>
            <a:p>
              <a:pPr algn="l"/>
              <a:r>
                <a:rPr lang="en-US" sz="1000" b="1" dirty="0">
                  <a:solidFill>
                    <a:schemeClr val="accent1"/>
                  </a:solidFill>
                  <a:latin typeface="Segoe UI Semibold" panose="020B0502040204020203" pitchFamily="34" charset="0"/>
                  <a:cs typeface="Segoe UI Semibold" panose="020B0502040204020203" pitchFamily="34" charset="0"/>
                </a:rPr>
                <a:t>Workload tuning</a:t>
              </a:r>
            </a:p>
          </p:txBody>
        </p:sp>
        <p:sp>
          <p:nvSpPr>
            <p:cNvPr id="113" name="TextBox 112">
              <a:extLst>
                <a:ext uri="{FF2B5EF4-FFF2-40B4-BE49-F238E27FC236}">
                  <a16:creationId xmlns:a16="http://schemas.microsoft.com/office/drawing/2014/main" id="{4B53923D-9701-4F35-B347-363AF440D886}"/>
                </a:ext>
              </a:extLst>
            </p:cNvPr>
            <p:cNvSpPr txBox="1"/>
            <p:nvPr/>
          </p:nvSpPr>
          <p:spPr>
            <a:xfrm>
              <a:off x="9914963" y="4559302"/>
              <a:ext cx="795514" cy="153888"/>
            </a:xfrm>
            <a:prstGeom prst="rect">
              <a:avLst/>
            </a:prstGeom>
            <a:noFill/>
          </p:spPr>
          <p:txBody>
            <a:bodyPr wrap="square" lIns="0" tIns="0" rIns="0" bIns="0" rtlCol="0">
              <a:spAutoFit/>
            </a:bodyPr>
            <a:lstStyle/>
            <a:p>
              <a:pPr algn="l"/>
              <a:r>
                <a:rPr lang="en-US" sz="1000" b="1" dirty="0">
                  <a:solidFill>
                    <a:schemeClr val="accent1"/>
                  </a:solidFill>
                  <a:latin typeface="Segoe UI Semibold" panose="020B0502040204020203" pitchFamily="34" charset="0"/>
                  <a:cs typeface="Segoe UI Semibold" panose="020B0502040204020203" pitchFamily="34" charset="0"/>
                </a:rPr>
                <a:t>A/B testing</a:t>
              </a:r>
            </a:p>
          </p:txBody>
        </p:sp>
        <p:grpSp>
          <p:nvGrpSpPr>
            <p:cNvPr id="114" name="Group 4">
              <a:extLst>
                <a:ext uri="{FF2B5EF4-FFF2-40B4-BE49-F238E27FC236}">
                  <a16:creationId xmlns:a16="http://schemas.microsoft.com/office/drawing/2014/main" id="{24CC214A-BD09-4B13-8A79-924CED5D5076}"/>
                </a:ext>
              </a:extLst>
            </p:cNvPr>
            <p:cNvGrpSpPr>
              <a:grpSpLocks noChangeAspect="1"/>
            </p:cNvGrpSpPr>
            <p:nvPr/>
          </p:nvGrpSpPr>
          <p:grpSpPr bwMode="auto">
            <a:xfrm>
              <a:off x="7623932" y="4834394"/>
              <a:ext cx="652721" cy="652721"/>
              <a:chOff x="410" y="999"/>
              <a:chExt cx="312" cy="312"/>
            </a:xfrm>
          </p:grpSpPr>
          <p:sp>
            <p:nvSpPr>
              <p:cNvPr id="115" name="AutoShape 3">
                <a:extLst>
                  <a:ext uri="{FF2B5EF4-FFF2-40B4-BE49-F238E27FC236}">
                    <a16:creationId xmlns:a16="http://schemas.microsoft.com/office/drawing/2014/main" id="{158C21A4-6FBA-4E7B-9C9A-67B7B3DA31C8}"/>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5">
                <a:extLst>
                  <a:ext uri="{FF2B5EF4-FFF2-40B4-BE49-F238E27FC236}">
                    <a16:creationId xmlns:a16="http://schemas.microsoft.com/office/drawing/2014/main" id="{7BCB0824-4843-4EAB-B35F-4F45172F99B1}"/>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6">
                <a:extLst>
                  <a:ext uri="{FF2B5EF4-FFF2-40B4-BE49-F238E27FC236}">
                    <a16:creationId xmlns:a16="http://schemas.microsoft.com/office/drawing/2014/main" id="{0D3F98CE-25D7-4EC7-9F94-3162833059F4}"/>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
                <a:extLst>
                  <a:ext uri="{FF2B5EF4-FFF2-40B4-BE49-F238E27FC236}">
                    <a16:creationId xmlns:a16="http://schemas.microsoft.com/office/drawing/2014/main" id="{5080126C-2C61-4194-B4A8-9E5467DB9DBA}"/>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4" name="Group 245">
              <a:extLst>
                <a:ext uri="{FF2B5EF4-FFF2-40B4-BE49-F238E27FC236}">
                  <a16:creationId xmlns:a16="http://schemas.microsoft.com/office/drawing/2014/main" id="{E4623396-2D9F-4F1D-BFCE-21A772EA2CF6}"/>
                </a:ext>
              </a:extLst>
            </p:cNvPr>
            <p:cNvGrpSpPr>
              <a:grpSpLocks noChangeAspect="1"/>
            </p:cNvGrpSpPr>
            <p:nvPr/>
          </p:nvGrpSpPr>
          <p:grpSpPr bwMode="auto">
            <a:xfrm>
              <a:off x="10089408" y="4847407"/>
              <a:ext cx="393173" cy="573224"/>
              <a:chOff x="459" y="3565"/>
              <a:chExt cx="214" cy="312"/>
            </a:xfrm>
          </p:grpSpPr>
          <p:sp>
            <p:nvSpPr>
              <p:cNvPr id="125" name="Oval 246">
                <a:extLst>
                  <a:ext uri="{FF2B5EF4-FFF2-40B4-BE49-F238E27FC236}">
                    <a16:creationId xmlns:a16="http://schemas.microsoft.com/office/drawing/2014/main" id="{EDB5C40E-C120-47FC-8CC3-140FA01A192F}"/>
                  </a:ext>
                </a:extLst>
              </p:cNvPr>
              <p:cNvSpPr>
                <a:spLocks noChangeArrowheads="1"/>
              </p:cNvSpPr>
              <p:nvPr/>
            </p:nvSpPr>
            <p:spPr bwMode="auto">
              <a:xfrm>
                <a:off x="459" y="3662"/>
                <a:ext cx="214" cy="21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Rectangle 247">
                <a:extLst>
                  <a:ext uri="{FF2B5EF4-FFF2-40B4-BE49-F238E27FC236}">
                    <a16:creationId xmlns:a16="http://schemas.microsoft.com/office/drawing/2014/main" id="{40015505-E62C-4D1A-9F40-20B703DD7CD9}"/>
                  </a:ext>
                </a:extLst>
              </p:cNvPr>
              <p:cNvSpPr>
                <a:spLocks noChangeArrowheads="1"/>
              </p:cNvSpPr>
              <p:nvPr/>
            </p:nvSpPr>
            <p:spPr bwMode="auto">
              <a:xfrm>
                <a:off x="542" y="3565"/>
                <a:ext cx="48" cy="14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248">
                <a:extLst>
                  <a:ext uri="{FF2B5EF4-FFF2-40B4-BE49-F238E27FC236}">
                    <a16:creationId xmlns:a16="http://schemas.microsoft.com/office/drawing/2014/main" id="{FCB8179F-ED5B-4FC2-97AE-28AEC0CE9EB5}"/>
                  </a:ext>
                </a:extLst>
              </p:cNvPr>
              <p:cNvSpPr>
                <a:spLocks noChangeArrowheads="1"/>
              </p:cNvSpPr>
              <p:nvPr/>
            </p:nvSpPr>
            <p:spPr bwMode="auto">
              <a:xfrm>
                <a:off x="522" y="3565"/>
                <a:ext cx="88" cy="1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249">
                <a:extLst>
                  <a:ext uri="{FF2B5EF4-FFF2-40B4-BE49-F238E27FC236}">
                    <a16:creationId xmlns:a16="http://schemas.microsoft.com/office/drawing/2014/main" id="{7B8D4342-FE02-490C-A1C7-C910CEDB2B6B}"/>
                  </a:ext>
                </a:extLst>
              </p:cNvPr>
              <p:cNvSpPr>
                <a:spLocks/>
              </p:cNvSpPr>
              <p:nvPr/>
            </p:nvSpPr>
            <p:spPr bwMode="auto">
              <a:xfrm>
                <a:off x="478" y="3770"/>
                <a:ext cx="176" cy="88"/>
              </a:xfrm>
              <a:custGeom>
                <a:avLst/>
                <a:gdLst>
                  <a:gd name="T0" fmla="*/ 768 w 768"/>
                  <a:gd name="T1" fmla="*/ 0 h 384"/>
                  <a:gd name="T2" fmla="*/ 384 w 768"/>
                  <a:gd name="T3" fmla="*/ 384 h 384"/>
                  <a:gd name="T4" fmla="*/ 0 w 768"/>
                  <a:gd name="T5" fmla="*/ 0 h 384"/>
                  <a:gd name="T6" fmla="*/ 768 w 768"/>
                  <a:gd name="T7" fmla="*/ 0 h 384"/>
                </a:gdLst>
                <a:ahLst/>
                <a:cxnLst>
                  <a:cxn ang="0">
                    <a:pos x="T0" y="T1"/>
                  </a:cxn>
                  <a:cxn ang="0">
                    <a:pos x="T2" y="T3"/>
                  </a:cxn>
                  <a:cxn ang="0">
                    <a:pos x="T4" y="T5"/>
                  </a:cxn>
                  <a:cxn ang="0">
                    <a:pos x="T6" y="T7"/>
                  </a:cxn>
                </a:cxnLst>
                <a:rect l="0" t="0" r="r" b="b"/>
                <a:pathLst>
                  <a:path w="768" h="384">
                    <a:moveTo>
                      <a:pt x="768" y="0"/>
                    </a:moveTo>
                    <a:cubicBezTo>
                      <a:pt x="768" y="212"/>
                      <a:pt x="596" y="384"/>
                      <a:pt x="384" y="384"/>
                    </a:cubicBezTo>
                    <a:cubicBezTo>
                      <a:pt x="172" y="384"/>
                      <a:pt x="0" y="212"/>
                      <a:pt x="0" y="0"/>
                    </a:cubicBezTo>
                    <a:lnTo>
                      <a:pt x="76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83996670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2A59C-B80A-4B11-A913-8AB511E911A3}"/>
              </a:ext>
            </a:extLst>
          </p:cNvPr>
          <p:cNvSpPr>
            <a:spLocks noGrp="1"/>
          </p:cNvSpPr>
          <p:nvPr>
            <p:ph type="title"/>
          </p:nvPr>
        </p:nvSpPr>
        <p:spPr/>
        <p:txBody>
          <a:bodyPr/>
          <a:lstStyle/>
          <a:p>
            <a:r>
              <a:rPr lang="en-US" dirty="0"/>
              <a:t>Intelligent Performance </a:t>
            </a:r>
          </a:p>
        </p:txBody>
      </p:sp>
      <p:grpSp>
        <p:nvGrpSpPr>
          <p:cNvPr id="5" name="Group 4" descr="architecture diagram">
            <a:extLst>
              <a:ext uri="{FF2B5EF4-FFF2-40B4-BE49-F238E27FC236}">
                <a16:creationId xmlns:a16="http://schemas.microsoft.com/office/drawing/2014/main" id="{09B8FF68-D204-4342-8F9A-B4E897B2B153}"/>
              </a:ext>
            </a:extLst>
          </p:cNvPr>
          <p:cNvGrpSpPr/>
          <p:nvPr/>
        </p:nvGrpSpPr>
        <p:grpSpPr>
          <a:xfrm>
            <a:off x="-2497413" y="1649506"/>
            <a:ext cx="8917464" cy="4417596"/>
            <a:chOff x="-2497413" y="1649506"/>
            <a:chExt cx="8917464" cy="4417596"/>
          </a:xfrm>
        </p:grpSpPr>
        <p:sp>
          <p:nvSpPr>
            <p:cNvPr id="73" name="Freeform 13" descr="architecture diagram">
              <a:extLst>
                <a:ext uri="{FF2B5EF4-FFF2-40B4-BE49-F238E27FC236}">
                  <a16:creationId xmlns:a16="http://schemas.microsoft.com/office/drawing/2014/main" id="{80D80BF0-C357-45AE-9700-C5E4F08EC986}"/>
                </a:ext>
              </a:extLst>
            </p:cNvPr>
            <p:cNvSpPr>
              <a:spLocks noChangeAspect="1"/>
            </p:cNvSpPr>
            <p:nvPr/>
          </p:nvSpPr>
          <p:spPr bwMode="auto">
            <a:xfrm>
              <a:off x="-2497413" y="1649506"/>
              <a:ext cx="8528950" cy="4417596"/>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gradFill>
              <a:gsLst>
                <a:gs pos="0">
                  <a:srgbClr val="005BA2"/>
                </a:gs>
                <a:gs pos="100000">
                  <a:srgbClr val="0077D3"/>
                </a:gs>
              </a:gsLst>
              <a:lin ang="16200000" scaled="0"/>
            </a:gra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nvGrpSpPr>
            <p:cNvPr id="4" name="Group 3" descr="architecture diagram">
              <a:extLst>
                <a:ext uri="{FF2B5EF4-FFF2-40B4-BE49-F238E27FC236}">
                  <a16:creationId xmlns:a16="http://schemas.microsoft.com/office/drawing/2014/main" id="{8A3D4698-F494-F544-885A-073BAACFC7AE}"/>
                </a:ext>
              </a:extLst>
            </p:cNvPr>
            <p:cNvGrpSpPr/>
            <p:nvPr/>
          </p:nvGrpSpPr>
          <p:grpSpPr>
            <a:xfrm>
              <a:off x="322553" y="3119718"/>
              <a:ext cx="3060458" cy="2798812"/>
              <a:chOff x="8444577" y="2277036"/>
              <a:chExt cx="3060458" cy="2798812"/>
            </a:xfrm>
          </p:grpSpPr>
          <p:sp>
            <p:nvSpPr>
              <p:cNvPr id="62" name="Rectangle 61">
                <a:extLst>
                  <a:ext uri="{FF2B5EF4-FFF2-40B4-BE49-F238E27FC236}">
                    <a16:creationId xmlns:a16="http://schemas.microsoft.com/office/drawing/2014/main" id="{855C786D-D77F-D142-BCC0-20172525B394}"/>
                  </a:ext>
                </a:extLst>
              </p:cNvPr>
              <p:cNvSpPr/>
              <p:nvPr/>
            </p:nvSpPr>
            <p:spPr bwMode="auto">
              <a:xfrm>
                <a:off x="8444577" y="2277036"/>
                <a:ext cx="3060458" cy="2798812"/>
              </a:xfrm>
              <a:prstGeom prst="rect">
                <a:avLst/>
              </a:prstGeom>
              <a:solidFill>
                <a:schemeClr val="bg1"/>
              </a:solidFill>
              <a:ln w="127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46637" numCol="1" rtlCol="0" anchor="t" anchorCtr="0" compatLnSpc="1">
                <a:prstTxWarp prst="textNoShape">
                  <a:avLst/>
                </a:prstTxWarp>
              </a:bodyPr>
              <a:lstStyle/>
              <a:p>
                <a:pPr algn="ctr" defTabSz="932472" fontAlgn="base">
                  <a:spcBef>
                    <a:spcPct val="0"/>
                  </a:spcBef>
                  <a:spcAft>
                    <a:spcPct val="0"/>
                  </a:spcAft>
                </a:pPr>
                <a:r>
                  <a:rPr lang="en-US" sz="1200" dirty="0">
                    <a:gradFill>
                      <a:gsLst>
                        <a:gs pos="2917">
                          <a:schemeClr val="tx1"/>
                        </a:gs>
                        <a:gs pos="30000">
                          <a:schemeClr val="tx1"/>
                        </a:gs>
                      </a:gsLst>
                      <a:lin ang="5400000" scaled="0"/>
                    </a:gradFill>
                    <a:latin typeface="+mj-lt"/>
                  </a:rPr>
                  <a:t>PostgreSQL Server</a:t>
                </a:r>
              </a:p>
            </p:txBody>
          </p:sp>
          <p:grpSp>
            <p:nvGrpSpPr>
              <p:cNvPr id="57" name="Graphic 98">
                <a:extLst>
                  <a:ext uri="{FF2B5EF4-FFF2-40B4-BE49-F238E27FC236}">
                    <a16:creationId xmlns:a16="http://schemas.microsoft.com/office/drawing/2014/main" id="{961C1D18-702F-AE42-8E98-924C44DC514C}"/>
                  </a:ext>
                </a:extLst>
              </p:cNvPr>
              <p:cNvGrpSpPr/>
              <p:nvPr/>
            </p:nvGrpSpPr>
            <p:grpSpPr>
              <a:xfrm>
                <a:off x="10391274" y="4202546"/>
                <a:ext cx="672359" cy="784136"/>
                <a:chOff x="6194501" y="5573925"/>
                <a:chExt cx="1233918" cy="1439057"/>
              </a:xfrm>
            </p:grpSpPr>
            <p:sp>
              <p:nvSpPr>
                <p:cNvPr id="58" name="Freeform 57">
                  <a:extLst>
                    <a:ext uri="{FF2B5EF4-FFF2-40B4-BE49-F238E27FC236}">
                      <a16:creationId xmlns:a16="http://schemas.microsoft.com/office/drawing/2014/main" id="{32C29623-DE05-9C47-98CC-66CB453BB937}"/>
                    </a:ext>
                  </a:extLst>
                </p:cNvPr>
                <p:cNvSpPr/>
                <p:nvPr/>
              </p:nvSpPr>
              <p:spPr>
                <a:xfrm>
                  <a:off x="6194501" y="5769810"/>
                  <a:ext cx="1233918" cy="1243172"/>
                </a:xfrm>
                <a:custGeom>
                  <a:avLst/>
                  <a:gdLst>
                    <a:gd name="connsiteX0" fmla="*/ 616959 w 1233918"/>
                    <a:gd name="connsiteY0" fmla="*/ 197427 h 1243172"/>
                    <a:gd name="connsiteX1" fmla="*/ 0 w 1233918"/>
                    <a:gd name="connsiteY1" fmla="*/ 0 h 1243172"/>
                    <a:gd name="connsiteX2" fmla="*/ 0 w 1233918"/>
                    <a:gd name="connsiteY2" fmla="*/ 1047288 h 1243172"/>
                    <a:gd name="connsiteX3" fmla="*/ 609247 w 1233918"/>
                    <a:gd name="connsiteY3" fmla="*/ 1243173 h 1243172"/>
                    <a:gd name="connsiteX4" fmla="*/ 616959 w 1233918"/>
                    <a:gd name="connsiteY4" fmla="*/ 1243173 h 1243172"/>
                    <a:gd name="connsiteX5" fmla="*/ 1233918 w 1233918"/>
                    <a:gd name="connsiteY5" fmla="*/ 1047288 h 1243172"/>
                    <a:gd name="connsiteX6" fmla="*/ 1233918 w 1233918"/>
                    <a:gd name="connsiteY6" fmla="*/ 0 h 1243172"/>
                    <a:gd name="connsiteX7" fmla="*/ 616959 w 1233918"/>
                    <a:gd name="connsiteY7" fmla="*/ 197427 h 124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3918" h="1243172">
                      <a:moveTo>
                        <a:pt x="616959" y="197427"/>
                      </a:moveTo>
                      <a:cubicBezTo>
                        <a:pt x="276089" y="197427"/>
                        <a:pt x="0" y="109510"/>
                        <a:pt x="0" y="0"/>
                      </a:cubicBezTo>
                      <a:lnTo>
                        <a:pt x="0" y="1047288"/>
                      </a:lnTo>
                      <a:cubicBezTo>
                        <a:pt x="0" y="1155256"/>
                        <a:pt x="271462" y="1241630"/>
                        <a:pt x="609247" y="1243173"/>
                      </a:cubicBezTo>
                      <a:lnTo>
                        <a:pt x="616959" y="1243173"/>
                      </a:lnTo>
                      <a:cubicBezTo>
                        <a:pt x="957829" y="1243173"/>
                        <a:pt x="1233918" y="1155256"/>
                        <a:pt x="1233918" y="1047288"/>
                      </a:cubicBezTo>
                      <a:lnTo>
                        <a:pt x="1233918" y="0"/>
                      </a:lnTo>
                      <a:cubicBezTo>
                        <a:pt x="1233918" y="109510"/>
                        <a:pt x="957829" y="197427"/>
                        <a:pt x="616959" y="197427"/>
                      </a:cubicBezTo>
                      <a:close/>
                    </a:path>
                  </a:pathLst>
                </a:custGeom>
                <a:gradFill>
                  <a:gsLst>
                    <a:gs pos="0">
                      <a:srgbClr val="005BA2"/>
                    </a:gs>
                    <a:gs pos="50000">
                      <a:srgbClr val="0077D3"/>
                    </a:gs>
                    <a:gs pos="100000">
                      <a:srgbClr val="005BA2"/>
                    </a:gs>
                  </a:gsLst>
                  <a:lin ang="0" scaled="0"/>
                </a:gradFill>
                <a:ln w="153988" cap="flat">
                  <a:noFill/>
                  <a:prstDash val="solid"/>
                  <a:miter/>
                </a:ln>
              </p:spPr>
              <p:txBody>
                <a:bodyPr rtlCol="0" anchor="ctr"/>
                <a:lstStyle/>
                <a:p>
                  <a:pPr algn="ctr"/>
                  <a:r>
                    <a:rPr lang="en-US" sz="800" dirty="0" err="1">
                      <a:solidFill>
                        <a:schemeClr val="bg1"/>
                      </a:solidFill>
                    </a:rPr>
                    <a:t>azure_sys</a:t>
                  </a:r>
                  <a:endParaRPr lang="en-US" sz="800" dirty="0">
                    <a:solidFill>
                      <a:schemeClr val="bg1"/>
                    </a:solidFill>
                  </a:endParaRPr>
                </a:p>
              </p:txBody>
            </p:sp>
            <p:sp>
              <p:nvSpPr>
                <p:cNvPr id="59" name="Freeform 58">
                  <a:extLst>
                    <a:ext uri="{FF2B5EF4-FFF2-40B4-BE49-F238E27FC236}">
                      <a16:creationId xmlns:a16="http://schemas.microsoft.com/office/drawing/2014/main" id="{936C954F-15E8-D243-8FB1-50C26BE7CD86}"/>
                    </a:ext>
                  </a:extLst>
                </p:cNvPr>
                <p:cNvSpPr/>
                <p:nvPr/>
              </p:nvSpPr>
              <p:spPr>
                <a:xfrm>
                  <a:off x="6194501" y="5573925"/>
                  <a:ext cx="1233918" cy="393311"/>
                </a:xfrm>
                <a:custGeom>
                  <a:avLst/>
                  <a:gdLst>
                    <a:gd name="connsiteX0" fmla="*/ 1233918 w 1233918"/>
                    <a:gd name="connsiteY0" fmla="*/ 195885 h 393311"/>
                    <a:gd name="connsiteX1" fmla="*/ 616959 w 1233918"/>
                    <a:gd name="connsiteY1" fmla="*/ 393311 h 393311"/>
                    <a:gd name="connsiteX2" fmla="*/ 0 w 1233918"/>
                    <a:gd name="connsiteY2" fmla="*/ 195885 h 393311"/>
                    <a:gd name="connsiteX3" fmla="*/ 616959 w 1233918"/>
                    <a:gd name="connsiteY3" fmla="*/ 0 h 393311"/>
                    <a:gd name="connsiteX4" fmla="*/ 1233918 w 1233918"/>
                    <a:gd name="connsiteY4" fmla="*/ 195885 h 393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918" h="393311">
                      <a:moveTo>
                        <a:pt x="1233918" y="195885"/>
                      </a:moveTo>
                      <a:cubicBezTo>
                        <a:pt x="1233918" y="305395"/>
                        <a:pt x="957829" y="393311"/>
                        <a:pt x="616959" y="393311"/>
                      </a:cubicBezTo>
                      <a:cubicBezTo>
                        <a:pt x="276089" y="393311"/>
                        <a:pt x="0" y="305395"/>
                        <a:pt x="0" y="195885"/>
                      </a:cubicBezTo>
                      <a:cubicBezTo>
                        <a:pt x="0" y="86374"/>
                        <a:pt x="276089" y="0"/>
                        <a:pt x="616959" y="0"/>
                      </a:cubicBezTo>
                      <a:cubicBezTo>
                        <a:pt x="957829" y="0"/>
                        <a:pt x="1233918" y="87917"/>
                        <a:pt x="1233918" y="195885"/>
                      </a:cubicBezTo>
                    </a:path>
                  </a:pathLst>
                </a:custGeom>
                <a:solidFill>
                  <a:srgbClr val="E8E8E8"/>
                </a:solidFill>
                <a:ln w="153988" cap="flat">
                  <a:noFill/>
                  <a:prstDash val="solid"/>
                  <a:miter/>
                </a:ln>
              </p:spPr>
              <p:txBody>
                <a:bodyPr rtlCol="0" anchor="ctr"/>
                <a:lstStyle/>
                <a:p>
                  <a:endParaRPr lang="en-US" sz="1200"/>
                </a:p>
              </p:txBody>
            </p:sp>
            <p:sp>
              <p:nvSpPr>
                <p:cNvPr id="60" name="Freeform 59">
                  <a:extLst>
                    <a:ext uri="{FF2B5EF4-FFF2-40B4-BE49-F238E27FC236}">
                      <a16:creationId xmlns:a16="http://schemas.microsoft.com/office/drawing/2014/main" id="{2BA54D92-9312-FC48-82DE-F385C089EADE}"/>
                    </a:ext>
                  </a:extLst>
                </p:cNvPr>
                <p:cNvSpPr/>
                <p:nvPr/>
              </p:nvSpPr>
              <p:spPr>
                <a:xfrm>
                  <a:off x="6337944" y="5635621"/>
                  <a:ext cx="947032" cy="243698"/>
                </a:xfrm>
                <a:custGeom>
                  <a:avLst/>
                  <a:gdLst>
                    <a:gd name="connsiteX0" fmla="*/ 947032 w 947032"/>
                    <a:gd name="connsiteY0" fmla="*/ 118765 h 243698"/>
                    <a:gd name="connsiteX1" fmla="*/ 473516 w 947032"/>
                    <a:gd name="connsiteY1" fmla="*/ 243699 h 243698"/>
                    <a:gd name="connsiteX2" fmla="*/ 0 w 947032"/>
                    <a:gd name="connsiteY2" fmla="*/ 118765 h 243698"/>
                    <a:gd name="connsiteX3" fmla="*/ 473516 w 947032"/>
                    <a:gd name="connsiteY3" fmla="*/ 0 h 243698"/>
                    <a:gd name="connsiteX4" fmla="*/ 947032 w 947032"/>
                    <a:gd name="connsiteY4" fmla="*/ 124934 h 24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032" h="243698">
                      <a:moveTo>
                        <a:pt x="947032" y="118765"/>
                      </a:moveTo>
                      <a:cubicBezTo>
                        <a:pt x="947032" y="188173"/>
                        <a:pt x="734181" y="243699"/>
                        <a:pt x="473516" y="243699"/>
                      </a:cubicBezTo>
                      <a:cubicBezTo>
                        <a:pt x="212851" y="243699"/>
                        <a:pt x="0" y="188173"/>
                        <a:pt x="0" y="118765"/>
                      </a:cubicBezTo>
                      <a:cubicBezTo>
                        <a:pt x="0" y="49357"/>
                        <a:pt x="212851" y="0"/>
                        <a:pt x="473516" y="0"/>
                      </a:cubicBezTo>
                      <a:cubicBezTo>
                        <a:pt x="734181" y="0"/>
                        <a:pt x="947032" y="55526"/>
                        <a:pt x="947032" y="124934"/>
                      </a:cubicBezTo>
                    </a:path>
                  </a:pathLst>
                </a:custGeom>
                <a:solidFill>
                  <a:srgbClr val="50E6FF"/>
                </a:solidFill>
                <a:ln w="153988" cap="flat">
                  <a:noFill/>
                  <a:prstDash val="solid"/>
                  <a:miter/>
                </a:ln>
              </p:spPr>
              <p:txBody>
                <a:bodyPr rtlCol="0" anchor="ctr"/>
                <a:lstStyle/>
                <a:p>
                  <a:endParaRPr lang="en-US" sz="1200"/>
                </a:p>
              </p:txBody>
            </p:sp>
            <p:sp>
              <p:nvSpPr>
                <p:cNvPr id="61" name="Freeform 60">
                  <a:extLst>
                    <a:ext uri="{FF2B5EF4-FFF2-40B4-BE49-F238E27FC236}">
                      <a16:creationId xmlns:a16="http://schemas.microsoft.com/office/drawing/2014/main" id="{0E2D2F27-4601-BF44-99BC-59FDB5032C8E}"/>
                    </a:ext>
                  </a:extLst>
                </p:cNvPr>
                <p:cNvSpPr/>
                <p:nvPr/>
              </p:nvSpPr>
              <p:spPr>
                <a:xfrm>
                  <a:off x="6436658" y="5789037"/>
                  <a:ext cx="749605" cy="91381"/>
                </a:xfrm>
                <a:custGeom>
                  <a:avLst/>
                  <a:gdLst>
                    <a:gd name="connsiteX0" fmla="*/ 374803 w 749605"/>
                    <a:gd name="connsiteY0" fmla="*/ 824 h 91381"/>
                    <a:gd name="connsiteX1" fmla="*/ 0 w 749605"/>
                    <a:gd name="connsiteY1" fmla="*/ 47096 h 91381"/>
                    <a:gd name="connsiteX2" fmla="*/ 374803 w 749605"/>
                    <a:gd name="connsiteY2" fmla="*/ 90283 h 91381"/>
                    <a:gd name="connsiteX3" fmla="*/ 749605 w 749605"/>
                    <a:gd name="connsiteY3" fmla="*/ 40926 h 91381"/>
                    <a:gd name="connsiteX4" fmla="*/ 374803 w 749605"/>
                    <a:gd name="connsiteY4" fmla="*/ 824 h 91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605" h="91381">
                      <a:moveTo>
                        <a:pt x="374803" y="824"/>
                      </a:moveTo>
                      <a:cubicBezTo>
                        <a:pt x="248306" y="-1601"/>
                        <a:pt x="122109" y="13979"/>
                        <a:pt x="0" y="47096"/>
                      </a:cubicBezTo>
                      <a:cubicBezTo>
                        <a:pt x="121885" y="81113"/>
                        <a:pt x="248375" y="95689"/>
                        <a:pt x="374803" y="90283"/>
                      </a:cubicBezTo>
                      <a:cubicBezTo>
                        <a:pt x="501557" y="93686"/>
                        <a:pt x="628049" y="77028"/>
                        <a:pt x="749605" y="40926"/>
                      </a:cubicBezTo>
                      <a:cubicBezTo>
                        <a:pt x="627201" y="9889"/>
                        <a:pt x="501005" y="-3613"/>
                        <a:pt x="374803" y="824"/>
                      </a:cubicBezTo>
                      <a:close/>
                    </a:path>
                  </a:pathLst>
                </a:custGeom>
                <a:solidFill>
                  <a:srgbClr val="32BEDD"/>
                </a:solidFill>
                <a:ln w="153988" cap="flat">
                  <a:noFill/>
                  <a:prstDash val="solid"/>
                  <a:miter/>
                </a:ln>
              </p:spPr>
              <p:txBody>
                <a:bodyPr rtlCol="0" anchor="ctr"/>
                <a:lstStyle/>
                <a:p>
                  <a:endParaRPr lang="en-US" sz="1200"/>
                </a:p>
              </p:txBody>
            </p:sp>
          </p:grpSp>
          <p:grpSp>
            <p:nvGrpSpPr>
              <p:cNvPr id="63" name="Group 62">
                <a:extLst>
                  <a:ext uri="{FF2B5EF4-FFF2-40B4-BE49-F238E27FC236}">
                    <a16:creationId xmlns:a16="http://schemas.microsoft.com/office/drawing/2014/main" id="{7BFB51C6-437C-8249-970D-A49E7F12AA13}"/>
                  </a:ext>
                </a:extLst>
              </p:cNvPr>
              <p:cNvGrpSpPr/>
              <p:nvPr/>
            </p:nvGrpSpPr>
            <p:grpSpPr>
              <a:xfrm>
                <a:off x="9668249" y="2832133"/>
                <a:ext cx="1736618" cy="754494"/>
                <a:chOff x="5900690" y="3053325"/>
                <a:chExt cx="1736618" cy="754494"/>
              </a:xfrm>
            </p:grpSpPr>
            <p:sp>
              <p:nvSpPr>
                <p:cNvPr id="64" name="chip" title="Icon of a computer chip">
                  <a:extLst>
                    <a:ext uri="{FF2B5EF4-FFF2-40B4-BE49-F238E27FC236}">
                      <a16:creationId xmlns:a16="http://schemas.microsoft.com/office/drawing/2014/main" id="{8682C1D6-BC14-A944-9731-3D7F50697AD2}"/>
                    </a:ext>
                  </a:extLst>
                </p:cNvPr>
                <p:cNvSpPr>
                  <a:spLocks noChangeAspect="1" noEditPoints="1"/>
                </p:cNvSpPr>
                <p:nvPr/>
              </p:nvSpPr>
              <p:spPr bwMode="auto">
                <a:xfrm>
                  <a:off x="6299133" y="3149591"/>
                  <a:ext cx="1338175" cy="587116"/>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lumMod val="85000"/>
                  </a:schemeClr>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 name="Oval 65">
                  <a:extLst>
                    <a:ext uri="{FF2B5EF4-FFF2-40B4-BE49-F238E27FC236}">
                      <a16:creationId xmlns:a16="http://schemas.microsoft.com/office/drawing/2014/main" id="{1941CFF1-25C6-CE46-B295-A063418C0D6C}"/>
                    </a:ext>
                  </a:extLst>
                </p:cNvPr>
                <p:cNvSpPr/>
                <p:nvPr/>
              </p:nvSpPr>
              <p:spPr bwMode="auto">
                <a:xfrm>
                  <a:off x="5900690" y="3053325"/>
                  <a:ext cx="224246" cy="227147"/>
                </a:xfrm>
                <a:prstGeom prst="ellipse">
                  <a:avLst/>
                </a:prstGeom>
                <a:no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cxnSp>
              <p:nvCxnSpPr>
                <p:cNvPr id="74" name="Straight Connector 73">
                  <a:extLst>
                    <a:ext uri="{FF2B5EF4-FFF2-40B4-BE49-F238E27FC236}">
                      <a16:creationId xmlns:a16="http://schemas.microsoft.com/office/drawing/2014/main" id="{D22F6B70-1056-4F4E-96DF-88ADDFFB2C5C}"/>
                    </a:ext>
                  </a:extLst>
                </p:cNvPr>
                <p:cNvCxnSpPr>
                  <a:cxnSpLocks/>
                  <a:stCxn id="66" idx="6"/>
                  <a:endCxn id="64" idx="30"/>
                </p:cNvCxnSpPr>
                <p:nvPr/>
              </p:nvCxnSpPr>
              <p:spPr>
                <a:xfrm>
                  <a:off x="6124936" y="3166899"/>
                  <a:ext cx="174197" cy="116988"/>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D052C679-371A-F048-AE36-6D72D2BF01FC}"/>
                    </a:ext>
                  </a:extLst>
                </p:cNvPr>
                <p:cNvSpPr/>
                <p:nvPr/>
              </p:nvSpPr>
              <p:spPr bwMode="auto">
                <a:xfrm>
                  <a:off x="5906324" y="3580672"/>
                  <a:ext cx="224245" cy="227147"/>
                </a:xfrm>
                <a:prstGeom prst="ellipse">
                  <a:avLst/>
                </a:prstGeom>
                <a:no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cxnSp>
              <p:nvCxnSpPr>
                <p:cNvPr id="79" name="Straight Connector 78">
                  <a:extLst>
                    <a:ext uri="{FF2B5EF4-FFF2-40B4-BE49-F238E27FC236}">
                      <a16:creationId xmlns:a16="http://schemas.microsoft.com/office/drawing/2014/main" id="{B9E6894E-5DB3-B445-860B-08E7EBB09011}"/>
                    </a:ext>
                  </a:extLst>
                </p:cNvPr>
                <p:cNvCxnSpPr>
                  <a:cxnSpLocks/>
                  <a:stCxn id="75" idx="6"/>
                  <a:endCxn id="64" idx="38"/>
                </p:cNvCxnSpPr>
                <p:nvPr/>
              </p:nvCxnSpPr>
              <p:spPr>
                <a:xfrm flipV="1">
                  <a:off x="6130569" y="3590358"/>
                  <a:ext cx="168558" cy="103888"/>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C64E672A-2B64-4244-A845-E14D05ADC092}"/>
                    </a:ext>
                  </a:extLst>
                </p:cNvPr>
                <p:cNvSpPr/>
                <p:nvPr/>
              </p:nvSpPr>
              <p:spPr bwMode="auto">
                <a:xfrm>
                  <a:off x="5906349" y="3315179"/>
                  <a:ext cx="224246" cy="227147"/>
                </a:xfrm>
                <a:prstGeom prst="ellipse">
                  <a:avLst/>
                </a:prstGeom>
                <a:no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cxnSp>
              <p:nvCxnSpPr>
                <p:cNvPr id="81" name="Straight Connector 80">
                  <a:extLst>
                    <a:ext uri="{FF2B5EF4-FFF2-40B4-BE49-F238E27FC236}">
                      <a16:creationId xmlns:a16="http://schemas.microsoft.com/office/drawing/2014/main" id="{10B76731-E631-724A-9052-56190ADC275F}"/>
                    </a:ext>
                  </a:extLst>
                </p:cNvPr>
                <p:cNvCxnSpPr>
                  <a:cxnSpLocks/>
                  <a:stCxn id="80" idx="6"/>
                  <a:endCxn id="64" idx="34"/>
                </p:cNvCxnSpPr>
                <p:nvPr/>
              </p:nvCxnSpPr>
              <p:spPr>
                <a:xfrm>
                  <a:off x="6130594" y="3428753"/>
                  <a:ext cx="168538" cy="1483"/>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82" name="Straight Arrow Connector 81">
                <a:extLst>
                  <a:ext uri="{FF2B5EF4-FFF2-40B4-BE49-F238E27FC236}">
                    <a16:creationId xmlns:a16="http://schemas.microsoft.com/office/drawing/2014/main" id="{7269FC6E-9493-6848-A680-A0B017086CDB}"/>
                  </a:ext>
                </a:extLst>
              </p:cNvPr>
              <p:cNvCxnSpPr>
                <a:cxnSpLocks/>
                <a:stCxn id="64" idx="44"/>
              </p:cNvCxnSpPr>
              <p:nvPr/>
            </p:nvCxnSpPr>
            <p:spPr>
              <a:xfrm>
                <a:off x="10719753" y="3441480"/>
                <a:ext cx="5119" cy="77259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A6033B45-A9B4-004A-8D33-B673B649C772}"/>
                  </a:ext>
                </a:extLst>
              </p:cNvPr>
              <p:cNvGrpSpPr/>
              <p:nvPr/>
            </p:nvGrpSpPr>
            <p:grpSpPr>
              <a:xfrm>
                <a:off x="9562002" y="2808916"/>
                <a:ext cx="300122" cy="808815"/>
                <a:chOff x="5794443" y="3030108"/>
                <a:chExt cx="300122" cy="808815"/>
              </a:xfrm>
            </p:grpSpPr>
            <p:sp>
              <p:nvSpPr>
                <p:cNvPr id="84" name="Rectangle 83">
                  <a:extLst>
                    <a:ext uri="{FF2B5EF4-FFF2-40B4-BE49-F238E27FC236}">
                      <a16:creationId xmlns:a16="http://schemas.microsoft.com/office/drawing/2014/main" id="{97357565-E1EA-444A-B2FE-427C9963C30F}"/>
                    </a:ext>
                  </a:extLst>
                </p:cNvPr>
                <p:cNvSpPr/>
                <p:nvPr/>
              </p:nvSpPr>
              <p:spPr bwMode="auto">
                <a:xfrm>
                  <a:off x="5865300" y="3030108"/>
                  <a:ext cx="135722" cy="281468"/>
                </a:xfrm>
                <a:prstGeom prst="rect">
                  <a:avLst/>
                </a:prstGeom>
                <a:solidFill>
                  <a:schemeClr val="bg1"/>
                </a:solid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85" name="Rectangle 84">
                  <a:extLst>
                    <a:ext uri="{FF2B5EF4-FFF2-40B4-BE49-F238E27FC236}">
                      <a16:creationId xmlns:a16="http://schemas.microsoft.com/office/drawing/2014/main" id="{08BA59AE-79BE-6E4F-9C7B-2EF7C31C7B9E}"/>
                    </a:ext>
                  </a:extLst>
                </p:cNvPr>
                <p:cNvSpPr/>
                <p:nvPr/>
              </p:nvSpPr>
              <p:spPr bwMode="auto">
                <a:xfrm>
                  <a:off x="5870934" y="3557455"/>
                  <a:ext cx="135722" cy="281468"/>
                </a:xfrm>
                <a:prstGeom prst="rect">
                  <a:avLst/>
                </a:prstGeom>
                <a:solidFill>
                  <a:schemeClr val="bg1"/>
                </a:solid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86" name="Rectangle 85">
                  <a:extLst>
                    <a:ext uri="{FF2B5EF4-FFF2-40B4-BE49-F238E27FC236}">
                      <a16:creationId xmlns:a16="http://schemas.microsoft.com/office/drawing/2014/main" id="{2AD0F055-5236-E049-872D-994614F32B75}"/>
                    </a:ext>
                  </a:extLst>
                </p:cNvPr>
                <p:cNvSpPr/>
                <p:nvPr/>
              </p:nvSpPr>
              <p:spPr bwMode="auto">
                <a:xfrm>
                  <a:off x="5870959" y="3291962"/>
                  <a:ext cx="135722" cy="281468"/>
                </a:xfrm>
                <a:prstGeom prst="rect">
                  <a:avLst/>
                </a:prstGeom>
                <a:solidFill>
                  <a:schemeClr val="bg1"/>
                </a:solid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nvGrpSpPr>
                <p:cNvPr id="87" name="Group 86">
                  <a:extLst>
                    <a:ext uri="{FF2B5EF4-FFF2-40B4-BE49-F238E27FC236}">
                      <a16:creationId xmlns:a16="http://schemas.microsoft.com/office/drawing/2014/main" id="{44AC1FBD-05AB-334E-BC58-6FEFF9977B23}"/>
                    </a:ext>
                  </a:extLst>
                </p:cNvPr>
                <p:cNvGrpSpPr/>
                <p:nvPr/>
              </p:nvGrpSpPr>
              <p:grpSpPr>
                <a:xfrm>
                  <a:off x="5794443" y="3092625"/>
                  <a:ext cx="300122" cy="683784"/>
                  <a:chOff x="5794443" y="3092625"/>
                  <a:chExt cx="300122" cy="683784"/>
                </a:xfrm>
              </p:grpSpPr>
              <p:cxnSp>
                <p:nvCxnSpPr>
                  <p:cNvPr id="88" name="Straight Connector 87">
                    <a:extLst>
                      <a:ext uri="{FF2B5EF4-FFF2-40B4-BE49-F238E27FC236}">
                        <a16:creationId xmlns:a16="http://schemas.microsoft.com/office/drawing/2014/main" id="{2ECDDBA6-E529-F94B-84DE-24B272E82697}"/>
                      </a:ext>
                    </a:extLst>
                  </p:cNvPr>
                  <p:cNvCxnSpPr>
                    <a:cxnSpLocks/>
                  </p:cNvCxnSpPr>
                  <p:nvPr/>
                </p:nvCxnSpPr>
                <p:spPr>
                  <a:xfrm>
                    <a:off x="5794443" y="3170842"/>
                    <a:ext cx="124581"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E75BDA05-5D23-FC42-A64B-AE13DD329B2F}"/>
                      </a:ext>
                    </a:extLst>
                  </p:cNvPr>
                  <p:cNvSpPr/>
                  <p:nvPr/>
                </p:nvSpPr>
                <p:spPr bwMode="auto">
                  <a:xfrm>
                    <a:off x="5919024" y="3092625"/>
                    <a:ext cx="169883" cy="156437"/>
                  </a:xfrm>
                  <a:prstGeom prst="ellipse">
                    <a:avLst/>
                  </a:prstGeom>
                  <a:no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cxnSp>
                <p:nvCxnSpPr>
                  <p:cNvPr id="90" name="Straight Connector 89">
                    <a:extLst>
                      <a:ext uri="{FF2B5EF4-FFF2-40B4-BE49-F238E27FC236}">
                        <a16:creationId xmlns:a16="http://schemas.microsoft.com/office/drawing/2014/main" id="{FAFFE9B9-A3FA-6147-9CA8-6D295F1FEE31}"/>
                      </a:ext>
                    </a:extLst>
                  </p:cNvPr>
                  <p:cNvCxnSpPr>
                    <a:cxnSpLocks/>
                  </p:cNvCxnSpPr>
                  <p:nvPr/>
                </p:nvCxnSpPr>
                <p:spPr>
                  <a:xfrm>
                    <a:off x="5800077" y="3698189"/>
                    <a:ext cx="124580"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E4DD0B70-6D9D-B044-8DF7-7DBB73EC10EC}"/>
                      </a:ext>
                    </a:extLst>
                  </p:cNvPr>
                  <p:cNvSpPr/>
                  <p:nvPr/>
                </p:nvSpPr>
                <p:spPr bwMode="auto">
                  <a:xfrm>
                    <a:off x="5924657" y="3619972"/>
                    <a:ext cx="169882" cy="156437"/>
                  </a:xfrm>
                  <a:prstGeom prst="ellipse">
                    <a:avLst/>
                  </a:prstGeom>
                  <a:no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cxnSp>
                <p:nvCxnSpPr>
                  <p:cNvPr id="92" name="Straight Connector 91">
                    <a:extLst>
                      <a:ext uri="{FF2B5EF4-FFF2-40B4-BE49-F238E27FC236}">
                        <a16:creationId xmlns:a16="http://schemas.microsoft.com/office/drawing/2014/main" id="{D68A88DF-2B48-454C-8FB9-C057F97E08A2}"/>
                      </a:ext>
                    </a:extLst>
                  </p:cNvPr>
                  <p:cNvCxnSpPr>
                    <a:cxnSpLocks/>
                  </p:cNvCxnSpPr>
                  <p:nvPr/>
                </p:nvCxnSpPr>
                <p:spPr>
                  <a:xfrm>
                    <a:off x="5803011" y="3421030"/>
                    <a:ext cx="124581"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3" name="Oval 92">
                    <a:extLst>
                      <a:ext uri="{FF2B5EF4-FFF2-40B4-BE49-F238E27FC236}">
                        <a16:creationId xmlns:a16="http://schemas.microsoft.com/office/drawing/2014/main" id="{55F6C487-44C4-8947-AF9D-7F50B5133B02}"/>
                      </a:ext>
                    </a:extLst>
                  </p:cNvPr>
                  <p:cNvSpPr/>
                  <p:nvPr/>
                </p:nvSpPr>
                <p:spPr bwMode="auto">
                  <a:xfrm>
                    <a:off x="5924682" y="3354479"/>
                    <a:ext cx="169883" cy="156437"/>
                  </a:xfrm>
                  <a:prstGeom prst="ellipse">
                    <a:avLst/>
                  </a:prstGeom>
                  <a:no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grpSp>
          <p:grpSp>
            <p:nvGrpSpPr>
              <p:cNvPr id="94" name="Group 93">
                <a:extLst>
                  <a:ext uri="{FF2B5EF4-FFF2-40B4-BE49-F238E27FC236}">
                    <a16:creationId xmlns:a16="http://schemas.microsoft.com/office/drawing/2014/main" id="{C8BD8B5A-6552-E840-BB7F-4823FC22C806}"/>
                  </a:ext>
                </a:extLst>
              </p:cNvPr>
              <p:cNvGrpSpPr/>
              <p:nvPr/>
            </p:nvGrpSpPr>
            <p:grpSpPr>
              <a:xfrm>
                <a:off x="10428717" y="3759414"/>
                <a:ext cx="585527" cy="1145188"/>
                <a:chOff x="6661158" y="3980606"/>
                <a:chExt cx="585527" cy="1145188"/>
              </a:xfrm>
            </p:grpSpPr>
            <p:sp>
              <p:nvSpPr>
                <p:cNvPr id="95" name="DevUpdate_ECC5" title="Icon of a clock with an arrow around it pointing clockwise">
                  <a:extLst>
                    <a:ext uri="{FF2B5EF4-FFF2-40B4-BE49-F238E27FC236}">
                      <a16:creationId xmlns:a16="http://schemas.microsoft.com/office/drawing/2014/main" id="{89F2CE7C-EB43-4B47-A9BD-86ABEC1FC1A9}"/>
                    </a:ext>
                  </a:extLst>
                </p:cNvPr>
                <p:cNvSpPr>
                  <a:spLocks noChangeAspect="1" noEditPoints="1"/>
                </p:cNvSpPr>
                <p:nvPr/>
              </p:nvSpPr>
              <p:spPr bwMode="auto">
                <a:xfrm>
                  <a:off x="7088064" y="3988359"/>
                  <a:ext cx="122340" cy="122370"/>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101" name="Rectangle: Rounded Corners 127">
                  <a:extLst>
                    <a:ext uri="{FF2B5EF4-FFF2-40B4-BE49-F238E27FC236}">
                      <a16:creationId xmlns:a16="http://schemas.microsoft.com/office/drawing/2014/main" id="{3B8C2028-09B1-4D4B-BDAF-66565D0D3B2C}"/>
                    </a:ext>
                  </a:extLst>
                </p:cNvPr>
                <p:cNvSpPr/>
                <p:nvPr/>
              </p:nvSpPr>
              <p:spPr bwMode="auto">
                <a:xfrm>
                  <a:off x="6866937" y="3980606"/>
                  <a:ext cx="170514" cy="136726"/>
                </a:xfrm>
                <a:prstGeom prst="roundRect">
                  <a:avLst/>
                </a:prstGeom>
                <a:solidFill>
                  <a:schemeClr val="accent2"/>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900" dirty="0">
                    <a:gradFill>
                      <a:gsLst>
                        <a:gs pos="40075">
                          <a:srgbClr val="FFFFFF"/>
                        </a:gs>
                        <a:gs pos="30000">
                          <a:srgbClr val="FFFFFF"/>
                        </a:gs>
                      </a:gsLst>
                      <a:lin ang="5400000" scaled="0"/>
                    </a:gradFill>
                  </a:endParaRPr>
                </a:p>
              </p:txBody>
            </p:sp>
            <p:sp>
              <p:nvSpPr>
                <p:cNvPr id="102" name="Rectangle: Rounded Corners 128">
                  <a:extLst>
                    <a:ext uri="{FF2B5EF4-FFF2-40B4-BE49-F238E27FC236}">
                      <a16:creationId xmlns:a16="http://schemas.microsoft.com/office/drawing/2014/main" id="{5BBC8FAE-D111-EB4C-AD31-B5EC757EB88B}"/>
                    </a:ext>
                  </a:extLst>
                </p:cNvPr>
                <p:cNvSpPr/>
                <p:nvPr/>
              </p:nvSpPr>
              <p:spPr bwMode="auto">
                <a:xfrm>
                  <a:off x="6661158" y="4989068"/>
                  <a:ext cx="170514" cy="136726"/>
                </a:xfrm>
                <a:prstGeom prst="roundRect">
                  <a:avLst/>
                </a:prstGeom>
                <a:solidFill>
                  <a:schemeClr val="accent2"/>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900" dirty="0">
                    <a:gradFill>
                      <a:gsLst>
                        <a:gs pos="40075">
                          <a:srgbClr val="FFFFFF"/>
                        </a:gs>
                        <a:gs pos="30000">
                          <a:srgbClr val="FFFFFF"/>
                        </a:gs>
                      </a:gsLst>
                      <a:lin ang="5400000" scaled="0"/>
                    </a:gradFill>
                  </a:endParaRPr>
                </a:p>
              </p:txBody>
            </p:sp>
            <p:sp>
              <p:nvSpPr>
                <p:cNvPr id="103" name="Rectangle: Rounded Corners 130">
                  <a:extLst>
                    <a:ext uri="{FF2B5EF4-FFF2-40B4-BE49-F238E27FC236}">
                      <a16:creationId xmlns:a16="http://schemas.microsoft.com/office/drawing/2014/main" id="{F8778AD3-2B3B-F54F-BEE1-D23B41CB670B}"/>
                    </a:ext>
                  </a:extLst>
                </p:cNvPr>
                <p:cNvSpPr/>
                <p:nvPr/>
              </p:nvSpPr>
              <p:spPr bwMode="auto">
                <a:xfrm>
                  <a:off x="7076171" y="4989068"/>
                  <a:ext cx="170514" cy="136726"/>
                </a:xfrm>
                <a:prstGeom prst="roundRect">
                  <a:avLst/>
                </a:prstGeom>
                <a:solidFill>
                  <a:schemeClr val="accent2"/>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900" dirty="0">
                    <a:gradFill>
                      <a:gsLst>
                        <a:gs pos="40075">
                          <a:srgbClr val="FFFFFF"/>
                        </a:gs>
                        <a:gs pos="30000">
                          <a:srgbClr val="FFFFFF"/>
                        </a:gs>
                      </a:gsLst>
                      <a:lin ang="5400000" scaled="0"/>
                    </a:gradFill>
                  </a:endParaRPr>
                </a:p>
              </p:txBody>
            </p:sp>
            <p:sp>
              <p:nvSpPr>
                <p:cNvPr id="104" name="Rectangle: Rounded Corners 131">
                  <a:extLst>
                    <a:ext uri="{FF2B5EF4-FFF2-40B4-BE49-F238E27FC236}">
                      <a16:creationId xmlns:a16="http://schemas.microsoft.com/office/drawing/2014/main" id="{74046A0D-461A-E446-A9F3-5EC259C6DD08}"/>
                    </a:ext>
                  </a:extLst>
                </p:cNvPr>
                <p:cNvSpPr/>
                <p:nvPr/>
              </p:nvSpPr>
              <p:spPr bwMode="auto">
                <a:xfrm>
                  <a:off x="6869496" y="4989068"/>
                  <a:ext cx="170514" cy="136726"/>
                </a:xfrm>
                <a:prstGeom prst="roundRect">
                  <a:avLst/>
                </a:prstGeom>
                <a:solidFill>
                  <a:schemeClr val="accent2"/>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900" dirty="0">
                    <a:gradFill>
                      <a:gsLst>
                        <a:gs pos="40075">
                          <a:srgbClr val="FFFFFF"/>
                        </a:gs>
                        <a:gs pos="30000">
                          <a:srgbClr val="FFFFFF"/>
                        </a:gs>
                      </a:gsLst>
                      <a:lin ang="5400000" scaled="0"/>
                    </a:gradFill>
                  </a:endParaRPr>
                </a:p>
              </p:txBody>
            </p:sp>
          </p:grpSp>
          <p:grpSp>
            <p:nvGrpSpPr>
              <p:cNvPr id="105" name="Group 104">
                <a:extLst>
                  <a:ext uri="{FF2B5EF4-FFF2-40B4-BE49-F238E27FC236}">
                    <a16:creationId xmlns:a16="http://schemas.microsoft.com/office/drawing/2014/main" id="{BA22FC5D-A19E-714D-B13B-B0B1B352F367}"/>
                  </a:ext>
                </a:extLst>
              </p:cNvPr>
              <p:cNvGrpSpPr/>
              <p:nvPr/>
            </p:nvGrpSpPr>
            <p:grpSpPr>
              <a:xfrm>
                <a:off x="9976275" y="2977841"/>
                <a:ext cx="89312" cy="472543"/>
                <a:chOff x="6251237" y="1484087"/>
                <a:chExt cx="89312" cy="472543"/>
              </a:xfrm>
            </p:grpSpPr>
            <p:sp>
              <p:nvSpPr>
                <p:cNvPr id="106" name="Freeform 11">
                  <a:extLst>
                    <a:ext uri="{FF2B5EF4-FFF2-40B4-BE49-F238E27FC236}">
                      <a16:creationId xmlns:a16="http://schemas.microsoft.com/office/drawing/2014/main" id="{6EFC40EF-FBC8-4544-AE57-70BB4AC0FF68}"/>
                    </a:ext>
                  </a:extLst>
                </p:cNvPr>
                <p:cNvSpPr>
                  <a:spLocks/>
                </p:cNvSpPr>
                <p:nvPr/>
              </p:nvSpPr>
              <p:spPr bwMode="auto">
                <a:xfrm flipV="1">
                  <a:off x="6257704" y="1668546"/>
                  <a:ext cx="82845" cy="88668"/>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solidFill>
                  <a:schemeClr val="tx1"/>
                </a:solidFill>
                <a:ln w="127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773"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Light (Headings)"/>
                    <a:ea typeface="Segoe UI" pitchFamily="34" charset="0"/>
                    <a:cs typeface="Segoe UI" pitchFamily="34" charset="0"/>
                  </a:endParaRPr>
                </a:p>
              </p:txBody>
            </p:sp>
            <p:sp>
              <p:nvSpPr>
                <p:cNvPr id="107" name="Freeform 11">
                  <a:extLst>
                    <a:ext uri="{FF2B5EF4-FFF2-40B4-BE49-F238E27FC236}">
                      <a16:creationId xmlns:a16="http://schemas.microsoft.com/office/drawing/2014/main" id="{4FC197F0-D8A1-BB4A-8FE1-BC7A300115B4}"/>
                    </a:ext>
                  </a:extLst>
                </p:cNvPr>
                <p:cNvSpPr>
                  <a:spLocks/>
                </p:cNvSpPr>
                <p:nvPr/>
              </p:nvSpPr>
              <p:spPr bwMode="auto">
                <a:xfrm rot="1800000" flipV="1">
                  <a:off x="6251355" y="1484087"/>
                  <a:ext cx="82845" cy="98340"/>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solidFill>
                  <a:schemeClr val="tx1"/>
                </a:solidFill>
                <a:ln w="127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773"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Light (Headings)"/>
                    <a:ea typeface="Segoe UI" pitchFamily="34" charset="0"/>
                    <a:cs typeface="Segoe UI" pitchFamily="34" charset="0"/>
                  </a:endParaRPr>
                </a:p>
              </p:txBody>
            </p:sp>
            <p:sp>
              <p:nvSpPr>
                <p:cNvPr id="108" name="Freeform 11">
                  <a:extLst>
                    <a:ext uri="{FF2B5EF4-FFF2-40B4-BE49-F238E27FC236}">
                      <a16:creationId xmlns:a16="http://schemas.microsoft.com/office/drawing/2014/main" id="{2CE7535D-35F9-2648-9E31-BA6AA1735052}"/>
                    </a:ext>
                  </a:extLst>
                </p:cNvPr>
                <p:cNvSpPr>
                  <a:spLocks/>
                </p:cNvSpPr>
                <p:nvPr/>
              </p:nvSpPr>
              <p:spPr bwMode="auto">
                <a:xfrm rot="19802088" flipV="1">
                  <a:off x="6251237" y="1865172"/>
                  <a:ext cx="82845" cy="91458"/>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solidFill>
                  <a:schemeClr val="tx1"/>
                </a:solidFill>
                <a:ln w="127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773"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Light (Headings)"/>
                    <a:ea typeface="Segoe UI" pitchFamily="34" charset="0"/>
                    <a:cs typeface="Segoe UI" pitchFamily="34" charset="0"/>
                  </a:endParaRPr>
                </a:p>
              </p:txBody>
            </p:sp>
          </p:gr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ED4482F6-505A-9442-89B5-BE340C73B1D1}"/>
                      </a:ext>
                    </a:extLst>
                  </p:cNvPr>
                  <p:cNvSpPr txBox="1"/>
                  <p:nvPr/>
                </p:nvSpPr>
                <p:spPr>
                  <a:xfrm>
                    <a:off x="10300916" y="2996512"/>
                    <a:ext cx="869725" cy="4202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nary>
                            <m:naryPr>
                              <m:chr m:val="∑"/>
                              <m:ctrlPr>
                                <a:rPr lang="pt-BR" sz="1000" i="1" smtClean="0">
                                  <a:gradFill>
                                    <a:gsLst>
                                      <a:gs pos="2917">
                                        <a:schemeClr val="tx1"/>
                                      </a:gs>
                                      <a:gs pos="30000">
                                        <a:schemeClr val="tx1"/>
                                      </a:gs>
                                    </a:gsLst>
                                    <a:lin ang="5400000" scaled="0"/>
                                  </a:gradFill>
                                  <a:latin typeface="Cambria Math" panose="02040503050406030204" pitchFamily="18" charset="0"/>
                                </a:rPr>
                              </m:ctrlPr>
                            </m:naryPr>
                            <m:sub>
                              <m:r>
                                <a:rPr lang="pt-BR" sz="1000" i="1" smtClean="0">
                                  <a:gradFill>
                                    <a:gsLst>
                                      <a:gs pos="2917">
                                        <a:schemeClr val="tx1"/>
                                      </a:gs>
                                      <a:gs pos="30000">
                                        <a:schemeClr val="tx1"/>
                                      </a:gs>
                                    </a:gsLst>
                                    <a:lin ang="5400000" scaled="0"/>
                                  </a:gradFill>
                                  <a:latin typeface="Cambria Math" panose="02040503050406030204" pitchFamily="18" charset="0"/>
                                </a:rPr>
                                <m:t>𝑘</m:t>
                              </m:r>
                              <m:r>
                                <a:rPr lang="pt-BR" sz="1000" i="1" smtClean="0">
                                  <a:gradFill>
                                    <a:gsLst>
                                      <a:gs pos="2917">
                                        <a:schemeClr val="tx1"/>
                                      </a:gs>
                                      <a:gs pos="30000">
                                        <a:schemeClr val="tx1"/>
                                      </a:gs>
                                    </a:gsLst>
                                    <a:lin ang="5400000" scaled="0"/>
                                  </a:gradFill>
                                  <a:latin typeface="Cambria Math" panose="02040503050406030204" pitchFamily="18" charset="0"/>
                                </a:rPr>
                                <m:t>=</m:t>
                              </m:r>
                              <m:r>
                                <a:rPr lang="pt-BR" sz="1000" i="1" smtClean="0">
                                  <a:gradFill>
                                    <a:gsLst>
                                      <a:gs pos="2917">
                                        <a:schemeClr val="tx1"/>
                                      </a:gs>
                                      <a:gs pos="30000">
                                        <a:schemeClr val="tx1"/>
                                      </a:gs>
                                    </a:gsLst>
                                    <a:lin ang="5400000" scaled="0"/>
                                  </a:gradFill>
                                  <a:latin typeface="Cambria Math" panose="02040503050406030204" pitchFamily="18" charset="0"/>
                                </a:rPr>
                                <m:t>0</m:t>
                              </m:r>
                            </m:sub>
                            <m:sup>
                              <m:r>
                                <a:rPr lang="pt-BR" sz="1000" i="1" smtClean="0">
                                  <a:gradFill>
                                    <a:gsLst>
                                      <a:gs pos="2917">
                                        <a:schemeClr val="tx1"/>
                                      </a:gs>
                                      <a:gs pos="30000">
                                        <a:schemeClr val="tx1"/>
                                      </a:gs>
                                    </a:gsLst>
                                    <a:lin ang="5400000" scaled="0"/>
                                  </a:gradFill>
                                  <a:latin typeface="Cambria Math" panose="02040503050406030204" pitchFamily="18" charset="0"/>
                                </a:rPr>
                                <m:t>𝑛</m:t>
                              </m:r>
                            </m:sup>
                            <m:e>
                              <m:d>
                                <m:dPr>
                                  <m:ctrlPr>
                                    <a:rPr lang="pt-BR" sz="1000" i="1" smtClean="0">
                                      <a:gradFill>
                                        <a:gsLst>
                                          <a:gs pos="2917">
                                            <a:schemeClr val="tx1"/>
                                          </a:gs>
                                          <a:gs pos="30000">
                                            <a:schemeClr val="tx1"/>
                                          </a:gs>
                                        </a:gsLst>
                                        <a:lin ang="5400000" scaled="0"/>
                                      </a:gradFill>
                                      <a:latin typeface="Cambria Math" panose="02040503050406030204" pitchFamily="18" charset="0"/>
                                    </a:rPr>
                                  </m:ctrlPr>
                                </m:dPr>
                                <m:e>
                                  <m:f>
                                    <m:fPr>
                                      <m:type m:val="noBar"/>
                                      <m:ctrlPr>
                                        <a:rPr lang="pt-BR" sz="1000" i="1" smtClean="0">
                                          <a:gradFill>
                                            <a:gsLst>
                                              <a:gs pos="2917">
                                                <a:schemeClr val="tx1"/>
                                              </a:gs>
                                              <a:gs pos="30000">
                                                <a:schemeClr val="tx1"/>
                                              </a:gs>
                                            </a:gsLst>
                                            <a:lin ang="5400000" scaled="0"/>
                                          </a:gradFill>
                                          <a:latin typeface="Cambria Math" panose="02040503050406030204" pitchFamily="18" charset="0"/>
                                        </a:rPr>
                                      </m:ctrlPr>
                                    </m:fPr>
                                    <m:num>
                                      <m:r>
                                        <a:rPr lang="pt-BR" sz="1000" i="1" smtClean="0">
                                          <a:gradFill>
                                            <a:gsLst>
                                              <a:gs pos="2917">
                                                <a:schemeClr val="tx1"/>
                                              </a:gs>
                                              <a:gs pos="30000">
                                                <a:schemeClr val="tx1"/>
                                              </a:gs>
                                            </a:gsLst>
                                            <a:lin ang="5400000" scaled="0"/>
                                          </a:gradFill>
                                          <a:latin typeface="Cambria Math" panose="02040503050406030204" pitchFamily="18" charset="0"/>
                                        </a:rPr>
                                        <m:t>𝑛</m:t>
                                      </m:r>
                                    </m:num>
                                    <m:den>
                                      <m:r>
                                        <a:rPr lang="pt-BR" sz="1000" i="1" smtClean="0">
                                          <a:gradFill>
                                            <a:gsLst>
                                              <a:gs pos="2917">
                                                <a:schemeClr val="tx1"/>
                                              </a:gs>
                                              <a:gs pos="30000">
                                                <a:schemeClr val="tx1"/>
                                              </a:gs>
                                            </a:gsLst>
                                            <a:lin ang="5400000" scaled="0"/>
                                          </a:gradFill>
                                          <a:latin typeface="Cambria Math" panose="02040503050406030204" pitchFamily="18" charset="0"/>
                                        </a:rPr>
                                        <m:t>𝑘</m:t>
                                      </m:r>
                                    </m:den>
                                  </m:f>
                                </m:e>
                              </m:d>
                              <m:sSup>
                                <m:sSupPr>
                                  <m:ctrlPr>
                                    <a:rPr lang="pt-BR" sz="1000" i="1" smtClean="0">
                                      <a:gradFill>
                                        <a:gsLst>
                                          <a:gs pos="2917">
                                            <a:schemeClr val="tx1"/>
                                          </a:gs>
                                          <a:gs pos="30000">
                                            <a:schemeClr val="tx1"/>
                                          </a:gs>
                                        </a:gsLst>
                                        <a:lin ang="5400000" scaled="0"/>
                                      </a:gradFill>
                                      <a:latin typeface="Cambria Math" panose="02040503050406030204" pitchFamily="18" charset="0"/>
                                    </a:rPr>
                                  </m:ctrlPr>
                                </m:sSupPr>
                                <m:e>
                                  <m:r>
                                    <a:rPr lang="pt-BR" sz="1000" i="1" smtClean="0">
                                      <a:gradFill>
                                        <a:gsLst>
                                          <a:gs pos="2917">
                                            <a:schemeClr val="tx1"/>
                                          </a:gs>
                                          <a:gs pos="30000">
                                            <a:schemeClr val="tx1"/>
                                          </a:gs>
                                        </a:gsLst>
                                        <a:lin ang="5400000" scaled="0"/>
                                      </a:gradFill>
                                      <a:latin typeface="Cambria Math" panose="02040503050406030204" pitchFamily="18" charset="0"/>
                                    </a:rPr>
                                    <m:t>𝑥</m:t>
                                  </m:r>
                                </m:e>
                                <m:sup>
                                  <m:r>
                                    <a:rPr lang="pt-BR" sz="1000" i="1" smtClean="0">
                                      <a:gradFill>
                                        <a:gsLst>
                                          <a:gs pos="2917">
                                            <a:schemeClr val="tx1"/>
                                          </a:gs>
                                          <a:gs pos="30000">
                                            <a:schemeClr val="tx1"/>
                                          </a:gs>
                                        </a:gsLst>
                                        <a:lin ang="5400000" scaled="0"/>
                                      </a:gradFill>
                                      <a:latin typeface="Cambria Math" panose="02040503050406030204" pitchFamily="18" charset="0"/>
                                    </a:rPr>
                                    <m:t>𝑘</m:t>
                                  </m:r>
                                </m:sup>
                              </m:sSup>
                              <m:sSup>
                                <m:sSupPr>
                                  <m:ctrlPr>
                                    <a:rPr lang="pt-BR" sz="1000" i="1" smtClean="0">
                                      <a:gradFill>
                                        <a:gsLst>
                                          <a:gs pos="2917">
                                            <a:schemeClr val="tx1"/>
                                          </a:gs>
                                          <a:gs pos="30000">
                                            <a:schemeClr val="tx1"/>
                                          </a:gs>
                                        </a:gsLst>
                                        <a:lin ang="5400000" scaled="0"/>
                                      </a:gradFill>
                                      <a:latin typeface="Cambria Math" panose="02040503050406030204" pitchFamily="18" charset="0"/>
                                    </a:rPr>
                                  </m:ctrlPr>
                                </m:sSupPr>
                                <m:e>
                                  <m:r>
                                    <a:rPr lang="pt-BR" sz="1000" i="1" smtClean="0">
                                      <a:gradFill>
                                        <a:gsLst>
                                          <a:gs pos="2917">
                                            <a:schemeClr val="tx1"/>
                                          </a:gs>
                                          <a:gs pos="30000">
                                            <a:schemeClr val="tx1"/>
                                          </a:gs>
                                        </a:gsLst>
                                        <a:lin ang="5400000" scaled="0"/>
                                      </a:gradFill>
                                      <a:latin typeface="Cambria Math" panose="02040503050406030204" pitchFamily="18" charset="0"/>
                                    </a:rPr>
                                    <m:t>𝑎</m:t>
                                  </m:r>
                                </m:e>
                                <m:sup>
                                  <m:r>
                                    <a:rPr lang="pt-BR" sz="1000" i="1" smtClean="0">
                                      <a:gradFill>
                                        <a:gsLst>
                                          <a:gs pos="2917">
                                            <a:schemeClr val="tx1"/>
                                          </a:gs>
                                          <a:gs pos="30000">
                                            <a:schemeClr val="tx1"/>
                                          </a:gs>
                                        </a:gsLst>
                                        <a:lin ang="5400000" scaled="0"/>
                                      </a:gradFill>
                                      <a:latin typeface="Cambria Math" panose="02040503050406030204" pitchFamily="18" charset="0"/>
                                    </a:rPr>
                                    <m:t>𝑛</m:t>
                                  </m:r>
                                  <m:r>
                                    <a:rPr lang="pt-BR" sz="1000" i="1" smtClean="0">
                                      <a:gradFill>
                                        <a:gsLst>
                                          <a:gs pos="2917">
                                            <a:schemeClr val="tx1"/>
                                          </a:gs>
                                          <a:gs pos="30000">
                                            <a:schemeClr val="tx1"/>
                                          </a:gs>
                                        </a:gsLst>
                                        <a:lin ang="5400000" scaled="0"/>
                                      </a:gradFill>
                                      <a:latin typeface="Cambria Math" panose="02040503050406030204" pitchFamily="18" charset="0"/>
                                    </a:rPr>
                                    <m:t>−</m:t>
                                  </m:r>
                                  <m:r>
                                    <a:rPr lang="pt-BR" sz="1000" i="1" smtClean="0">
                                      <a:gradFill>
                                        <a:gsLst>
                                          <a:gs pos="2917">
                                            <a:schemeClr val="tx1"/>
                                          </a:gs>
                                          <a:gs pos="30000">
                                            <a:schemeClr val="tx1"/>
                                          </a:gs>
                                        </a:gsLst>
                                        <a:lin ang="5400000" scaled="0"/>
                                      </a:gradFill>
                                      <a:latin typeface="Cambria Math" panose="02040503050406030204" pitchFamily="18" charset="0"/>
                                    </a:rPr>
                                    <m:t>𝑘</m:t>
                                  </m:r>
                                </m:sup>
                              </m:sSup>
                            </m:e>
                          </m:nary>
                        </m:oMath>
                      </m:oMathPara>
                    </a14:m>
                    <a:endParaRPr lang="en-US" sz="1000" dirty="0">
                      <a:gradFill>
                        <a:gsLst>
                          <a:gs pos="2917">
                            <a:schemeClr val="tx1"/>
                          </a:gs>
                          <a:gs pos="30000">
                            <a:schemeClr val="tx1"/>
                          </a:gs>
                        </a:gsLst>
                        <a:lin ang="5400000" scaled="0"/>
                      </a:gradFill>
                    </a:endParaRPr>
                  </a:p>
                </p:txBody>
              </p:sp>
            </mc:Choice>
            <mc:Fallback xmlns="">
              <p:sp>
                <p:nvSpPr>
                  <p:cNvPr id="109" name="TextBox 108">
                    <a:extLst>
                      <a:ext uri="{FF2B5EF4-FFF2-40B4-BE49-F238E27FC236}">
                        <a16:creationId xmlns:a16="http://schemas.microsoft.com/office/drawing/2014/main" id="{ED4482F6-505A-9442-89B5-BE340C73B1D1}"/>
                      </a:ext>
                    </a:extLst>
                  </p:cNvPr>
                  <p:cNvSpPr txBox="1">
                    <a:spLocks noRot="1" noChangeAspect="1" noMove="1" noResize="1" noEditPoints="1" noAdjustHandles="1" noChangeArrowheads="1" noChangeShapeType="1" noTextEdit="1"/>
                  </p:cNvSpPr>
                  <p:nvPr/>
                </p:nvSpPr>
                <p:spPr>
                  <a:xfrm>
                    <a:off x="10300916" y="2996512"/>
                    <a:ext cx="869725" cy="420243"/>
                  </a:xfrm>
                  <a:prstGeom prst="rect">
                    <a:avLst/>
                  </a:prstGeom>
                  <a:blipFill>
                    <a:blip r:embed="rId5"/>
                    <a:stretch>
                      <a:fillRect/>
                    </a:stretch>
                  </a:blipFill>
                </p:spPr>
                <p:txBody>
                  <a:bodyPr/>
                  <a:lstStyle/>
                  <a:p>
                    <a:r>
                      <a:rPr lang="en-US">
                        <a:noFill/>
                      </a:rPr>
                      <a:t> </a:t>
                    </a:r>
                  </a:p>
                </p:txBody>
              </p:sp>
            </mc:Fallback>
          </mc:AlternateContent>
          <p:grpSp>
            <p:nvGrpSpPr>
              <p:cNvPr id="110" name="Graphic 98">
                <a:extLst>
                  <a:ext uri="{FF2B5EF4-FFF2-40B4-BE49-F238E27FC236}">
                    <a16:creationId xmlns:a16="http://schemas.microsoft.com/office/drawing/2014/main" id="{C47F167F-B2F9-984E-AD56-4325C68E298B}"/>
                  </a:ext>
                </a:extLst>
              </p:cNvPr>
              <p:cNvGrpSpPr/>
              <p:nvPr/>
            </p:nvGrpSpPr>
            <p:grpSpPr>
              <a:xfrm>
                <a:off x="8823255" y="2758423"/>
                <a:ext cx="745617" cy="869573"/>
                <a:chOff x="6194501" y="5573925"/>
                <a:chExt cx="1233918" cy="1439057"/>
              </a:xfrm>
            </p:grpSpPr>
            <p:sp>
              <p:nvSpPr>
                <p:cNvPr id="111" name="Freeform 110">
                  <a:extLst>
                    <a:ext uri="{FF2B5EF4-FFF2-40B4-BE49-F238E27FC236}">
                      <a16:creationId xmlns:a16="http://schemas.microsoft.com/office/drawing/2014/main" id="{697B8971-3B6A-8D45-8ABF-1AA15980594D}"/>
                    </a:ext>
                  </a:extLst>
                </p:cNvPr>
                <p:cNvSpPr/>
                <p:nvPr/>
              </p:nvSpPr>
              <p:spPr>
                <a:xfrm>
                  <a:off x="6194501" y="5769810"/>
                  <a:ext cx="1233918" cy="1243172"/>
                </a:xfrm>
                <a:custGeom>
                  <a:avLst/>
                  <a:gdLst>
                    <a:gd name="connsiteX0" fmla="*/ 616959 w 1233918"/>
                    <a:gd name="connsiteY0" fmla="*/ 197427 h 1243172"/>
                    <a:gd name="connsiteX1" fmla="*/ 0 w 1233918"/>
                    <a:gd name="connsiteY1" fmla="*/ 0 h 1243172"/>
                    <a:gd name="connsiteX2" fmla="*/ 0 w 1233918"/>
                    <a:gd name="connsiteY2" fmla="*/ 1047288 h 1243172"/>
                    <a:gd name="connsiteX3" fmla="*/ 609247 w 1233918"/>
                    <a:gd name="connsiteY3" fmla="*/ 1243173 h 1243172"/>
                    <a:gd name="connsiteX4" fmla="*/ 616959 w 1233918"/>
                    <a:gd name="connsiteY4" fmla="*/ 1243173 h 1243172"/>
                    <a:gd name="connsiteX5" fmla="*/ 1233918 w 1233918"/>
                    <a:gd name="connsiteY5" fmla="*/ 1047288 h 1243172"/>
                    <a:gd name="connsiteX6" fmla="*/ 1233918 w 1233918"/>
                    <a:gd name="connsiteY6" fmla="*/ 0 h 1243172"/>
                    <a:gd name="connsiteX7" fmla="*/ 616959 w 1233918"/>
                    <a:gd name="connsiteY7" fmla="*/ 197427 h 124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3918" h="1243172">
                      <a:moveTo>
                        <a:pt x="616959" y="197427"/>
                      </a:moveTo>
                      <a:cubicBezTo>
                        <a:pt x="276089" y="197427"/>
                        <a:pt x="0" y="109510"/>
                        <a:pt x="0" y="0"/>
                      </a:cubicBezTo>
                      <a:lnTo>
                        <a:pt x="0" y="1047288"/>
                      </a:lnTo>
                      <a:cubicBezTo>
                        <a:pt x="0" y="1155256"/>
                        <a:pt x="271462" y="1241630"/>
                        <a:pt x="609247" y="1243173"/>
                      </a:cubicBezTo>
                      <a:lnTo>
                        <a:pt x="616959" y="1243173"/>
                      </a:lnTo>
                      <a:cubicBezTo>
                        <a:pt x="957829" y="1243173"/>
                        <a:pt x="1233918" y="1155256"/>
                        <a:pt x="1233918" y="1047288"/>
                      </a:cubicBezTo>
                      <a:lnTo>
                        <a:pt x="1233918" y="0"/>
                      </a:lnTo>
                      <a:cubicBezTo>
                        <a:pt x="1233918" y="109510"/>
                        <a:pt x="957829" y="197427"/>
                        <a:pt x="616959" y="197427"/>
                      </a:cubicBezTo>
                      <a:close/>
                    </a:path>
                  </a:pathLst>
                </a:custGeom>
                <a:gradFill>
                  <a:gsLst>
                    <a:gs pos="0">
                      <a:srgbClr val="005BA2"/>
                    </a:gs>
                    <a:gs pos="50000">
                      <a:srgbClr val="0077D3"/>
                    </a:gs>
                    <a:gs pos="100000">
                      <a:srgbClr val="005BA2"/>
                    </a:gs>
                  </a:gsLst>
                  <a:lin ang="0" scaled="0"/>
                </a:gradFill>
                <a:ln w="153988" cap="flat">
                  <a:noFill/>
                  <a:prstDash val="solid"/>
                  <a:miter/>
                </a:ln>
              </p:spPr>
              <p:txBody>
                <a:bodyPr rtlCol="0" anchor="ctr"/>
                <a:lstStyle/>
                <a:p>
                  <a:pPr algn="ctr"/>
                  <a:r>
                    <a:rPr lang="en-US" sz="1200" dirty="0" err="1">
                      <a:solidFill>
                        <a:schemeClr val="bg1"/>
                      </a:solidFill>
                    </a:rPr>
                    <a:t>UserDB</a:t>
                  </a:r>
                  <a:endParaRPr lang="en-US" sz="1200" dirty="0">
                    <a:solidFill>
                      <a:schemeClr val="bg1"/>
                    </a:solidFill>
                  </a:endParaRPr>
                </a:p>
              </p:txBody>
            </p:sp>
            <p:sp>
              <p:nvSpPr>
                <p:cNvPr id="112" name="Freeform 111">
                  <a:extLst>
                    <a:ext uri="{FF2B5EF4-FFF2-40B4-BE49-F238E27FC236}">
                      <a16:creationId xmlns:a16="http://schemas.microsoft.com/office/drawing/2014/main" id="{6500343A-813E-524E-AD0A-C035941812D1}"/>
                    </a:ext>
                  </a:extLst>
                </p:cNvPr>
                <p:cNvSpPr/>
                <p:nvPr/>
              </p:nvSpPr>
              <p:spPr>
                <a:xfrm>
                  <a:off x="6194501" y="5573925"/>
                  <a:ext cx="1233918" cy="393311"/>
                </a:xfrm>
                <a:custGeom>
                  <a:avLst/>
                  <a:gdLst>
                    <a:gd name="connsiteX0" fmla="*/ 1233918 w 1233918"/>
                    <a:gd name="connsiteY0" fmla="*/ 195885 h 393311"/>
                    <a:gd name="connsiteX1" fmla="*/ 616959 w 1233918"/>
                    <a:gd name="connsiteY1" fmla="*/ 393311 h 393311"/>
                    <a:gd name="connsiteX2" fmla="*/ 0 w 1233918"/>
                    <a:gd name="connsiteY2" fmla="*/ 195885 h 393311"/>
                    <a:gd name="connsiteX3" fmla="*/ 616959 w 1233918"/>
                    <a:gd name="connsiteY3" fmla="*/ 0 h 393311"/>
                    <a:gd name="connsiteX4" fmla="*/ 1233918 w 1233918"/>
                    <a:gd name="connsiteY4" fmla="*/ 195885 h 393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918" h="393311">
                      <a:moveTo>
                        <a:pt x="1233918" y="195885"/>
                      </a:moveTo>
                      <a:cubicBezTo>
                        <a:pt x="1233918" y="305395"/>
                        <a:pt x="957829" y="393311"/>
                        <a:pt x="616959" y="393311"/>
                      </a:cubicBezTo>
                      <a:cubicBezTo>
                        <a:pt x="276089" y="393311"/>
                        <a:pt x="0" y="305395"/>
                        <a:pt x="0" y="195885"/>
                      </a:cubicBezTo>
                      <a:cubicBezTo>
                        <a:pt x="0" y="86374"/>
                        <a:pt x="276089" y="0"/>
                        <a:pt x="616959" y="0"/>
                      </a:cubicBezTo>
                      <a:cubicBezTo>
                        <a:pt x="957829" y="0"/>
                        <a:pt x="1233918" y="87917"/>
                        <a:pt x="1233918" y="195885"/>
                      </a:cubicBezTo>
                    </a:path>
                  </a:pathLst>
                </a:custGeom>
                <a:solidFill>
                  <a:srgbClr val="E8E8E8"/>
                </a:solidFill>
                <a:ln w="153988" cap="flat">
                  <a:noFill/>
                  <a:prstDash val="solid"/>
                  <a:miter/>
                </a:ln>
              </p:spPr>
              <p:txBody>
                <a:bodyPr rtlCol="0" anchor="ctr"/>
                <a:lstStyle/>
                <a:p>
                  <a:endParaRPr lang="en-US" sz="1200"/>
                </a:p>
              </p:txBody>
            </p:sp>
            <p:sp>
              <p:nvSpPr>
                <p:cNvPr id="113" name="Freeform 112">
                  <a:extLst>
                    <a:ext uri="{FF2B5EF4-FFF2-40B4-BE49-F238E27FC236}">
                      <a16:creationId xmlns:a16="http://schemas.microsoft.com/office/drawing/2014/main" id="{CE774FA0-7215-704F-8494-CFAFBEB4F957}"/>
                    </a:ext>
                  </a:extLst>
                </p:cNvPr>
                <p:cNvSpPr/>
                <p:nvPr/>
              </p:nvSpPr>
              <p:spPr>
                <a:xfrm>
                  <a:off x="6337944" y="5635621"/>
                  <a:ext cx="947032" cy="243698"/>
                </a:xfrm>
                <a:custGeom>
                  <a:avLst/>
                  <a:gdLst>
                    <a:gd name="connsiteX0" fmla="*/ 947032 w 947032"/>
                    <a:gd name="connsiteY0" fmla="*/ 118765 h 243698"/>
                    <a:gd name="connsiteX1" fmla="*/ 473516 w 947032"/>
                    <a:gd name="connsiteY1" fmla="*/ 243699 h 243698"/>
                    <a:gd name="connsiteX2" fmla="*/ 0 w 947032"/>
                    <a:gd name="connsiteY2" fmla="*/ 118765 h 243698"/>
                    <a:gd name="connsiteX3" fmla="*/ 473516 w 947032"/>
                    <a:gd name="connsiteY3" fmla="*/ 0 h 243698"/>
                    <a:gd name="connsiteX4" fmla="*/ 947032 w 947032"/>
                    <a:gd name="connsiteY4" fmla="*/ 124934 h 24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032" h="243698">
                      <a:moveTo>
                        <a:pt x="947032" y="118765"/>
                      </a:moveTo>
                      <a:cubicBezTo>
                        <a:pt x="947032" y="188173"/>
                        <a:pt x="734181" y="243699"/>
                        <a:pt x="473516" y="243699"/>
                      </a:cubicBezTo>
                      <a:cubicBezTo>
                        <a:pt x="212851" y="243699"/>
                        <a:pt x="0" y="188173"/>
                        <a:pt x="0" y="118765"/>
                      </a:cubicBezTo>
                      <a:cubicBezTo>
                        <a:pt x="0" y="49357"/>
                        <a:pt x="212851" y="0"/>
                        <a:pt x="473516" y="0"/>
                      </a:cubicBezTo>
                      <a:cubicBezTo>
                        <a:pt x="734181" y="0"/>
                        <a:pt x="947032" y="55526"/>
                        <a:pt x="947032" y="124934"/>
                      </a:cubicBezTo>
                    </a:path>
                  </a:pathLst>
                </a:custGeom>
                <a:solidFill>
                  <a:srgbClr val="50E6FF"/>
                </a:solidFill>
                <a:ln w="153988" cap="flat">
                  <a:noFill/>
                  <a:prstDash val="solid"/>
                  <a:miter/>
                </a:ln>
              </p:spPr>
              <p:txBody>
                <a:bodyPr rtlCol="0" anchor="ctr"/>
                <a:lstStyle/>
                <a:p>
                  <a:endParaRPr lang="en-US" sz="1200"/>
                </a:p>
              </p:txBody>
            </p:sp>
            <p:sp>
              <p:nvSpPr>
                <p:cNvPr id="114" name="Freeform 113">
                  <a:extLst>
                    <a:ext uri="{FF2B5EF4-FFF2-40B4-BE49-F238E27FC236}">
                      <a16:creationId xmlns:a16="http://schemas.microsoft.com/office/drawing/2014/main" id="{993916DB-5333-614C-9188-16F0CFE5C94C}"/>
                    </a:ext>
                  </a:extLst>
                </p:cNvPr>
                <p:cNvSpPr/>
                <p:nvPr/>
              </p:nvSpPr>
              <p:spPr>
                <a:xfrm>
                  <a:off x="6436658" y="5789037"/>
                  <a:ext cx="749605" cy="91381"/>
                </a:xfrm>
                <a:custGeom>
                  <a:avLst/>
                  <a:gdLst>
                    <a:gd name="connsiteX0" fmla="*/ 374803 w 749605"/>
                    <a:gd name="connsiteY0" fmla="*/ 824 h 91381"/>
                    <a:gd name="connsiteX1" fmla="*/ 0 w 749605"/>
                    <a:gd name="connsiteY1" fmla="*/ 47096 h 91381"/>
                    <a:gd name="connsiteX2" fmla="*/ 374803 w 749605"/>
                    <a:gd name="connsiteY2" fmla="*/ 90283 h 91381"/>
                    <a:gd name="connsiteX3" fmla="*/ 749605 w 749605"/>
                    <a:gd name="connsiteY3" fmla="*/ 40926 h 91381"/>
                    <a:gd name="connsiteX4" fmla="*/ 374803 w 749605"/>
                    <a:gd name="connsiteY4" fmla="*/ 824 h 91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605" h="91381">
                      <a:moveTo>
                        <a:pt x="374803" y="824"/>
                      </a:moveTo>
                      <a:cubicBezTo>
                        <a:pt x="248306" y="-1601"/>
                        <a:pt x="122109" y="13979"/>
                        <a:pt x="0" y="47096"/>
                      </a:cubicBezTo>
                      <a:cubicBezTo>
                        <a:pt x="121885" y="81113"/>
                        <a:pt x="248375" y="95689"/>
                        <a:pt x="374803" y="90283"/>
                      </a:cubicBezTo>
                      <a:cubicBezTo>
                        <a:pt x="501557" y="93686"/>
                        <a:pt x="628049" y="77028"/>
                        <a:pt x="749605" y="40926"/>
                      </a:cubicBezTo>
                      <a:cubicBezTo>
                        <a:pt x="627201" y="9889"/>
                        <a:pt x="501005" y="-3613"/>
                        <a:pt x="374803" y="824"/>
                      </a:cubicBezTo>
                      <a:close/>
                    </a:path>
                  </a:pathLst>
                </a:custGeom>
                <a:solidFill>
                  <a:srgbClr val="32BEDD"/>
                </a:solidFill>
                <a:ln w="153988" cap="flat">
                  <a:noFill/>
                  <a:prstDash val="solid"/>
                  <a:miter/>
                </a:ln>
              </p:spPr>
              <p:txBody>
                <a:bodyPr rtlCol="0" anchor="ctr"/>
                <a:lstStyle/>
                <a:p>
                  <a:endParaRPr lang="en-US" sz="1200"/>
                </a:p>
              </p:txBody>
            </p:sp>
          </p:grpSp>
          <p:grpSp>
            <p:nvGrpSpPr>
              <p:cNvPr id="115" name="Graphic 98">
                <a:extLst>
                  <a:ext uri="{FF2B5EF4-FFF2-40B4-BE49-F238E27FC236}">
                    <a16:creationId xmlns:a16="http://schemas.microsoft.com/office/drawing/2014/main" id="{C32FB1FD-D353-D645-A869-F6AB3959E425}"/>
                  </a:ext>
                </a:extLst>
              </p:cNvPr>
              <p:cNvGrpSpPr/>
              <p:nvPr/>
            </p:nvGrpSpPr>
            <p:grpSpPr>
              <a:xfrm>
                <a:off x="8645236" y="4202546"/>
                <a:ext cx="672359" cy="784136"/>
                <a:chOff x="6194501" y="5573925"/>
                <a:chExt cx="1233918" cy="1439057"/>
              </a:xfrm>
            </p:grpSpPr>
            <p:sp>
              <p:nvSpPr>
                <p:cNvPr id="116" name="Freeform 115">
                  <a:extLst>
                    <a:ext uri="{FF2B5EF4-FFF2-40B4-BE49-F238E27FC236}">
                      <a16:creationId xmlns:a16="http://schemas.microsoft.com/office/drawing/2014/main" id="{3AC5E696-F5A1-174E-99F2-FAA92EAE649C}"/>
                    </a:ext>
                  </a:extLst>
                </p:cNvPr>
                <p:cNvSpPr/>
                <p:nvPr/>
              </p:nvSpPr>
              <p:spPr>
                <a:xfrm>
                  <a:off x="6194501" y="5769810"/>
                  <a:ext cx="1233918" cy="1243172"/>
                </a:xfrm>
                <a:custGeom>
                  <a:avLst/>
                  <a:gdLst>
                    <a:gd name="connsiteX0" fmla="*/ 616959 w 1233918"/>
                    <a:gd name="connsiteY0" fmla="*/ 197427 h 1243172"/>
                    <a:gd name="connsiteX1" fmla="*/ 0 w 1233918"/>
                    <a:gd name="connsiteY1" fmla="*/ 0 h 1243172"/>
                    <a:gd name="connsiteX2" fmla="*/ 0 w 1233918"/>
                    <a:gd name="connsiteY2" fmla="*/ 1047288 h 1243172"/>
                    <a:gd name="connsiteX3" fmla="*/ 609247 w 1233918"/>
                    <a:gd name="connsiteY3" fmla="*/ 1243173 h 1243172"/>
                    <a:gd name="connsiteX4" fmla="*/ 616959 w 1233918"/>
                    <a:gd name="connsiteY4" fmla="*/ 1243173 h 1243172"/>
                    <a:gd name="connsiteX5" fmla="*/ 1233918 w 1233918"/>
                    <a:gd name="connsiteY5" fmla="*/ 1047288 h 1243172"/>
                    <a:gd name="connsiteX6" fmla="*/ 1233918 w 1233918"/>
                    <a:gd name="connsiteY6" fmla="*/ 0 h 1243172"/>
                    <a:gd name="connsiteX7" fmla="*/ 616959 w 1233918"/>
                    <a:gd name="connsiteY7" fmla="*/ 197427 h 124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3918" h="1243172">
                      <a:moveTo>
                        <a:pt x="616959" y="197427"/>
                      </a:moveTo>
                      <a:cubicBezTo>
                        <a:pt x="276089" y="197427"/>
                        <a:pt x="0" y="109510"/>
                        <a:pt x="0" y="0"/>
                      </a:cubicBezTo>
                      <a:lnTo>
                        <a:pt x="0" y="1047288"/>
                      </a:lnTo>
                      <a:cubicBezTo>
                        <a:pt x="0" y="1155256"/>
                        <a:pt x="271462" y="1241630"/>
                        <a:pt x="609247" y="1243173"/>
                      </a:cubicBezTo>
                      <a:lnTo>
                        <a:pt x="616959" y="1243173"/>
                      </a:lnTo>
                      <a:cubicBezTo>
                        <a:pt x="957829" y="1243173"/>
                        <a:pt x="1233918" y="1155256"/>
                        <a:pt x="1233918" y="1047288"/>
                      </a:cubicBezTo>
                      <a:lnTo>
                        <a:pt x="1233918" y="0"/>
                      </a:lnTo>
                      <a:cubicBezTo>
                        <a:pt x="1233918" y="109510"/>
                        <a:pt x="957829" y="197427"/>
                        <a:pt x="616959" y="197427"/>
                      </a:cubicBezTo>
                      <a:close/>
                    </a:path>
                  </a:pathLst>
                </a:custGeom>
                <a:gradFill>
                  <a:gsLst>
                    <a:gs pos="0">
                      <a:srgbClr val="005BA2"/>
                    </a:gs>
                    <a:gs pos="50000">
                      <a:srgbClr val="0077D3"/>
                    </a:gs>
                    <a:gs pos="100000">
                      <a:srgbClr val="005BA2"/>
                    </a:gs>
                  </a:gsLst>
                  <a:lin ang="0" scaled="0"/>
                </a:gradFill>
                <a:ln w="153988" cap="flat">
                  <a:noFill/>
                  <a:prstDash val="solid"/>
                  <a:miter/>
                </a:ln>
              </p:spPr>
              <p:txBody>
                <a:bodyPr rtlCol="0" anchor="ctr"/>
                <a:lstStyle/>
                <a:p>
                  <a:pPr algn="ctr"/>
                  <a:r>
                    <a:rPr lang="en-US" sz="800" dirty="0" err="1">
                      <a:solidFill>
                        <a:schemeClr val="bg1"/>
                      </a:solidFill>
                    </a:rPr>
                    <a:t>postgres</a:t>
                  </a:r>
                  <a:endParaRPr lang="en-US" sz="800" dirty="0">
                    <a:solidFill>
                      <a:schemeClr val="bg1"/>
                    </a:solidFill>
                  </a:endParaRPr>
                </a:p>
              </p:txBody>
            </p:sp>
            <p:sp>
              <p:nvSpPr>
                <p:cNvPr id="117" name="Freeform 116">
                  <a:extLst>
                    <a:ext uri="{FF2B5EF4-FFF2-40B4-BE49-F238E27FC236}">
                      <a16:creationId xmlns:a16="http://schemas.microsoft.com/office/drawing/2014/main" id="{635E785B-F3EF-D047-A8C5-8BC612B80116}"/>
                    </a:ext>
                  </a:extLst>
                </p:cNvPr>
                <p:cNvSpPr/>
                <p:nvPr/>
              </p:nvSpPr>
              <p:spPr>
                <a:xfrm>
                  <a:off x="6194501" y="5573925"/>
                  <a:ext cx="1233918" cy="393311"/>
                </a:xfrm>
                <a:custGeom>
                  <a:avLst/>
                  <a:gdLst>
                    <a:gd name="connsiteX0" fmla="*/ 1233918 w 1233918"/>
                    <a:gd name="connsiteY0" fmla="*/ 195885 h 393311"/>
                    <a:gd name="connsiteX1" fmla="*/ 616959 w 1233918"/>
                    <a:gd name="connsiteY1" fmla="*/ 393311 h 393311"/>
                    <a:gd name="connsiteX2" fmla="*/ 0 w 1233918"/>
                    <a:gd name="connsiteY2" fmla="*/ 195885 h 393311"/>
                    <a:gd name="connsiteX3" fmla="*/ 616959 w 1233918"/>
                    <a:gd name="connsiteY3" fmla="*/ 0 h 393311"/>
                    <a:gd name="connsiteX4" fmla="*/ 1233918 w 1233918"/>
                    <a:gd name="connsiteY4" fmla="*/ 195885 h 393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918" h="393311">
                      <a:moveTo>
                        <a:pt x="1233918" y="195885"/>
                      </a:moveTo>
                      <a:cubicBezTo>
                        <a:pt x="1233918" y="305395"/>
                        <a:pt x="957829" y="393311"/>
                        <a:pt x="616959" y="393311"/>
                      </a:cubicBezTo>
                      <a:cubicBezTo>
                        <a:pt x="276089" y="393311"/>
                        <a:pt x="0" y="305395"/>
                        <a:pt x="0" y="195885"/>
                      </a:cubicBezTo>
                      <a:cubicBezTo>
                        <a:pt x="0" y="86374"/>
                        <a:pt x="276089" y="0"/>
                        <a:pt x="616959" y="0"/>
                      </a:cubicBezTo>
                      <a:cubicBezTo>
                        <a:pt x="957829" y="0"/>
                        <a:pt x="1233918" y="87917"/>
                        <a:pt x="1233918" y="195885"/>
                      </a:cubicBezTo>
                    </a:path>
                  </a:pathLst>
                </a:custGeom>
                <a:solidFill>
                  <a:srgbClr val="E8E8E8"/>
                </a:solidFill>
                <a:ln w="153988" cap="flat">
                  <a:noFill/>
                  <a:prstDash val="solid"/>
                  <a:miter/>
                </a:ln>
              </p:spPr>
              <p:txBody>
                <a:bodyPr rtlCol="0" anchor="ctr"/>
                <a:lstStyle/>
                <a:p>
                  <a:endParaRPr lang="en-US" sz="1200"/>
                </a:p>
              </p:txBody>
            </p:sp>
            <p:sp>
              <p:nvSpPr>
                <p:cNvPr id="118" name="Freeform 117">
                  <a:extLst>
                    <a:ext uri="{FF2B5EF4-FFF2-40B4-BE49-F238E27FC236}">
                      <a16:creationId xmlns:a16="http://schemas.microsoft.com/office/drawing/2014/main" id="{2847A950-CCCD-384D-AE9C-534079D7C4A5}"/>
                    </a:ext>
                  </a:extLst>
                </p:cNvPr>
                <p:cNvSpPr/>
                <p:nvPr/>
              </p:nvSpPr>
              <p:spPr>
                <a:xfrm>
                  <a:off x="6337944" y="5635621"/>
                  <a:ext cx="947032" cy="243698"/>
                </a:xfrm>
                <a:custGeom>
                  <a:avLst/>
                  <a:gdLst>
                    <a:gd name="connsiteX0" fmla="*/ 947032 w 947032"/>
                    <a:gd name="connsiteY0" fmla="*/ 118765 h 243698"/>
                    <a:gd name="connsiteX1" fmla="*/ 473516 w 947032"/>
                    <a:gd name="connsiteY1" fmla="*/ 243699 h 243698"/>
                    <a:gd name="connsiteX2" fmla="*/ 0 w 947032"/>
                    <a:gd name="connsiteY2" fmla="*/ 118765 h 243698"/>
                    <a:gd name="connsiteX3" fmla="*/ 473516 w 947032"/>
                    <a:gd name="connsiteY3" fmla="*/ 0 h 243698"/>
                    <a:gd name="connsiteX4" fmla="*/ 947032 w 947032"/>
                    <a:gd name="connsiteY4" fmla="*/ 124934 h 24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032" h="243698">
                      <a:moveTo>
                        <a:pt x="947032" y="118765"/>
                      </a:moveTo>
                      <a:cubicBezTo>
                        <a:pt x="947032" y="188173"/>
                        <a:pt x="734181" y="243699"/>
                        <a:pt x="473516" y="243699"/>
                      </a:cubicBezTo>
                      <a:cubicBezTo>
                        <a:pt x="212851" y="243699"/>
                        <a:pt x="0" y="188173"/>
                        <a:pt x="0" y="118765"/>
                      </a:cubicBezTo>
                      <a:cubicBezTo>
                        <a:pt x="0" y="49357"/>
                        <a:pt x="212851" y="0"/>
                        <a:pt x="473516" y="0"/>
                      </a:cubicBezTo>
                      <a:cubicBezTo>
                        <a:pt x="734181" y="0"/>
                        <a:pt x="947032" y="55526"/>
                        <a:pt x="947032" y="124934"/>
                      </a:cubicBezTo>
                    </a:path>
                  </a:pathLst>
                </a:custGeom>
                <a:solidFill>
                  <a:srgbClr val="50E6FF"/>
                </a:solidFill>
                <a:ln w="153988" cap="flat">
                  <a:noFill/>
                  <a:prstDash val="solid"/>
                  <a:miter/>
                </a:ln>
              </p:spPr>
              <p:txBody>
                <a:bodyPr rtlCol="0" anchor="ctr"/>
                <a:lstStyle/>
                <a:p>
                  <a:endParaRPr lang="en-US" sz="1200"/>
                </a:p>
              </p:txBody>
            </p:sp>
            <p:sp>
              <p:nvSpPr>
                <p:cNvPr id="119" name="Freeform 118">
                  <a:extLst>
                    <a:ext uri="{FF2B5EF4-FFF2-40B4-BE49-F238E27FC236}">
                      <a16:creationId xmlns:a16="http://schemas.microsoft.com/office/drawing/2014/main" id="{6AA0AEB4-20EF-2D4D-9915-C9A54E6EEEDD}"/>
                    </a:ext>
                  </a:extLst>
                </p:cNvPr>
                <p:cNvSpPr/>
                <p:nvPr/>
              </p:nvSpPr>
              <p:spPr>
                <a:xfrm>
                  <a:off x="6436658" y="5789037"/>
                  <a:ext cx="749605" cy="91381"/>
                </a:xfrm>
                <a:custGeom>
                  <a:avLst/>
                  <a:gdLst>
                    <a:gd name="connsiteX0" fmla="*/ 374803 w 749605"/>
                    <a:gd name="connsiteY0" fmla="*/ 824 h 91381"/>
                    <a:gd name="connsiteX1" fmla="*/ 0 w 749605"/>
                    <a:gd name="connsiteY1" fmla="*/ 47096 h 91381"/>
                    <a:gd name="connsiteX2" fmla="*/ 374803 w 749605"/>
                    <a:gd name="connsiteY2" fmla="*/ 90283 h 91381"/>
                    <a:gd name="connsiteX3" fmla="*/ 749605 w 749605"/>
                    <a:gd name="connsiteY3" fmla="*/ 40926 h 91381"/>
                    <a:gd name="connsiteX4" fmla="*/ 374803 w 749605"/>
                    <a:gd name="connsiteY4" fmla="*/ 824 h 91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605" h="91381">
                      <a:moveTo>
                        <a:pt x="374803" y="824"/>
                      </a:moveTo>
                      <a:cubicBezTo>
                        <a:pt x="248306" y="-1601"/>
                        <a:pt x="122109" y="13979"/>
                        <a:pt x="0" y="47096"/>
                      </a:cubicBezTo>
                      <a:cubicBezTo>
                        <a:pt x="121885" y="81113"/>
                        <a:pt x="248375" y="95689"/>
                        <a:pt x="374803" y="90283"/>
                      </a:cubicBezTo>
                      <a:cubicBezTo>
                        <a:pt x="501557" y="93686"/>
                        <a:pt x="628049" y="77028"/>
                        <a:pt x="749605" y="40926"/>
                      </a:cubicBezTo>
                      <a:cubicBezTo>
                        <a:pt x="627201" y="9889"/>
                        <a:pt x="501005" y="-3613"/>
                        <a:pt x="374803" y="824"/>
                      </a:cubicBezTo>
                      <a:close/>
                    </a:path>
                  </a:pathLst>
                </a:custGeom>
                <a:solidFill>
                  <a:srgbClr val="32BEDD"/>
                </a:solidFill>
                <a:ln w="153988" cap="flat">
                  <a:noFill/>
                  <a:prstDash val="solid"/>
                  <a:miter/>
                </a:ln>
              </p:spPr>
              <p:txBody>
                <a:bodyPr rtlCol="0" anchor="ctr"/>
                <a:lstStyle/>
                <a:p>
                  <a:endParaRPr lang="en-US" sz="1200"/>
                </a:p>
              </p:txBody>
            </p:sp>
          </p:grpSp>
          <p:grpSp>
            <p:nvGrpSpPr>
              <p:cNvPr id="120" name="Graphic 98">
                <a:extLst>
                  <a:ext uri="{FF2B5EF4-FFF2-40B4-BE49-F238E27FC236}">
                    <a16:creationId xmlns:a16="http://schemas.microsoft.com/office/drawing/2014/main" id="{6C247B52-B02E-BF47-81FB-54C7D544FC2A}"/>
                  </a:ext>
                </a:extLst>
              </p:cNvPr>
              <p:cNvGrpSpPr/>
              <p:nvPr/>
            </p:nvGrpSpPr>
            <p:grpSpPr>
              <a:xfrm>
                <a:off x="9467273" y="4202546"/>
                <a:ext cx="672359" cy="784136"/>
                <a:chOff x="6194501" y="5573925"/>
                <a:chExt cx="1233918" cy="1439057"/>
              </a:xfrm>
            </p:grpSpPr>
            <p:sp>
              <p:nvSpPr>
                <p:cNvPr id="121" name="Freeform 120">
                  <a:extLst>
                    <a:ext uri="{FF2B5EF4-FFF2-40B4-BE49-F238E27FC236}">
                      <a16:creationId xmlns:a16="http://schemas.microsoft.com/office/drawing/2014/main" id="{034D8684-768F-974F-8360-E492BF8108A9}"/>
                    </a:ext>
                  </a:extLst>
                </p:cNvPr>
                <p:cNvSpPr/>
                <p:nvPr/>
              </p:nvSpPr>
              <p:spPr>
                <a:xfrm>
                  <a:off x="6194501" y="5769810"/>
                  <a:ext cx="1233918" cy="1243172"/>
                </a:xfrm>
                <a:custGeom>
                  <a:avLst/>
                  <a:gdLst>
                    <a:gd name="connsiteX0" fmla="*/ 616959 w 1233918"/>
                    <a:gd name="connsiteY0" fmla="*/ 197427 h 1243172"/>
                    <a:gd name="connsiteX1" fmla="*/ 0 w 1233918"/>
                    <a:gd name="connsiteY1" fmla="*/ 0 h 1243172"/>
                    <a:gd name="connsiteX2" fmla="*/ 0 w 1233918"/>
                    <a:gd name="connsiteY2" fmla="*/ 1047288 h 1243172"/>
                    <a:gd name="connsiteX3" fmla="*/ 609247 w 1233918"/>
                    <a:gd name="connsiteY3" fmla="*/ 1243173 h 1243172"/>
                    <a:gd name="connsiteX4" fmla="*/ 616959 w 1233918"/>
                    <a:gd name="connsiteY4" fmla="*/ 1243173 h 1243172"/>
                    <a:gd name="connsiteX5" fmla="*/ 1233918 w 1233918"/>
                    <a:gd name="connsiteY5" fmla="*/ 1047288 h 1243172"/>
                    <a:gd name="connsiteX6" fmla="*/ 1233918 w 1233918"/>
                    <a:gd name="connsiteY6" fmla="*/ 0 h 1243172"/>
                    <a:gd name="connsiteX7" fmla="*/ 616959 w 1233918"/>
                    <a:gd name="connsiteY7" fmla="*/ 197427 h 124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3918" h="1243172">
                      <a:moveTo>
                        <a:pt x="616959" y="197427"/>
                      </a:moveTo>
                      <a:cubicBezTo>
                        <a:pt x="276089" y="197427"/>
                        <a:pt x="0" y="109510"/>
                        <a:pt x="0" y="0"/>
                      </a:cubicBezTo>
                      <a:lnTo>
                        <a:pt x="0" y="1047288"/>
                      </a:lnTo>
                      <a:cubicBezTo>
                        <a:pt x="0" y="1155256"/>
                        <a:pt x="271462" y="1241630"/>
                        <a:pt x="609247" y="1243173"/>
                      </a:cubicBezTo>
                      <a:lnTo>
                        <a:pt x="616959" y="1243173"/>
                      </a:lnTo>
                      <a:cubicBezTo>
                        <a:pt x="957829" y="1243173"/>
                        <a:pt x="1233918" y="1155256"/>
                        <a:pt x="1233918" y="1047288"/>
                      </a:cubicBezTo>
                      <a:lnTo>
                        <a:pt x="1233918" y="0"/>
                      </a:lnTo>
                      <a:cubicBezTo>
                        <a:pt x="1233918" y="109510"/>
                        <a:pt x="957829" y="197427"/>
                        <a:pt x="616959" y="197427"/>
                      </a:cubicBezTo>
                      <a:close/>
                    </a:path>
                  </a:pathLst>
                </a:custGeom>
                <a:gradFill>
                  <a:gsLst>
                    <a:gs pos="0">
                      <a:srgbClr val="005BA2"/>
                    </a:gs>
                    <a:gs pos="50000">
                      <a:srgbClr val="0077D3"/>
                    </a:gs>
                    <a:gs pos="100000">
                      <a:srgbClr val="005BA2"/>
                    </a:gs>
                  </a:gsLst>
                  <a:lin ang="0" scaled="0"/>
                </a:gradFill>
                <a:ln w="153988" cap="flat">
                  <a:noFill/>
                  <a:prstDash val="solid"/>
                  <a:miter/>
                </a:ln>
              </p:spPr>
              <p:txBody>
                <a:bodyPr rtlCol="0" anchor="ctr"/>
                <a:lstStyle/>
                <a:p>
                  <a:pPr algn="ctr"/>
                  <a:r>
                    <a:rPr lang="en-US" sz="800" dirty="0" err="1">
                      <a:solidFill>
                        <a:schemeClr val="bg1"/>
                      </a:solidFill>
                    </a:rPr>
                    <a:t>azure_maintenance</a:t>
                  </a:r>
                  <a:endParaRPr lang="en-US" sz="800" dirty="0">
                    <a:solidFill>
                      <a:schemeClr val="bg1"/>
                    </a:solidFill>
                  </a:endParaRPr>
                </a:p>
              </p:txBody>
            </p:sp>
            <p:sp>
              <p:nvSpPr>
                <p:cNvPr id="122" name="Freeform 121">
                  <a:extLst>
                    <a:ext uri="{FF2B5EF4-FFF2-40B4-BE49-F238E27FC236}">
                      <a16:creationId xmlns:a16="http://schemas.microsoft.com/office/drawing/2014/main" id="{7F57CBDF-F7BA-6E4A-B879-97E73E6BBF2A}"/>
                    </a:ext>
                  </a:extLst>
                </p:cNvPr>
                <p:cNvSpPr/>
                <p:nvPr/>
              </p:nvSpPr>
              <p:spPr>
                <a:xfrm>
                  <a:off x="6194501" y="5573925"/>
                  <a:ext cx="1233918" cy="393311"/>
                </a:xfrm>
                <a:custGeom>
                  <a:avLst/>
                  <a:gdLst>
                    <a:gd name="connsiteX0" fmla="*/ 1233918 w 1233918"/>
                    <a:gd name="connsiteY0" fmla="*/ 195885 h 393311"/>
                    <a:gd name="connsiteX1" fmla="*/ 616959 w 1233918"/>
                    <a:gd name="connsiteY1" fmla="*/ 393311 h 393311"/>
                    <a:gd name="connsiteX2" fmla="*/ 0 w 1233918"/>
                    <a:gd name="connsiteY2" fmla="*/ 195885 h 393311"/>
                    <a:gd name="connsiteX3" fmla="*/ 616959 w 1233918"/>
                    <a:gd name="connsiteY3" fmla="*/ 0 h 393311"/>
                    <a:gd name="connsiteX4" fmla="*/ 1233918 w 1233918"/>
                    <a:gd name="connsiteY4" fmla="*/ 195885 h 393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918" h="393311">
                      <a:moveTo>
                        <a:pt x="1233918" y="195885"/>
                      </a:moveTo>
                      <a:cubicBezTo>
                        <a:pt x="1233918" y="305395"/>
                        <a:pt x="957829" y="393311"/>
                        <a:pt x="616959" y="393311"/>
                      </a:cubicBezTo>
                      <a:cubicBezTo>
                        <a:pt x="276089" y="393311"/>
                        <a:pt x="0" y="305395"/>
                        <a:pt x="0" y="195885"/>
                      </a:cubicBezTo>
                      <a:cubicBezTo>
                        <a:pt x="0" y="86374"/>
                        <a:pt x="276089" y="0"/>
                        <a:pt x="616959" y="0"/>
                      </a:cubicBezTo>
                      <a:cubicBezTo>
                        <a:pt x="957829" y="0"/>
                        <a:pt x="1233918" y="87917"/>
                        <a:pt x="1233918" y="195885"/>
                      </a:cubicBezTo>
                    </a:path>
                  </a:pathLst>
                </a:custGeom>
                <a:solidFill>
                  <a:srgbClr val="E8E8E8"/>
                </a:solidFill>
                <a:ln w="153988" cap="flat">
                  <a:noFill/>
                  <a:prstDash val="solid"/>
                  <a:miter/>
                </a:ln>
              </p:spPr>
              <p:txBody>
                <a:bodyPr rtlCol="0" anchor="ctr"/>
                <a:lstStyle/>
                <a:p>
                  <a:endParaRPr lang="en-US" sz="1200"/>
                </a:p>
              </p:txBody>
            </p:sp>
            <p:sp>
              <p:nvSpPr>
                <p:cNvPr id="123" name="Freeform 122">
                  <a:extLst>
                    <a:ext uri="{FF2B5EF4-FFF2-40B4-BE49-F238E27FC236}">
                      <a16:creationId xmlns:a16="http://schemas.microsoft.com/office/drawing/2014/main" id="{285B89BF-DD1F-6040-931E-01405FBC2232}"/>
                    </a:ext>
                  </a:extLst>
                </p:cNvPr>
                <p:cNvSpPr/>
                <p:nvPr/>
              </p:nvSpPr>
              <p:spPr>
                <a:xfrm>
                  <a:off x="6337944" y="5635621"/>
                  <a:ext cx="947032" cy="243698"/>
                </a:xfrm>
                <a:custGeom>
                  <a:avLst/>
                  <a:gdLst>
                    <a:gd name="connsiteX0" fmla="*/ 947032 w 947032"/>
                    <a:gd name="connsiteY0" fmla="*/ 118765 h 243698"/>
                    <a:gd name="connsiteX1" fmla="*/ 473516 w 947032"/>
                    <a:gd name="connsiteY1" fmla="*/ 243699 h 243698"/>
                    <a:gd name="connsiteX2" fmla="*/ 0 w 947032"/>
                    <a:gd name="connsiteY2" fmla="*/ 118765 h 243698"/>
                    <a:gd name="connsiteX3" fmla="*/ 473516 w 947032"/>
                    <a:gd name="connsiteY3" fmla="*/ 0 h 243698"/>
                    <a:gd name="connsiteX4" fmla="*/ 947032 w 947032"/>
                    <a:gd name="connsiteY4" fmla="*/ 124934 h 24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032" h="243698">
                      <a:moveTo>
                        <a:pt x="947032" y="118765"/>
                      </a:moveTo>
                      <a:cubicBezTo>
                        <a:pt x="947032" y="188173"/>
                        <a:pt x="734181" y="243699"/>
                        <a:pt x="473516" y="243699"/>
                      </a:cubicBezTo>
                      <a:cubicBezTo>
                        <a:pt x="212851" y="243699"/>
                        <a:pt x="0" y="188173"/>
                        <a:pt x="0" y="118765"/>
                      </a:cubicBezTo>
                      <a:cubicBezTo>
                        <a:pt x="0" y="49357"/>
                        <a:pt x="212851" y="0"/>
                        <a:pt x="473516" y="0"/>
                      </a:cubicBezTo>
                      <a:cubicBezTo>
                        <a:pt x="734181" y="0"/>
                        <a:pt x="947032" y="55526"/>
                        <a:pt x="947032" y="124934"/>
                      </a:cubicBezTo>
                    </a:path>
                  </a:pathLst>
                </a:custGeom>
                <a:solidFill>
                  <a:srgbClr val="50E6FF"/>
                </a:solidFill>
                <a:ln w="153988" cap="flat">
                  <a:noFill/>
                  <a:prstDash val="solid"/>
                  <a:miter/>
                </a:ln>
              </p:spPr>
              <p:txBody>
                <a:bodyPr rtlCol="0" anchor="ctr"/>
                <a:lstStyle/>
                <a:p>
                  <a:endParaRPr lang="en-US" sz="1200"/>
                </a:p>
              </p:txBody>
            </p:sp>
            <p:sp>
              <p:nvSpPr>
                <p:cNvPr id="124" name="Freeform 123">
                  <a:extLst>
                    <a:ext uri="{FF2B5EF4-FFF2-40B4-BE49-F238E27FC236}">
                      <a16:creationId xmlns:a16="http://schemas.microsoft.com/office/drawing/2014/main" id="{598E219D-4747-3E40-BC3A-1A289C14DDA5}"/>
                    </a:ext>
                  </a:extLst>
                </p:cNvPr>
                <p:cNvSpPr/>
                <p:nvPr/>
              </p:nvSpPr>
              <p:spPr>
                <a:xfrm>
                  <a:off x="6436658" y="5789037"/>
                  <a:ext cx="749605" cy="91381"/>
                </a:xfrm>
                <a:custGeom>
                  <a:avLst/>
                  <a:gdLst>
                    <a:gd name="connsiteX0" fmla="*/ 374803 w 749605"/>
                    <a:gd name="connsiteY0" fmla="*/ 824 h 91381"/>
                    <a:gd name="connsiteX1" fmla="*/ 0 w 749605"/>
                    <a:gd name="connsiteY1" fmla="*/ 47096 h 91381"/>
                    <a:gd name="connsiteX2" fmla="*/ 374803 w 749605"/>
                    <a:gd name="connsiteY2" fmla="*/ 90283 h 91381"/>
                    <a:gd name="connsiteX3" fmla="*/ 749605 w 749605"/>
                    <a:gd name="connsiteY3" fmla="*/ 40926 h 91381"/>
                    <a:gd name="connsiteX4" fmla="*/ 374803 w 749605"/>
                    <a:gd name="connsiteY4" fmla="*/ 824 h 91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605" h="91381">
                      <a:moveTo>
                        <a:pt x="374803" y="824"/>
                      </a:moveTo>
                      <a:cubicBezTo>
                        <a:pt x="248306" y="-1601"/>
                        <a:pt x="122109" y="13979"/>
                        <a:pt x="0" y="47096"/>
                      </a:cubicBezTo>
                      <a:cubicBezTo>
                        <a:pt x="121885" y="81113"/>
                        <a:pt x="248375" y="95689"/>
                        <a:pt x="374803" y="90283"/>
                      </a:cubicBezTo>
                      <a:cubicBezTo>
                        <a:pt x="501557" y="93686"/>
                        <a:pt x="628049" y="77028"/>
                        <a:pt x="749605" y="40926"/>
                      </a:cubicBezTo>
                      <a:cubicBezTo>
                        <a:pt x="627201" y="9889"/>
                        <a:pt x="501005" y="-3613"/>
                        <a:pt x="374803" y="824"/>
                      </a:cubicBezTo>
                      <a:close/>
                    </a:path>
                  </a:pathLst>
                </a:custGeom>
                <a:solidFill>
                  <a:srgbClr val="32BEDD"/>
                </a:solidFill>
                <a:ln w="153988" cap="flat">
                  <a:noFill/>
                  <a:prstDash val="solid"/>
                  <a:miter/>
                </a:ln>
              </p:spPr>
              <p:txBody>
                <a:bodyPr rtlCol="0" anchor="ctr"/>
                <a:lstStyle/>
                <a:p>
                  <a:endParaRPr lang="en-US" sz="1200"/>
                </a:p>
              </p:txBody>
            </p:sp>
          </p:grpSp>
          <p:sp>
            <p:nvSpPr>
              <p:cNvPr id="125" name="Rectangle 124">
                <a:extLst>
                  <a:ext uri="{FF2B5EF4-FFF2-40B4-BE49-F238E27FC236}">
                    <a16:creationId xmlns:a16="http://schemas.microsoft.com/office/drawing/2014/main" id="{92657709-9269-0847-9073-AFEA17EF2516}"/>
                  </a:ext>
                </a:extLst>
              </p:cNvPr>
              <p:cNvSpPr/>
              <p:nvPr/>
            </p:nvSpPr>
            <p:spPr bwMode="auto">
              <a:xfrm>
                <a:off x="8543636" y="4073236"/>
                <a:ext cx="1652268" cy="951346"/>
              </a:xfrm>
              <a:prstGeom prst="rect">
                <a:avLst/>
              </a:prstGeom>
              <a:solidFill>
                <a:schemeClr val="bg1">
                  <a:alpha val="8373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 name="Group 10" descr="architecture diagram">
              <a:extLst>
                <a:ext uri="{FF2B5EF4-FFF2-40B4-BE49-F238E27FC236}">
                  <a16:creationId xmlns:a16="http://schemas.microsoft.com/office/drawing/2014/main" id="{6AA31D54-4642-654E-A84E-EFA3FD5F9EE0}"/>
                </a:ext>
              </a:extLst>
            </p:cNvPr>
            <p:cNvGrpSpPr/>
            <p:nvPr/>
          </p:nvGrpSpPr>
          <p:grpSpPr>
            <a:xfrm>
              <a:off x="4084345" y="4607060"/>
              <a:ext cx="1552002" cy="1050325"/>
              <a:chOff x="8136392" y="1863860"/>
              <a:chExt cx="1552002" cy="1050325"/>
            </a:xfrm>
          </p:grpSpPr>
          <p:sp>
            <p:nvSpPr>
              <p:cNvPr id="126" name="Freeform 125">
                <a:extLst>
                  <a:ext uri="{FF2B5EF4-FFF2-40B4-BE49-F238E27FC236}">
                    <a16:creationId xmlns:a16="http://schemas.microsoft.com/office/drawing/2014/main" id="{B6B84CDA-6A1C-4945-8FC5-569BFE3CDE99}"/>
                  </a:ext>
                </a:extLst>
              </p:cNvPr>
              <p:cNvSpPr>
                <a:spLocks noChangeAspect="1"/>
              </p:cNvSpPr>
              <p:nvPr/>
            </p:nvSpPr>
            <p:spPr bwMode="auto">
              <a:xfrm flipH="1">
                <a:off x="8136392" y="1863860"/>
                <a:ext cx="1552002" cy="1050325"/>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gradFill>
                <a:gsLst>
                  <a:gs pos="0">
                    <a:schemeClr val="bg1">
                      <a:lumMod val="85000"/>
                    </a:schemeClr>
                  </a:gs>
                  <a:gs pos="100000">
                    <a:schemeClr val="bg1">
                      <a:lumMod val="65000"/>
                    </a:schemeClr>
                  </a:gs>
                </a:gsLst>
                <a:lin ang="5400000" scaled="1"/>
              </a:gradFill>
              <a:ln>
                <a:noFill/>
              </a:ln>
            </p:spPr>
            <p:txBody>
              <a:bodyPr vert="horz" wrap="square" lIns="91414" tIns="45706" rIns="91414" bIns="45706" numCol="1" anchor="t" anchorCtr="0" compatLnSpc="1">
                <a:prstTxWarp prst="textNoShape">
                  <a:avLst/>
                </a:prstTxWarp>
              </a:bodyPr>
              <a:lstStyle/>
              <a:p>
                <a:pPr defTabSz="914049">
                  <a:defRPr/>
                </a:pPr>
                <a:endParaRPr lang="en-US" sz="1800" kern="0" dirty="0">
                  <a:solidFill>
                    <a:srgbClr val="000000"/>
                  </a:solidFill>
                  <a:latin typeface="Segoe UI"/>
                </a:endParaRPr>
              </a:p>
            </p:txBody>
          </p:sp>
          <p:grpSp>
            <p:nvGrpSpPr>
              <p:cNvPr id="127" name="Group 95">
                <a:extLst>
                  <a:ext uri="{FF2B5EF4-FFF2-40B4-BE49-F238E27FC236}">
                    <a16:creationId xmlns:a16="http://schemas.microsoft.com/office/drawing/2014/main" id="{C9196146-B7D3-DD48-82F4-2B26BB489734}"/>
                  </a:ext>
                </a:extLst>
              </p:cNvPr>
              <p:cNvGrpSpPr>
                <a:grpSpLocks noChangeAspect="1"/>
              </p:cNvGrpSpPr>
              <p:nvPr/>
            </p:nvGrpSpPr>
            <p:grpSpPr bwMode="auto">
              <a:xfrm>
                <a:off x="8915718" y="2407920"/>
                <a:ext cx="376510" cy="376510"/>
                <a:chOff x="1013" y="999"/>
                <a:chExt cx="312" cy="312"/>
              </a:xfrm>
            </p:grpSpPr>
            <p:sp>
              <p:nvSpPr>
                <p:cNvPr id="130" name="Line 96">
                  <a:extLst>
                    <a:ext uri="{FF2B5EF4-FFF2-40B4-BE49-F238E27FC236}">
                      <a16:creationId xmlns:a16="http://schemas.microsoft.com/office/drawing/2014/main" id="{F8B76978-A725-D14D-B1D8-E03F8DBA5141}"/>
                    </a:ext>
                  </a:extLst>
                </p:cNvPr>
                <p:cNvSpPr>
                  <a:spLocks noChangeShapeType="1"/>
                </p:cNvSpPr>
                <p:nvPr/>
              </p:nvSpPr>
              <p:spPr bwMode="auto">
                <a:xfrm>
                  <a:off x="1028" y="1014"/>
                  <a:ext cx="282" cy="282"/>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3" name="Line 97">
                  <a:extLst>
                    <a:ext uri="{FF2B5EF4-FFF2-40B4-BE49-F238E27FC236}">
                      <a16:creationId xmlns:a16="http://schemas.microsoft.com/office/drawing/2014/main" id="{31DA6651-2240-514E-9D6D-B211481E2E2C}"/>
                    </a:ext>
                  </a:extLst>
                </p:cNvPr>
                <p:cNvSpPr>
                  <a:spLocks noChangeShapeType="1"/>
                </p:cNvSpPr>
                <p:nvPr/>
              </p:nvSpPr>
              <p:spPr bwMode="auto">
                <a:xfrm flipV="1">
                  <a:off x="1028" y="1014"/>
                  <a:ext cx="282" cy="282"/>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8" name="Line 98">
                  <a:extLst>
                    <a:ext uri="{FF2B5EF4-FFF2-40B4-BE49-F238E27FC236}">
                      <a16:creationId xmlns:a16="http://schemas.microsoft.com/office/drawing/2014/main" id="{EBA18710-2B4E-FC4C-9874-AEC440B322F0}"/>
                    </a:ext>
                  </a:extLst>
                </p:cNvPr>
                <p:cNvSpPr>
                  <a:spLocks noChangeShapeType="1"/>
                </p:cNvSpPr>
                <p:nvPr/>
              </p:nvSpPr>
              <p:spPr bwMode="auto">
                <a:xfrm>
                  <a:off x="1028" y="1155"/>
                  <a:ext cx="282" cy="0"/>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0" name="Line 99">
                  <a:extLst>
                    <a:ext uri="{FF2B5EF4-FFF2-40B4-BE49-F238E27FC236}">
                      <a16:creationId xmlns:a16="http://schemas.microsoft.com/office/drawing/2014/main" id="{8CEC2B77-B3EA-CF47-A65D-31A6EF9BA34E}"/>
                    </a:ext>
                  </a:extLst>
                </p:cNvPr>
                <p:cNvSpPr>
                  <a:spLocks noChangeShapeType="1"/>
                </p:cNvSpPr>
                <p:nvPr/>
              </p:nvSpPr>
              <p:spPr bwMode="auto">
                <a:xfrm>
                  <a:off x="1169" y="1013"/>
                  <a:ext cx="0" cy="283"/>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1" name="Line 100">
                  <a:extLst>
                    <a:ext uri="{FF2B5EF4-FFF2-40B4-BE49-F238E27FC236}">
                      <a16:creationId xmlns:a16="http://schemas.microsoft.com/office/drawing/2014/main" id="{4B3A2913-4EBA-1149-8D99-2734D9204D2F}"/>
                    </a:ext>
                  </a:extLst>
                </p:cNvPr>
                <p:cNvSpPr>
                  <a:spLocks noChangeShapeType="1"/>
                </p:cNvSpPr>
                <p:nvPr/>
              </p:nvSpPr>
              <p:spPr bwMode="auto">
                <a:xfrm flipV="1">
                  <a:off x="1028" y="1155"/>
                  <a:ext cx="282" cy="141"/>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2" name="Line 101">
                  <a:extLst>
                    <a:ext uri="{FF2B5EF4-FFF2-40B4-BE49-F238E27FC236}">
                      <a16:creationId xmlns:a16="http://schemas.microsoft.com/office/drawing/2014/main" id="{F0C9B463-353F-2040-8AEB-F9ED4741953D}"/>
                    </a:ext>
                  </a:extLst>
                </p:cNvPr>
                <p:cNvSpPr>
                  <a:spLocks noChangeShapeType="1"/>
                </p:cNvSpPr>
                <p:nvPr/>
              </p:nvSpPr>
              <p:spPr bwMode="auto">
                <a:xfrm flipH="1" flipV="1">
                  <a:off x="1028" y="1155"/>
                  <a:ext cx="282" cy="141"/>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3" name="Line 102">
                  <a:extLst>
                    <a:ext uri="{FF2B5EF4-FFF2-40B4-BE49-F238E27FC236}">
                      <a16:creationId xmlns:a16="http://schemas.microsoft.com/office/drawing/2014/main" id="{5770FCF4-0BF1-9E45-8E85-E0A335BDB85A}"/>
                    </a:ext>
                  </a:extLst>
                </p:cNvPr>
                <p:cNvSpPr>
                  <a:spLocks noChangeShapeType="1"/>
                </p:cNvSpPr>
                <p:nvPr/>
              </p:nvSpPr>
              <p:spPr bwMode="auto">
                <a:xfrm>
                  <a:off x="1028" y="1014"/>
                  <a:ext cx="282" cy="141"/>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7" name="Line 103">
                  <a:extLst>
                    <a:ext uri="{FF2B5EF4-FFF2-40B4-BE49-F238E27FC236}">
                      <a16:creationId xmlns:a16="http://schemas.microsoft.com/office/drawing/2014/main" id="{12774E07-BA57-3746-AAF8-765D561BA217}"/>
                    </a:ext>
                  </a:extLst>
                </p:cNvPr>
                <p:cNvSpPr>
                  <a:spLocks noChangeShapeType="1"/>
                </p:cNvSpPr>
                <p:nvPr/>
              </p:nvSpPr>
              <p:spPr bwMode="auto">
                <a:xfrm flipH="1">
                  <a:off x="1028" y="1014"/>
                  <a:ext cx="282" cy="141"/>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8" name="Line 104">
                  <a:extLst>
                    <a:ext uri="{FF2B5EF4-FFF2-40B4-BE49-F238E27FC236}">
                      <a16:creationId xmlns:a16="http://schemas.microsoft.com/office/drawing/2014/main" id="{89F114D5-9551-A94B-9774-C73EBC4AE59B}"/>
                    </a:ext>
                  </a:extLst>
                </p:cNvPr>
                <p:cNvSpPr>
                  <a:spLocks noChangeShapeType="1"/>
                </p:cNvSpPr>
                <p:nvPr/>
              </p:nvSpPr>
              <p:spPr bwMode="auto">
                <a:xfrm>
                  <a:off x="1169" y="1014"/>
                  <a:ext cx="141" cy="141"/>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9" name="Line 105">
                  <a:extLst>
                    <a:ext uri="{FF2B5EF4-FFF2-40B4-BE49-F238E27FC236}">
                      <a16:creationId xmlns:a16="http://schemas.microsoft.com/office/drawing/2014/main" id="{D282F849-2011-114C-BD21-A64498A05C81}"/>
                    </a:ext>
                  </a:extLst>
                </p:cNvPr>
                <p:cNvSpPr>
                  <a:spLocks noChangeShapeType="1"/>
                </p:cNvSpPr>
                <p:nvPr/>
              </p:nvSpPr>
              <p:spPr bwMode="auto">
                <a:xfrm flipH="1">
                  <a:off x="1028" y="1013"/>
                  <a:ext cx="141" cy="142"/>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0" name="Line 106">
                  <a:extLst>
                    <a:ext uri="{FF2B5EF4-FFF2-40B4-BE49-F238E27FC236}">
                      <a16:creationId xmlns:a16="http://schemas.microsoft.com/office/drawing/2014/main" id="{CD61C30D-6FDE-534D-A92B-119E5110A38C}"/>
                    </a:ext>
                  </a:extLst>
                </p:cNvPr>
                <p:cNvSpPr>
                  <a:spLocks noChangeShapeType="1"/>
                </p:cNvSpPr>
                <p:nvPr/>
              </p:nvSpPr>
              <p:spPr bwMode="auto">
                <a:xfrm flipV="1">
                  <a:off x="1169" y="1155"/>
                  <a:ext cx="141" cy="141"/>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2" name="Line 107">
                  <a:extLst>
                    <a:ext uri="{FF2B5EF4-FFF2-40B4-BE49-F238E27FC236}">
                      <a16:creationId xmlns:a16="http://schemas.microsoft.com/office/drawing/2014/main" id="{DA0D28A2-E190-4D43-9DA5-BD342E409A36}"/>
                    </a:ext>
                  </a:extLst>
                </p:cNvPr>
                <p:cNvSpPr>
                  <a:spLocks noChangeShapeType="1"/>
                </p:cNvSpPr>
                <p:nvPr/>
              </p:nvSpPr>
              <p:spPr bwMode="auto">
                <a:xfrm flipH="1" flipV="1">
                  <a:off x="1027" y="1155"/>
                  <a:ext cx="142" cy="141"/>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3" name="Oval 108">
                  <a:extLst>
                    <a:ext uri="{FF2B5EF4-FFF2-40B4-BE49-F238E27FC236}">
                      <a16:creationId xmlns:a16="http://schemas.microsoft.com/office/drawing/2014/main" id="{0CEF8A50-B946-5446-A789-2CC935721C62}"/>
                    </a:ext>
                  </a:extLst>
                </p:cNvPr>
                <p:cNvSpPr>
                  <a:spLocks noChangeArrowheads="1"/>
                </p:cNvSpPr>
                <p:nvPr/>
              </p:nvSpPr>
              <p:spPr bwMode="auto">
                <a:xfrm>
                  <a:off x="1013" y="999"/>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4" name="Oval 109">
                  <a:extLst>
                    <a:ext uri="{FF2B5EF4-FFF2-40B4-BE49-F238E27FC236}">
                      <a16:creationId xmlns:a16="http://schemas.microsoft.com/office/drawing/2014/main" id="{E70E77D8-DA04-284A-AF3D-065B3A4506D4}"/>
                    </a:ext>
                  </a:extLst>
                </p:cNvPr>
                <p:cNvSpPr>
                  <a:spLocks noChangeArrowheads="1"/>
                </p:cNvSpPr>
                <p:nvPr/>
              </p:nvSpPr>
              <p:spPr bwMode="auto">
                <a:xfrm>
                  <a:off x="1013"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5" name="Oval 110">
                  <a:extLst>
                    <a:ext uri="{FF2B5EF4-FFF2-40B4-BE49-F238E27FC236}">
                      <a16:creationId xmlns:a16="http://schemas.microsoft.com/office/drawing/2014/main" id="{15AED692-0B32-1741-8DD8-E3B5CF0FA7AE}"/>
                    </a:ext>
                  </a:extLst>
                </p:cNvPr>
                <p:cNvSpPr>
                  <a:spLocks noChangeArrowheads="1"/>
                </p:cNvSpPr>
                <p:nvPr/>
              </p:nvSpPr>
              <p:spPr bwMode="auto">
                <a:xfrm>
                  <a:off x="1013" y="1282"/>
                  <a:ext cx="29"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6" name="Oval 111">
                  <a:extLst>
                    <a:ext uri="{FF2B5EF4-FFF2-40B4-BE49-F238E27FC236}">
                      <a16:creationId xmlns:a16="http://schemas.microsoft.com/office/drawing/2014/main" id="{7ED61531-FAA2-C34F-9B5C-E7D065C9DB4A}"/>
                    </a:ext>
                  </a:extLst>
                </p:cNvPr>
                <p:cNvSpPr>
                  <a:spLocks noChangeArrowheads="1"/>
                </p:cNvSpPr>
                <p:nvPr/>
              </p:nvSpPr>
              <p:spPr bwMode="auto">
                <a:xfrm>
                  <a:off x="1154" y="999"/>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7" name="Oval 112">
                  <a:extLst>
                    <a:ext uri="{FF2B5EF4-FFF2-40B4-BE49-F238E27FC236}">
                      <a16:creationId xmlns:a16="http://schemas.microsoft.com/office/drawing/2014/main" id="{6298D85A-C647-3A43-8DF6-8F61DB35E5EA}"/>
                    </a:ext>
                  </a:extLst>
                </p:cNvPr>
                <p:cNvSpPr>
                  <a:spLocks noChangeArrowheads="1"/>
                </p:cNvSpPr>
                <p:nvPr/>
              </p:nvSpPr>
              <p:spPr bwMode="auto">
                <a:xfrm>
                  <a:off x="1154" y="1140"/>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8" name="Oval 113">
                  <a:extLst>
                    <a:ext uri="{FF2B5EF4-FFF2-40B4-BE49-F238E27FC236}">
                      <a16:creationId xmlns:a16="http://schemas.microsoft.com/office/drawing/2014/main" id="{9953D4FB-ADD5-5D4E-8F42-E3B2566B2717}"/>
                    </a:ext>
                  </a:extLst>
                </p:cNvPr>
                <p:cNvSpPr>
                  <a:spLocks noChangeArrowheads="1"/>
                </p:cNvSpPr>
                <p:nvPr/>
              </p:nvSpPr>
              <p:spPr bwMode="auto">
                <a:xfrm>
                  <a:off x="1154" y="128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9" name="Oval 114">
                  <a:extLst>
                    <a:ext uri="{FF2B5EF4-FFF2-40B4-BE49-F238E27FC236}">
                      <a16:creationId xmlns:a16="http://schemas.microsoft.com/office/drawing/2014/main" id="{85E27A9A-5A6C-FA47-BC53-AC060F1B48DC}"/>
                    </a:ext>
                  </a:extLst>
                </p:cNvPr>
                <p:cNvSpPr>
                  <a:spLocks noChangeArrowheads="1"/>
                </p:cNvSpPr>
                <p:nvPr/>
              </p:nvSpPr>
              <p:spPr bwMode="auto">
                <a:xfrm>
                  <a:off x="1296" y="999"/>
                  <a:ext cx="29"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0" name="Oval 115">
                  <a:extLst>
                    <a:ext uri="{FF2B5EF4-FFF2-40B4-BE49-F238E27FC236}">
                      <a16:creationId xmlns:a16="http://schemas.microsoft.com/office/drawing/2014/main" id="{D94A6A4F-822D-4D43-BB3D-B09936A8BB53}"/>
                    </a:ext>
                  </a:extLst>
                </p:cNvPr>
                <p:cNvSpPr>
                  <a:spLocks noChangeArrowheads="1"/>
                </p:cNvSpPr>
                <p:nvPr/>
              </p:nvSpPr>
              <p:spPr bwMode="auto">
                <a:xfrm>
                  <a:off x="1296"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1" name="Oval 116">
                  <a:extLst>
                    <a:ext uri="{FF2B5EF4-FFF2-40B4-BE49-F238E27FC236}">
                      <a16:creationId xmlns:a16="http://schemas.microsoft.com/office/drawing/2014/main" id="{E68047A9-E3C1-E341-82E4-C2D30C9244BB}"/>
                    </a:ext>
                  </a:extLst>
                </p:cNvPr>
                <p:cNvSpPr>
                  <a:spLocks noChangeArrowheads="1"/>
                </p:cNvSpPr>
                <p:nvPr/>
              </p:nvSpPr>
              <p:spPr bwMode="auto">
                <a:xfrm>
                  <a:off x="1296" y="1282"/>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62" name="Group 10">
                <a:extLst>
                  <a:ext uri="{FF2B5EF4-FFF2-40B4-BE49-F238E27FC236}">
                    <a16:creationId xmlns:a16="http://schemas.microsoft.com/office/drawing/2014/main" id="{3F3FFBC3-88E1-FD4E-B64A-94E3E43D1364}"/>
                  </a:ext>
                </a:extLst>
              </p:cNvPr>
              <p:cNvGrpSpPr>
                <a:grpSpLocks noChangeAspect="1"/>
              </p:cNvGrpSpPr>
              <p:nvPr/>
            </p:nvGrpSpPr>
            <p:grpSpPr bwMode="auto">
              <a:xfrm>
                <a:off x="8865235" y="1996439"/>
                <a:ext cx="301955" cy="298133"/>
                <a:chOff x="410" y="999"/>
                <a:chExt cx="316" cy="312"/>
              </a:xfrm>
            </p:grpSpPr>
            <p:sp>
              <p:nvSpPr>
                <p:cNvPr id="163" name="Freeform 11">
                  <a:extLst>
                    <a:ext uri="{FF2B5EF4-FFF2-40B4-BE49-F238E27FC236}">
                      <a16:creationId xmlns:a16="http://schemas.microsoft.com/office/drawing/2014/main" id="{016FE238-6F76-AD4D-95F7-A9C080486109}"/>
                    </a:ext>
                  </a:extLst>
                </p:cNvPr>
                <p:cNvSpPr>
                  <a:spLocks/>
                </p:cNvSpPr>
                <p:nvPr/>
              </p:nvSpPr>
              <p:spPr bwMode="auto">
                <a:xfrm>
                  <a:off x="634" y="999"/>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12">
                  <a:extLst>
                    <a:ext uri="{FF2B5EF4-FFF2-40B4-BE49-F238E27FC236}">
                      <a16:creationId xmlns:a16="http://schemas.microsoft.com/office/drawing/2014/main" id="{06D71177-A176-FB4C-90F0-3A62DE1EC710}"/>
                    </a:ext>
                  </a:extLst>
                </p:cNvPr>
                <p:cNvSpPr>
                  <a:spLocks/>
                </p:cNvSpPr>
                <p:nvPr/>
              </p:nvSpPr>
              <p:spPr bwMode="auto">
                <a:xfrm>
                  <a:off x="552" y="1000"/>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Rectangle 164">
                  <a:extLst>
                    <a:ext uri="{FF2B5EF4-FFF2-40B4-BE49-F238E27FC236}">
                      <a16:creationId xmlns:a16="http://schemas.microsoft.com/office/drawing/2014/main" id="{031CEC17-4AA6-0941-BA81-6526F080EE90}"/>
                    </a:ext>
                  </a:extLst>
                </p:cNvPr>
                <p:cNvSpPr>
                  <a:spLocks noChangeArrowheads="1"/>
                </p:cNvSpPr>
                <p:nvPr/>
              </p:nvSpPr>
              <p:spPr bwMode="auto">
                <a:xfrm>
                  <a:off x="472" y="1299"/>
                  <a:ext cx="15" cy="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Rectangle 165">
                  <a:extLst>
                    <a:ext uri="{FF2B5EF4-FFF2-40B4-BE49-F238E27FC236}">
                      <a16:creationId xmlns:a16="http://schemas.microsoft.com/office/drawing/2014/main" id="{A6023DC6-A55B-ED45-ABA1-CC1E943AE9A5}"/>
                    </a:ext>
                  </a:extLst>
                </p:cNvPr>
                <p:cNvSpPr>
                  <a:spLocks noChangeArrowheads="1"/>
                </p:cNvSpPr>
                <p:nvPr/>
              </p:nvSpPr>
              <p:spPr bwMode="auto">
                <a:xfrm>
                  <a:off x="410" y="1236"/>
                  <a:ext cx="12"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15">
                  <a:extLst>
                    <a:ext uri="{FF2B5EF4-FFF2-40B4-BE49-F238E27FC236}">
                      <a16:creationId xmlns:a16="http://schemas.microsoft.com/office/drawing/2014/main" id="{30F08621-1FE6-A34C-A080-74D466C9741F}"/>
                    </a:ext>
                  </a:extLst>
                </p:cNvPr>
                <p:cNvSpPr>
                  <a:spLocks/>
                </p:cNvSpPr>
                <p:nvPr/>
              </p:nvSpPr>
              <p:spPr bwMode="auto">
                <a:xfrm>
                  <a:off x="425" y="1278"/>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6E082B8E-B8CD-5A43-A742-FFAE75E2B660}"/>
                    </a:ext>
                  </a:extLst>
                </p:cNvPr>
                <p:cNvSpPr>
                  <a:spLocks noEditPoints="1"/>
                </p:cNvSpPr>
                <p:nvPr/>
              </p:nvSpPr>
              <p:spPr bwMode="auto">
                <a:xfrm>
                  <a:off x="494" y="1009"/>
                  <a:ext cx="232" cy="204"/>
                </a:xfrm>
                <a:custGeom>
                  <a:avLst/>
                  <a:gdLst>
                    <a:gd name="T0" fmla="*/ 507 w 1015"/>
                    <a:gd name="T1" fmla="*/ 128 h 896"/>
                    <a:gd name="T2" fmla="*/ 626 w 1015"/>
                    <a:gd name="T3" fmla="*/ 151 h 896"/>
                    <a:gd name="T4" fmla="*/ 801 w 1015"/>
                    <a:gd name="T5" fmla="*/ 322 h 896"/>
                    <a:gd name="T6" fmla="*/ 804 w 1015"/>
                    <a:gd name="T7" fmla="*/ 567 h 896"/>
                    <a:gd name="T8" fmla="*/ 685 w 1015"/>
                    <a:gd name="T9" fmla="*/ 714 h 896"/>
                    <a:gd name="T10" fmla="*/ 600 w 1015"/>
                    <a:gd name="T11" fmla="*/ 754 h 896"/>
                    <a:gd name="T12" fmla="*/ 507 w 1015"/>
                    <a:gd name="T13" fmla="*/ 768 h 896"/>
                    <a:gd name="T14" fmla="*/ 389 w 1015"/>
                    <a:gd name="T15" fmla="*/ 745 h 896"/>
                    <a:gd name="T16" fmla="*/ 213 w 1015"/>
                    <a:gd name="T17" fmla="*/ 575 h 896"/>
                    <a:gd name="T18" fmla="*/ 210 w 1015"/>
                    <a:gd name="T19" fmla="*/ 330 h 896"/>
                    <a:gd name="T20" fmla="*/ 330 w 1015"/>
                    <a:gd name="T21" fmla="*/ 182 h 896"/>
                    <a:gd name="T22" fmla="*/ 414 w 1015"/>
                    <a:gd name="T23" fmla="*/ 142 h 896"/>
                    <a:gd name="T24" fmla="*/ 507 w 1015"/>
                    <a:gd name="T25" fmla="*/ 128 h 896"/>
                    <a:gd name="T26" fmla="*/ 507 w 1015"/>
                    <a:gd name="T27" fmla="*/ 128 h 896"/>
                    <a:gd name="T28" fmla="*/ 507 w 1015"/>
                    <a:gd name="T29" fmla="*/ 128 h 896"/>
                    <a:gd name="T30" fmla="*/ 507 w 1015"/>
                    <a:gd name="T31" fmla="*/ 0 h 896"/>
                    <a:gd name="T32" fmla="*/ 91 w 1015"/>
                    <a:gd name="T33" fmla="*/ 282 h 896"/>
                    <a:gd name="T34" fmla="*/ 341 w 1015"/>
                    <a:gd name="T35" fmla="*/ 864 h 896"/>
                    <a:gd name="T36" fmla="*/ 507 w 1015"/>
                    <a:gd name="T37" fmla="*/ 896 h 896"/>
                    <a:gd name="T38" fmla="*/ 923 w 1015"/>
                    <a:gd name="T39" fmla="*/ 614 h 896"/>
                    <a:gd name="T40" fmla="*/ 673 w 1015"/>
                    <a:gd name="T41" fmla="*/ 32 h 896"/>
                    <a:gd name="T42" fmla="*/ 507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7" y="128"/>
                      </a:moveTo>
                      <a:cubicBezTo>
                        <a:pt x="548" y="128"/>
                        <a:pt x="588" y="136"/>
                        <a:pt x="626" y="151"/>
                      </a:cubicBezTo>
                      <a:cubicBezTo>
                        <a:pt x="705" y="183"/>
                        <a:pt x="767" y="244"/>
                        <a:pt x="801" y="322"/>
                      </a:cubicBezTo>
                      <a:cubicBezTo>
                        <a:pt x="835" y="401"/>
                        <a:pt x="836" y="487"/>
                        <a:pt x="804" y="567"/>
                      </a:cubicBezTo>
                      <a:cubicBezTo>
                        <a:pt x="780" y="627"/>
                        <a:pt x="739" y="679"/>
                        <a:pt x="685" y="714"/>
                      </a:cubicBezTo>
                      <a:cubicBezTo>
                        <a:pt x="659" y="732"/>
                        <a:pt x="630" y="745"/>
                        <a:pt x="600" y="754"/>
                      </a:cubicBezTo>
                      <a:cubicBezTo>
                        <a:pt x="570" y="764"/>
                        <a:pt x="538" y="768"/>
                        <a:pt x="507" y="768"/>
                      </a:cubicBezTo>
                      <a:cubicBezTo>
                        <a:pt x="467" y="768"/>
                        <a:pt x="427" y="761"/>
                        <a:pt x="389" y="745"/>
                      </a:cubicBezTo>
                      <a:cubicBezTo>
                        <a:pt x="309" y="714"/>
                        <a:pt x="247" y="653"/>
                        <a:pt x="213" y="575"/>
                      </a:cubicBezTo>
                      <a:cubicBezTo>
                        <a:pt x="180" y="496"/>
                        <a:pt x="178" y="409"/>
                        <a:pt x="210" y="330"/>
                      </a:cubicBezTo>
                      <a:cubicBezTo>
                        <a:pt x="234" y="269"/>
                        <a:pt x="276" y="218"/>
                        <a:pt x="330" y="182"/>
                      </a:cubicBezTo>
                      <a:cubicBezTo>
                        <a:pt x="356" y="165"/>
                        <a:pt x="384" y="151"/>
                        <a:pt x="414" y="142"/>
                      </a:cubicBezTo>
                      <a:cubicBezTo>
                        <a:pt x="445" y="133"/>
                        <a:pt x="476" y="128"/>
                        <a:pt x="507" y="128"/>
                      </a:cubicBezTo>
                      <a:cubicBezTo>
                        <a:pt x="507" y="128"/>
                        <a:pt x="507" y="128"/>
                        <a:pt x="507" y="128"/>
                      </a:cubicBezTo>
                      <a:cubicBezTo>
                        <a:pt x="507" y="128"/>
                        <a:pt x="507" y="128"/>
                        <a:pt x="507" y="128"/>
                      </a:cubicBezTo>
                      <a:moveTo>
                        <a:pt x="507" y="0"/>
                      </a:moveTo>
                      <a:cubicBezTo>
                        <a:pt x="329" y="0"/>
                        <a:pt x="161" y="107"/>
                        <a:pt x="91" y="282"/>
                      </a:cubicBezTo>
                      <a:cubicBezTo>
                        <a:pt x="0" y="512"/>
                        <a:pt x="111" y="773"/>
                        <a:pt x="341" y="864"/>
                      </a:cubicBezTo>
                      <a:cubicBezTo>
                        <a:pt x="396" y="886"/>
                        <a:pt x="452" y="896"/>
                        <a:pt x="507" y="896"/>
                      </a:cubicBezTo>
                      <a:cubicBezTo>
                        <a:pt x="685" y="896"/>
                        <a:pt x="853" y="790"/>
                        <a:pt x="923" y="614"/>
                      </a:cubicBezTo>
                      <a:cubicBezTo>
                        <a:pt x="1015" y="385"/>
                        <a:pt x="903" y="124"/>
                        <a:pt x="673" y="32"/>
                      </a:cubicBezTo>
                      <a:cubicBezTo>
                        <a:pt x="619" y="11"/>
                        <a:pt x="563" y="0"/>
                        <a:pt x="50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17">
                  <a:extLst>
                    <a:ext uri="{FF2B5EF4-FFF2-40B4-BE49-F238E27FC236}">
                      <a16:creationId xmlns:a16="http://schemas.microsoft.com/office/drawing/2014/main" id="{29AF1472-6725-D646-A10B-E93159168E3C}"/>
                    </a:ext>
                  </a:extLst>
                </p:cNvPr>
                <p:cNvSpPr>
                  <a:spLocks/>
                </p:cNvSpPr>
                <p:nvPr/>
              </p:nvSpPr>
              <p:spPr bwMode="auto">
                <a:xfrm>
                  <a:off x="555" y="1196"/>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18">
                  <a:extLst>
                    <a:ext uri="{FF2B5EF4-FFF2-40B4-BE49-F238E27FC236}">
                      <a16:creationId xmlns:a16="http://schemas.microsoft.com/office/drawing/2014/main" id="{D5DB204E-BC9D-3D4B-8D6E-327EC394E92A}"/>
                    </a:ext>
                  </a:extLst>
                </p:cNvPr>
                <p:cNvSpPr>
                  <a:spLocks/>
                </p:cNvSpPr>
                <p:nvPr/>
              </p:nvSpPr>
              <p:spPr bwMode="auto">
                <a:xfrm>
                  <a:off x="695" y="1135"/>
                  <a:ext cx="27" cy="31"/>
                </a:xfrm>
                <a:custGeom>
                  <a:avLst/>
                  <a:gdLst>
                    <a:gd name="T0" fmla="*/ 27 w 27"/>
                    <a:gd name="T1" fmla="*/ 7 h 31"/>
                    <a:gd name="T2" fmla="*/ 17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7" y="31"/>
                      </a:lnTo>
                      <a:lnTo>
                        <a:pt x="0" y="24"/>
                      </a:lnTo>
                      <a:lnTo>
                        <a:pt x="9" y="0"/>
                      </a:lnTo>
                      <a:lnTo>
                        <a:pt x="27"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19">
                  <a:extLst>
                    <a:ext uri="{FF2B5EF4-FFF2-40B4-BE49-F238E27FC236}">
                      <a16:creationId xmlns:a16="http://schemas.microsoft.com/office/drawing/2014/main" id="{1E5E8939-328F-E14C-9970-BD9A2A4E1586}"/>
                    </a:ext>
                  </a:extLst>
                </p:cNvPr>
                <p:cNvSpPr>
                  <a:spLocks/>
                </p:cNvSpPr>
                <p:nvPr/>
              </p:nvSpPr>
              <p:spPr bwMode="auto">
                <a:xfrm>
                  <a:off x="498" y="1056"/>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20">
                  <a:extLst>
                    <a:ext uri="{FF2B5EF4-FFF2-40B4-BE49-F238E27FC236}">
                      <a16:creationId xmlns:a16="http://schemas.microsoft.com/office/drawing/2014/main" id="{8997E35F-E98C-FA48-AC5C-761B918BA67C}"/>
                    </a:ext>
                  </a:extLst>
                </p:cNvPr>
                <p:cNvSpPr>
                  <a:spLocks/>
                </p:cNvSpPr>
                <p:nvPr/>
              </p:nvSpPr>
              <p:spPr bwMode="auto">
                <a:xfrm>
                  <a:off x="498" y="1137"/>
                  <a:ext cx="28" cy="32"/>
                </a:xfrm>
                <a:custGeom>
                  <a:avLst/>
                  <a:gdLst>
                    <a:gd name="T0" fmla="*/ 18 w 28"/>
                    <a:gd name="T1" fmla="*/ 0 h 32"/>
                    <a:gd name="T2" fmla="*/ 28 w 28"/>
                    <a:gd name="T3" fmla="*/ 24 h 32"/>
                    <a:gd name="T4" fmla="*/ 11 w 28"/>
                    <a:gd name="T5" fmla="*/ 32 h 32"/>
                    <a:gd name="T6" fmla="*/ 0 w 28"/>
                    <a:gd name="T7" fmla="*/ 8 h 32"/>
                    <a:gd name="T8" fmla="*/ 18 w 28"/>
                    <a:gd name="T9" fmla="*/ 0 h 32"/>
                  </a:gdLst>
                  <a:ahLst/>
                  <a:cxnLst>
                    <a:cxn ang="0">
                      <a:pos x="T0" y="T1"/>
                    </a:cxn>
                    <a:cxn ang="0">
                      <a:pos x="T2" y="T3"/>
                    </a:cxn>
                    <a:cxn ang="0">
                      <a:pos x="T4" y="T5"/>
                    </a:cxn>
                    <a:cxn ang="0">
                      <a:pos x="T6" y="T7"/>
                    </a:cxn>
                    <a:cxn ang="0">
                      <a:pos x="T8" y="T9"/>
                    </a:cxn>
                  </a:cxnLst>
                  <a:rect l="0" t="0" r="r" b="b"/>
                  <a:pathLst>
                    <a:path w="28" h="32">
                      <a:moveTo>
                        <a:pt x="18" y="0"/>
                      </a:moveTo>
                      <a:lnTo>
                        <a:pt x="28" y="24"/>
                      </a:lnTo>
                      <a:lnTo>
                        <a:pt x="11" y="32"/>
                      </a:lnTo>
                      <a:lnTo>
                        <a:pt x="0" y="8"/>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21">
                  <a:extLst>
                    <a:ext uri="{FF2B5EF4-FFF2-40B4-BE49-F238E27FC236}">
                      <a16:creationId xmlns:a16="http://schemas.microsoft.com/office/drawing/2014/main" id="{2A293BF9-43D2-F144-94D3-CB11BFC4E5DD}"/>
                    </a:ext>
                  </a:extLst>
                </p:cNvPr>
                <p:cNvSpPr>
                  <a:spLocks/>
                </p:cNvSpPr>
                <p:nvPr/>
              </p:nvSpPr>
              <p:spPr bwMode="auto">
                <a:xfrm>
                  <a:off x="693" y="1054"/>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22">
                  <a:extLst>
                    <a:ext uri="{FF2B5EF4-FFF2-40B4-BE49-F238E27FC236}">
                      <a16:creationId xmlns:a16="http://schemas.microsoft.com/office/drawing/2014/main" id="{12CDED20-CD29-2048-8E17-2035D111E7C3}"/>
                    </a:ext>
                  </a:extLst>
                </p:cNvPr>
                <p:cNvSpPr>
                  <a:spLocks/>
                </p:cNvSpPr>
                <p:nvPr/>
              </p:nvSpPr>
              <p:spPr bwMode="auto">
                <a:xfrm>
                  <a:off x="636" y="1194"/>
                  <a:ext cx="31" cy="28"/>
                </a:xfrm>
                <a:custGeom>
                  <a:avLst/>
                  <a:gdLst>
                    <a:gd name="T0" fmla="*/ 0 w 31"/>
                    <a:gd name="T1" fmla="*/ 11 h 28"/>
                    <a:gd name="T2" fmla="*/ 24 w 31"/>
                    <a:gd name="T3" fmla="*/ 0 h 28"/>
                    <a:gd name="T4" fmla="*/ 31 w 31"/>
                    <a:gd name="T5" fmla="*/ 18 h 28"/>
                    <a:gd name="T6" fmla="*/ 8 w 31"/>
                    <a:gd name="T7" fmla="*/ 28 h 28"/>
                    <a:gd name="T8" fmla="*/ 0 w 31"/>
                    <a:gd name="T9" fmla="*/ 11 h 28"/>
                  </a:gdLst>
                  <a:ahLst/>
                  <a:cxnLst>
                    <a:cxn ang="0">
                      <a:pos x="T0" y="T1"/>
                    </a:cxn>
                    <a:cxn ang="0">
                      <a:pos x="T2" y="T3"/>
                    </a:cxn>
                    <a:cxn ang="0">
                      <a:pos x="T4" y="T5"/>
                    </a:cxn>
                    <a:cxn ang="0">
                      <a:pos x="T6" y="T7"/>
                    </a:cxn>
                    <a:cxn ang="0">
                      <a:pos x="T8" y="T9"/>
                    </a:cxn>
                  </a:cxnLst>
                  <a:rect l="0" t="0" r="r" b="b"/>
                  <a:pathLst>
                    <a:path w="31" h="28">
                      <a:moveTo>
                        <a:pt x="0" y="11"/>
                      </a:moveTo>
                      <a:lnTo>
                        <a:pt x="24" y="0"/>
                      </a:lnTo>
                      <a:lnTo>
                        <a:pt x="31" y="18"/>
                      </a:lnTo>
                      <a:lnTo>
                        <a:pt x="8" y="28"/>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23">
                  <a:extLst>
                    <a:ext uri="{FF2B5EF4-FFF2-40B4-BE49-F238E27FC236}">
                      <a16:creationId xmlns:a16="http://schemas.microsoft.com/office/drawing/2014/main" id="{752F1CFF-0B9B-304A-B208-67A4040222D8}"/>
                    </a:ext>
                  </a:extLst>
                </p:cNvPr>
                <p:cNvSpPr>
                  <a:spLocks noEditPoints="1"/>
                </p:cNvSpPr>
                <p:nvPr/>
              </p:nvSpPr>
              <p:spPr bwMode="auto">
                <a:xfrm>
                  <a:off x="419" y="1185"/>
                  <a:ext cx="118" cy="117"/>
                </a:xfrm>
                <a:custGeom>
                  <a:avLst/>
                  <a:gdLst>
                    <a:gd name="T0" fmla="*/ 258 w 516"/>
                    <a:gd name="T1" fmla="*/ 128 h 512"/>
                    <a:gd name="T2" fmla="*/ 348 w 516"/>
                    <a:gd name="T3" fmla="*/ 165 h 512"/>
                    <a:gd name="T4" fmla="*/ 386 w 516"/>
                    <a:gd name="T5" fmla="*/ 254 h 512"/>
                    <a:gd name="T6" fmla="*/ 350 w 516"/>
                    <a:gd name="T7" fmla="*/ 345 h 512"/>
                    <a:gd name="T8" fmla="*/ 260 w 516"/>
                    <a:gd name="T9" fmla="*/ 384 h 512"/>
                    <a:gd name="T10" fmla="*/ 258 w 516"/>
                    <a:gd name="T11" fmla="*/ 384 h 512"/>
                    <a:gd name="T12" fmla="*/ 168 w 516"/>
                    <a:gd name="T13" fmla="*/ 347 h 512"/>
                    <a:gd name="T14" fmla="*/ 130 w 516"/>
                    <a:gd name="T15" fmla="*/ 258 h 512"/>
                    <a:gd name="T16" fmla="*/ 166 w 516"/>
                    <a:gd name="T17" fmla="*/ 167 h 512"/>
                    <a:gd name="T18" fmla="*/ 256 w 516"/>
                    <a:gd name="T19" fmla="*/ 128 h 512"/>
                    <a:gd name="T20" fmla="*/ 258 w 516"/>
                    <a:gd name="T21" fmla="*/ 128 h 512"/>
                    <a:gd name="T22" fmla="*/ 258 w 516"/>
                    <a:gd name="T23" fmla="*/ 128 h 512"/>
                    <a:gd name="T24" fmla="*/ 258 w 516"/>
                    <a:gd name="T25" fmla="*/ 128 h 512"/>
                    <a:gd name="T26" fmla="*/ 258 w 516"/>
                    <a:gd name="T27" fmla="*/ 0 h 512"/>
                    <a:gd name="T28" fmla="*/ 255 w 516"/>
                    <a:gd name="T29" fmla="*/ 0 h 512"/>
                    <a:gd name="T30" fmla="*/ 2 w 516"/>
                    <a:gd name="T31" fmla="*/ 259 h 512"/>
                    <a:gd name="T32" fmla="*/ 258 w 516"/>
                    <a:gd name="T33" fmla="*/ 512 h 512"/>
                    <a:gd name="T34" fmla="*/ 261 w 516"/>
                    <a:gd name="T35" fmla="*/ 512 h 512"/>
                    <a:gd name="T36" fmla="*/ 514 w 516"/>
                    <a:gd name="T37" fmla="*/ 253 h 512"/>
                    <a:gd name="T38" fmla="*/ 258 w 516"/>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6" h="512">
                      <a:moveTo>
                        <a:pt x="258" y="128"/>
                      </a:moveTo>
                      <a:cubicBezTo>
                        <a:pt x="292" y="128"/>
                        <a:pt x="324" y="141"/>
                        <a:pt x="348" y="165"/>
                      </a:cubicBezTo>
                      <a:cubicBezTo>
                        <a:pt x="372" y="189"/>
                        <a:pt x="386" y="220"/>
                        <a:pt x="386" y="254"/>
                      </a:cubicBezTo>
                      <a:cubicBezTo>
                        <a:pt x="386" y="288"/>
                        <a:pt x="374" y="321"/>
                        <a:pt x="350" y="345"/>
                      </a:cubicBezTo>
                      <a:cubicBezTo>
                        <a:pt x="326" y="370"/>
                        <a:pt x="294" y="383"/>
                        <a:pt x="260" y="384"/>
                      </a:cubicBezTo>
                      <a:cubicBezTo>
                        <a:pt x="259" y="384"/>
                        <a:pt x="259" y="384"/>
                        <a:pt x="258" y="384"/>
                      </a:cubicBezTo>
                      <a:cubicBezTo>
                        <a:pt x="224" y="384"/>
                        <a:pt x="192" y="371"/>
                        <a:pt x="168" y="347"/>
                      </a:cubicBezTo>
                      <a:cubicBezTo>
                        <a:pt x="144" y="323"/>
                        <a:pt x="130" y="291"/>
                        <a:pt x="130" y="258"/>
                      </a:cubicBezTo>
                      <a:cubicBezTo>
                        <a:pt x="130" y="223"/>
                        <a:pt x="143" y="191"/>
                        <a:pt x="166" y="167"/>
                      </a:cubicBezTo>
                      <a:cubicBezTo>
                        <a:pt x="190" y="142"/>
                        <a:pt x="222" y="128"/>
                        <a:pt x="256" y="128"/>
                      </a:cubicBezTo>
                      <a:cubicBezTo>
                        <a:pt x="257" y="128"/>
                        <a:pt x="258" y="128"/>
                        <a:pt x="258" y="128"/>
                      </a:cubicBezTo>
                      <a:cubicBezTo>
                        <a:pt x="258" y="128"/>
                        <a:pt x="258" y="128"/>
                        <a:pt x="258" y="128"/>
                      </a:cubicBezTo>
                      <a:cubicBezTo>
                        <a:pt x="258" y="128"/>
                        <a:pt x="258" y="128"/>
                        <a:pt x="258" y="128"/>
                      </a:cubicBezTo>
                      <a:moveTo>
                        <a:pt x="258" y="0"/>
                      </a:moveTo>
                      <a:cubicBezTo>
                        <a:pt x="257" y="0"/>
                        <a:pt x="256" y="0"/>
                        <a:pt x="255" y="0"/>
                      </a:cubicBezTo>
                      <a:cubicBezTo>
                        <a:pt x="113" y="2"/>
                        <a:pt x="0" y="118"/>
                        <a:pt x="2" y="259"/>
                      </a:cubicBezTo>
                      <a:cubicBezTo>
                        <a:pt x="4" y="399"/>
                        <a:pt x="118" y="512"/>
                        <a:pt x="258" y="512"/>
                      </a:cubicBezTo>
                      <a:cubicBezTo>
                        <a:pt x="259" y="512"/>
                        <a:pt x="260" y="512"/>
                        <a:pt x="261" y="512"/>
                      </a:cubicBezTo>
                      <a:cubicBezTo>
                        <a:pt x="403" y="510"/>
                        <a:pt x="516" y="394"/>
                        <a:pt x="514" y="253"/>
                      </a:cubicBezTo>
                      <a:cubicBezTo>
                        <a:pt x="512" y="112"/>
                        <a:pt x="398"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24">
                  <a:extLst>
                    <a:ext uri="{FF2B5EF4-FFF2-40B4-BE49-F238E27FC236}">
                      <a16:creationId xmlns:a16="http://schemas.microsoft.com/office/drawing/2014/main" id="{BFC79AE7-3994-2740-B4B3-75F0452B5DF8}"/>
                    </a:ext>
                  </a:extLst>
                </p:cNvPr>
                <p:cNvSpPr>
                  <a:spLocks/>
                </p:cNvSpPr>
                <p:nvPr/>
              </p:nvSpPr>
              <p:spPr bwMode="auto">
                <a:xfrm>
                  <a:off x="470" y="1175"/>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25">
                  <a:extLst>
                    <a:ext uri="{FF2B5EF4-FFF2-40B4-BE49-F238E27FC236}">
                      <a16:creationId xmlns:a16="http://schemas.microsoft.com/office/drawing/2014/main" id="{2FA2B70D-0F23-A448-A26B-B2111D13D3DA}"/>
                    </a:ext>
                  </a:extLst>
                </p:cNvPr>
                <p:cNvSpPr>
                  <a:spLocks/>
                </p:cNvSpPr>
                <p:nvPr/>
              </p:nvSpPr>
              <p:spPr bwMode="auto">
                <a:xfrm>
                  <a:off x="534" y="1236"/>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26">
                  <a:extLst>
                    <a:ext uri="{FF2B5EF4-FFF2-40B4-BE49-F238E27FC236}">
                      <a16:creationId xmlns:a16="http://schemas.microsoft.com/office/drawing/2014/main" id="{55CAA79B-933A-C04D-B057-4B14207831E6}"/>
                    </a:ext>
                  </a:extLst>
                </p:cNvPr>
                <p:cNvSpPr>
                  <a:spLocks/>
                </p:cNvSpPr>
                <p:nvPr/>
              </p:nvSpPr>
              <p:spPr bwMode="auto">
                <a:xfrm>
                  <a:off x="513" y="1190"/>
                  <a:ext cx="18" cy="18"/>
                </a:xfrm>
                <a:custGeom>
                  <a:avLst/>
                  <a:gdLst>
                    <a:gd name="T0" fmla="*/ 8 w 18"/>
                    <a:gd name="T1" fmla="*/ 0 h 18"/>
                    <a:gd name="T2" fmla="*/ 18 w 18"/>
                    <a:gd name="T3" fmla="*/ 10 h 18"/>
                    <a:gd name="T4" fmla="*/ 10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0" y="18"/>
                      </a:lnTo>
                      <a:lnTo>
                        <a:pt x="0" y="8"/>
                      </a:lnTo>
                      <a:lnTo>
                        <a:pt x="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27">
                  <a:extLst>
                    <a:ext uri="{FF2B5EF4-FFF2-40B4-BE49-F238E27FC236}">
                      <a16:creationId xmlns:a16="http://schemas.microsoft.com/office/drawing/2014/main" id="{B9C6AA2E-795F-EA46-9D3F-EBB8A28D7B1D}"/>
                    </a:ext>
                  </a:extLst>
                </p:cNvPr>
                <p:cNvSpPr>
                  <a:spLocks/>
                </p:cNvSpPr>
                <p:nvPr/>
              </p:nvSpPr>
              <p:spPr bwMode="auto">
                <a:xfrm>
                  <a:off x="514" y="1277"/>
                  <a:ext cx="19" cy="18"/>
                </a:xfrm>
                <a:custGeom>
                  <a:avLst/>
                  <a:gdLst>
                    <a:gd name="T0" fmla="*/ 0 w 19"/>
                    <a:gd name="T1" fmla="*/ 10 h 18"/>
                    <a:gd name="T2" fmla="*/ 10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0" y="0"/>
                      </a:lnTo>
                      <a:lnTo>
                        <a:pt x="19" y="8"/>
                      </a:lnTo>
                      <a:lnTo>
                        <a:pt x="8" y="1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28">
                  <a:extLst>
                    <a:ext uri="{FF2B5EF4-FFF2-40B4-BE49-F238E27FC236}">
                      <a16:creationId xmlns:a16="http://schemas.microsoft.com/office/drawing/2014/main" id="{B6F64155-8C17-0F4B-9D0C-7ED855FC041A}"/>
                    </a:ext>
                  </a:extLst>
                </p:cNvPr>
                <p:cNvSpPr>
                  <a:spLocks/>
                </p:cNvSpPr>
                <p:nvPr/>
              </p:nvSpPr>
              <p:spPr bwMode="auto">
                <a:xfrm>
                  <a:off x="424" y="1191"/>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1" name="Group 180">
                <a:extLst>
                  <a:ext uri="{FF2B5EF4-FFF2-40B4-BE49-F238E27FC236}">
                    <a16:creationId xmlns:a16="http://schemas.microsoft.com/office/drawing/2014/main" id="{FEABA728-7357-D24A-ACF4-22CE48FFA199}"/>
                  </a:ext>
                </a:extLst>
              </p:cNvPr>
              <p:cNvGrpSpPr/>
              <p:nvPr/>
            </p:nvGrpSpPr>
            <p:grpSpPr>
              <a:xfrm>
                <a:off x="8337868" y="2302511"/>
                <a:ext cx="403225" cy="404813"/>
                <a:chOff x="6135688" y="2012951"/>
                <a:chExt cx="403225" cy="404813"/>
              </a:xfrm>
            </p:grpSpPr>
            <p:sp>
              <p:nvSpPr>
                <p:cNvPr id="182" name="Freeform 28">
                  <a:extLst>
                    <a:ext uri="{FF2B5EF4-FFF2-40B4-BE49-F238E27FC236}">
                      <a16:creationId xmlns:a16="http://schemas.microsoft.com/office/drawing/2014/main" id="{81F6B5DB-02AA-BD48-A3CB-3C0FE6D218D1}"/>
                    </a:ext>
                  </a:extLst>
                </p:cNvPr>
                <p:cNvSpPr>
                  <a:spLocks/>
                </p:cNvSpPr>
                <p:nvPr/>
              </p:nvSpPr>
              <p:spPr bwMode="auto">
                <a:xfrm>
                  <a:off x="6135688" y="2012951"/>
                  <a:ext cx="193675" cy="404813"/>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29">
                  <a:extLst>
                    <a:ext uri="{FF2B5EF4-FFF2-40B4-BE49-F238E27FC236}">
                      <a16:creationId xmlns:a16="http://schemas.microsoft.com/office/drawing/2014/main" id="{AA6B604F-2668-7745-A342-36A054A1C377}"/>
                    </a:ext>
                  </a:extLst>
                </p:cNvPr>
                <p:cNvSpPr>
                  <a:spLocks/>
                </p:cNvSpPr>
                <p:nvPr/>
              </p:nvSpPr>
              <p:spPr bwMode="auto">
                <a:xfrm>
                  <a:off x="6345238" y="2012951"/>
                  <a:ext cx="193675" cy="404813"/>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4" name="Straight Connector 13" descr="architecture diagram">
              <a:extLst>
                <a:ext uri="{FF2B5EF4-FFF2-40B4-BE49-F238E27FC236}">
                  <a16:creationId xmlns:a16="http://schemas.microsoft.com/office/drawing/2014/main" id="{3C6A2B23-84EA-D343-A1FF-40F9CCCD429E}"/>
                </a:ext>
              </a:extLst>
            </p:cNvPr>
            <p:cNvCxnSpPr/>
            <p:nvPr/>
          </p:nvCxnSpPr>
          <p:spPr>
            <a:xfrm>
              <a:off x="3474720" y="5284269"/>
              <a:ext cx="404261" cy="0"/>
            </a:xfrm>
            <a:prstGeom prst="line">
              <a:avLst/>
            </a:prstGeom>
            <a:ln w="12700">
              <a:solidFill>
                <a:schemeClr val="bg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4" name="Straight Connector 183" descr="architecture diagram">
              <a:extLst>
                <a:ext uri="{FF2B5EF4-FFF2-40B4-BE49-F238E27FC236}">
                  <a16:creationId xmlns:a16="http://schemas.microsoft.com/office/drawing/2014/main" id="{28FD9A69-FD79-3948-85CB-76F0CC9D1867}"/>
                </a:ext>
              </a:extLst>
            </p:cNvPr>
            <p:cNvCxnSpPr>
              <a:cxnSpLocks/>
            </p:cNvCxnSpPr>
            <p:nvPr/>
          </p:nvCxnSpPr>
          <p:spPr>
            <a:xfrm>
              <a:off x="5791200" y="5284269"/>
              <a:ext cx="628851" cy="0"/>
            </a:xfrm>
            <a:prstGeom prst="line">
              <a:avLst/>
            </a:prstGeom>
            <a:ln w="12700">
              <a:solidFill>
                <a:schemeClr val="tx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 name="Text Placeholder 2">
            <a:extLst>
              <a:ext uri="{FF2B5EF4-FFF2-40B4-BE49-F238E27FC236}">
                <a16:creationId xmlns:a16="http://schemas.microsoft.com/office/drawing/2014/main" id="{21AEE9D6-3F42-416E-9933-3C62F6B9C2F9}"/>
              </a:ext>
            </a:extLst>
          </p:cNvPr>
          <p:cNvSpPr>
            <a:spLocks noGrp="1"/>
          </p:cNvSpPr>
          <p:nvPr>
            <p:ph type="body" sz="quarter" idx="4294967295"/>
          </p:nvPr>
        </p:nvSpPr>
        <p:spPr>
          <a:xfrm>
            <a:off x="6519863" y="1527175"/>
            <a:ext cx="5672137" cy="2031325"/>
          </a:xfrm>
        </p:spPr>
        <p:txBody>
          <a:bodyPr/>
          <a:lstStyle/>
          <a:p>
            <a:pPr marL="0" indent="0">
              <a:spcBef>
                <a:spcPts val="0"/>
              </a:spcBef>
              <a:spcAft>
                <a:spcPts val="600"/>
              </a:spcAft>
              <a:buNone/>
            </a:pPr>
            <a:r>
              <a:rPr lang="en-US" sz="1600" dirty="0">
                <a:solidFill>
                  <a:schemeClr val="accent1"/>
                </a:solidFill>
                <a:latin typeface="+mj-lt"/>
                <a:cs typeface="Segoe UI Semibold" panose="020B0702040204020203" pitchFamily="34" charset="0"/>
              </a:rPr>
              <a:t>Query performance insights</a:t>
            </a:r>
          </a:p>
          <a:p>
            <a:pPr marL="298450" lvl="1" indent="-280988">
              <a:spcBef>
                <a:spcPts val="0"/>
              </a:spcBef>
              <a:spcAft>
                <a:spcPts val="600"/>
              </a:spcAft>
              <a:buSzPct val="100000"/>
              <a:buFont typeface="Arial" panose="020B0604020202020204" pitchFamily="34" charset="0"/>
              <a:buChar char="•"/>
            </a:pPr>
            <a:r>
              <a:rPr lang="en-US" sz="1600" dirty="0">
                <a:solidFill>
                  <a:schemeClr val="tx1"/>
                </a:solidFill>
              </a:rPr>
              <a:t>Visualization of data in Query Store</a:t>
            </a:r>
          </a:p>
          <a:p>
            <a:pPr marL="0" indent="0">
              <a:spcBef>
                <a:spcPts val="0"/>
              </a:spcBef>
              <a:spcAft>
                <a:spcPts val="600"/>
              </a:spcAft>
              <a:buNone/>
            </a:pPr>
            <a:br>
              <a:rPr lang="en-US" sz="1600" dirty="0">
                <a:solidFill>
                  <a:schemeClr val="accent1"/>
                </a:solidFill>
                <a:latin typeface="+mj-lt"/>
                <a:cs typeface="Segoe UI Semibold" panose="020B0702040204020203" pitchFamily="34" charset="0"/>
              </a:rPr>
            </a:br>
            <a:r>
              <a:rPr lang="en-US" sz="1600" dirty="0">
                <a:solidFill>
                  <a:schemeClr val="accent1"/>
                </a:solidFill>
                <a:latin typeface="+mj-lt"/>
                <a:cs typeface="Segoe UI Semibold" panose="020B0702040204020203" pitchFamily="34" charset="0"/>
              </a:rPr>
              <a:t>Performance recommendations</a:t>
            </a:r>
          </a:p>
          <a:p>
            <a:pPr marL="298450" lvl="1" indent="-280988">
              <a:spcBef>
                <a:spcPts val="0"/>
              </a:spcBef>
              <a:spcAft>
                <a:spcPts val="600"/>
              </a:spcAft>
              <a:buSzPct val="100000"/>
              <a:buFont typeface="Arial" panose="020B0604020202020204" pitchFamily="34" charset="0"/>
              <a:buChar char="•"/>
            </a:pPr>
            <a:r>
              <a:rPr lang="en-US" sz="1600" dirty="0">
                <a:solidFill>
                  <a:schemeClr val="tx1"/>
                </a:solidFill>
              </a:rPr>
              <a:t>Analysis Query Store data for possible workload optimizations</a:t>
            </a:r>
          </a:p>
          <a:p>
            <a:pPr marL="298450" lvl="1" indent="-280988">
              <a:spcBef>
                <a:spcPts val="0"/>
              </a:spcBef>
              <a:spcAft>
                <a:spcPts val="600"/>
              </a:spcAft>
              <a:buSzPct val="100000"/>
              <a:buFont typeface="Arial" panose="020B0604020202020204" pitchFamily="34" charset="0"/>
              <a:buChar char="•"/>
            </a:pPr>
            <a:r>
              <a:rPr lang="en-US" sz="1600" dirty="0">
                <a:solidFill>
                  <a:schemeClr val="tx1"/>
                </a:solidFill>
              </a:rPr>
              <a:t>Step 1: Index recommendations</a:t>
            </a:r>
          </a:p>
        </p:txBody>
      </p:sp>
      <p:pic>
        <p:nvPicPr>
          <p:cNvPr id="7" name="Picture 6" descr="screenshot">
            <a:extLst>
              <a:ext uri="{FF2B5EF4-FFF2-40B4-BE49-F238E27FC236}">
                <a16:creationId xmlns:a16="http://schemas.microsoft.com/office/drawing/2014/main" id="{2D39890E-3725-4071-BD5B-D8667AFDD23F}"/>
              </a:ext>
            </a:extLst>
          </p:cNvPr>
          <p:cNvPicPr>
            <a:picLocks noChangeAspect="1"/>
          </p:cNvPicPr>
          <p:nvPr/>
        </p:nvPicPr>
        <p:blipFill>
          <a:blip r:embed="rId6"/>
          <a:stretch>
            <a:fillRect/>
          </a:stretch>
        </p:blipFill>
        <p:spPr>
          <a:xfrm>
            <a:off x="6700953" y="4121835"/>
            <a:ext cx="2930186" cy="1728190"/>
          </a:xfrm>
          <a:prstGeom prst="rect">
            <a:avLst/>
          </a:prstGeom>
          <a:effectLst>
            <a:outerShdw blurRad="139700" dist="38100" dir="5400000" algn="t" rotWithShape="0">
              <a:prstClr val="black">
                <a:alpha val="30000"/>
              </a:prstClr>
            </a:outerShdw>
          </a:effectLst>
        </p:spPr>
      </p:pic>
      <p:pic>
        <p:nvPicPr>
          <p:cNvPr id="18" name="Picture 17" descr="screenshot">
            <a:extLst>
              <a:ext uri="{FF2B5EF4-FFF2-40B4-BE49-F238E27FC236}">
                <a16:creationId xmlns:a16="http://schemas.microsoft.com/office/drawing/2014/main" id="{401D6F83-6A53-4DA4-8E58-4CC9B801346D}"/>
              </a:ext>
            </a:extLst>
          </p:cNvPr>
          <p:cNvPicPr>
            <a:picLocks noChangeAspect="1"/>
          </p:cNvPicPr>
          <p:nvPr/>
        </p:nvPicPr>
        <p:blipFill>
          <a:blip r:embed="rId7"/>
          <a:stretch>
            <a:fillRect/>
          </a:stretch>
        </p:blipFill>
        <p:spPr>
          <a:xfrm>
            <a:off x="8513047" y="4596977"/>
            <a:ext cx="2970609" cy="1466198"/>
          </a:xfrm>
          <a:prstGeom prst="rect">
            <a:avLst/>
          </a:prstGeom>
          <a:effectLst>
            <a:outerShdw blurRad="139700" dist="38100" dir="5400000" algn="t" rotWithShape="0">
              <a:prstClr val="black">
                <a:alpha val="30000"/>
              </a:prstClr>
            </a:outerShdw>
          </a:effectLst>
        </p:spPr>
      </p:pic>
    </p:spTree>
    <p:extLst>
      <p:ext uri="{BB962C8B-B14F-4D97-AF65-F5344CB8AC3E}">
        <p14:creationId xmlns:p14="http://schemas.microsoft.com/office/powerpoint/2010/main" val="401892228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38D16C-6298-42F1-83CB-BE474F8C7F6C}"/>
              </a:ext>
            </a:extLst>
          </p:cNvPr>
          <p:cNvSpPr txBox="1"/>
          <p:nvPr/>
        </p:nvSpPr>
        <p:spPr>
          <a:xfrm>
            <a:off x="2709746" y="3100039"/>
            <a:ext cx="2713884" cy="73866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0078D4"/>
                </a:solidFill>
                <a:effectLst/>
                <a:uLnTx/>
                <a:uFillTx/>
                <a:latin typeface="Segoe UI"/>
                <a:ea typeface="+mn-ea"/>
                <a:cs typeface="+mn-cs"/>
              </a:rPr>
              <a:t>Use Cases</a:t>
            </a:r>
          </a:p>
        </p:txBody>
      </p:sp>
      <p:sp>
        <p:nvSpPr>
          <p:cNvPr id="3" name="Title 2">
            <a:extLst>
              <a:ext uri="{FF2B5EF4-FFF2-40B4-BE49-F238E27FC236}">
                <a16:creationId xmlns:a16="http://schemas.microsoft.com/office/drawing/2014/main" id="{7DE4F24F-7837-4999-8AAF-DB50AF8702CD}"/>
              </a:ext>
            </a:extLst>
          </p:cNvPr>
          <p:cNvSpPr>
            <a:spLocks noGrp="1"/>
          </p:cNvSpPr>
          <p:nvPr>
            <p:ph type="title"/>
          </p:nvPr>
        </p:nvSpPr>
        <p:spPr>
          <a:xfrm>
            <a:off x="585216" y="2725725"/>
            <a:ext cx="10576770" cy="808683"/>
          </a:xfrm>
        </p:spPr>
        <p:txBody>
          <a:bodyPr/>
          <a:lstStyle/>
          <a:p>
            <a:pPr>
              <a:lnSpc>
                <a:spcPct val="150000"/>
              </a:lnSpc>
            </a:pPr>
            <a:r>
              <a:rPr lang="en-US" dirty="0">
                <a:latin typeface="Segoe UI Semibold" panose="020B0502040204020203" pitchFamily="34" charset="0"/>
                <a:ea typeface="Segoe UI Semibold" panose="020B0502040204020203" pitchFamily="34" charset="0"/>
                <a:cs typeface="Segoe UI Semibold" panose="020B0502040204020203" pitchFamily="34" charset="0"/>
              </a:rPr>
              <a:t>Azure integration</a:t>
            </a:r>
          </a:p>
        </p:txBody>
      </p:sp>
      <p:grpSp>
        <p:nvGrpSpPr>
          <p:cNvPr id="4" name="Group 154">
            <a:extLst>
              <a:ext uri="{FF2B5EF4-FFF2-40B4-BE49-F238E27FC236}">
                <a16:creationId xmlns:a16="http://schemas.microsoft.com/office/drawing/2014/main" id="{6F28FA20-9957-414E-A3EA-56330F5F7749}"/>
              </a:ext>
              <a:ext uri="{C183D7F6-B498-43B3-948B-1728B52AA6E4}">
                <adec:decorative xmlns:adec="http://schemas.microsoft.com/office/drawing/2017/decorative" val="1"/>
              </a:ext>
            </a:extLst>
          </p:cNvPr>
          <p:cNvGrpSpPr>
            <a:grpSpLocks noChangeAspect="1"/>
          </p:cNvGrpSpPr>
          <p:nvPr/>
        </p:nvGrpSpPr>
        <p:grpSpPr bwMode="auto">
          <a:xfrm>
            <a:off x="8654902" y="2247641"/>
            <a:ext cx="2126512" cy="2126512"/>
            <a:chOff x="410" y="2781"/>
            <a:chExt cx="312" cy="312"/>
          </a:xfrm>
        </p:grpSpPr>
        <p:sp>
          <p:nvSpPr>
            <p:cNvPr id="5" name="AutoShape 153">
              <a:extLst>
                <a:ext uri="{FF2B5EF4-FFF2-40B4-BE49-F238E27FC236}">
                  <a16:creationId xmlns:a16="http://schemas.microsoft.com/office/drawing/2014/main" id="{E2636AB6-7FE4-4B15-9909-160B613D1C73}"/>
                </a:ext>
              </a:extLst>
            </p:cNvPr>
            <p:cNvSpPr>
              <a:spLocks noChangeAspect="1" noChangeArrowheads="1" noTextEdit="1"/>
            </p:cNvSpPr>
            <p:nvPr/>
          </p:nvSpPr>
          <p:spPr bwMode="auto">
            <a:xfrm>
              <a:off x="410"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 name="Freeform 155">
              <a:extLst>
                <a:ext uri="{FF2B5EF4-FFF2-40B4-BE49-F238E27FC236}">
                  <a16:creationId xmlns:a16="http://schemas.microsoft.com/office/drawing/2014/main" id="{DA4B3ABB-A780-40ED-8C55-9565CD1F2D6A}"/>
                </a:ext>
              </a:extLst>
            </p:cNvPr>
            <p:cNvSpPr>
              <a:spLocks/>
            </p:cNvSpPr>
            <p:nvPr/>
          </p:nvSpPr>
          <p:spPr bwMode="auto">
            <a:xfrm>
              <a:off x="439" y="2937"/>
              <a:ext cx="254" cy="127"/>
            </a:xfrm>
            <a:custGeom>
              <a:avLst/>
              <a:gdLst>
                <a:gd name="T0" fmla="*/ 0 w 254"/>
                <a:gd name="T1" fmla="*/ 127 h 127"/>
                <a:gd name="T2" fmla="*/ 0 w 254"/>
                <a:gd name="T3" fmla="*/ 0 h 127"/>
                <a:gd name="T4" fmla="*/ 254 w 254"/>
                <a:gd name="T5" fmla="*/ 0 h 127"/>
                <a:gd name="T6" fmla="*/ 254 w 254"/>
                <a:gd name="T7" fmla="*/ 127 h 127"/>
              </a:gdLst>
              <a:ahLst/>
              <a:cxnLst>
                <a:cxn ang="0">
                  <a:pos x="T0" y="T1"/>
                </a:cxn>
                <a:cxn ang="0">
                  <a:pos x="T2" y="T3"/>
                </a:cxn>
                <a:cxn ang="0">
                  <a:pos x="T4" y="T5"/>
                </a:cxn>
                <a:cxn ang="0">
                  <a:pos x="T6" y="T7"/>
                </a:cxn>
              </a:cxnLst>
              <a:rect l="0" t="0" r="r" b="b"/>
              <a:pathLst>
                <a:path w="254" h="127">
                  <a:moveTo>
                    <a:pt x="0" y="127"/>
                  </a:moveTo>
                  <a:lnTo>
                    <a:pt x="0" y="0"/>
                  </a:lnTo>
                  <a:lnTo>
                    <a:pt x="254" y="0"/>
                  </a:lnTo>
                  <a:lnTo>
                    <a:pt x="254" y="127"/>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 name="Line 156">
              <a:extLst>
                <a:ext uri="{FF2B5EF4-FFF2-40B4-BE49-F238E27FC236}">
                  <a16:creationId xmlns:a16="http://schemas.microsoft.com/office/drawing/2014/main" id="{55E23DCC-B57F-4DED-827A-50FE443AB1A2}"/>
                </a:ext>
              </a:extLst>
            </p:cNvPr>
            <p:cNvSpPr>
              <a:spLocks noChangeShapeType="1"/>
            </p:cNvSpPr>
            <p:nvPr/>
          </p:nvSpPr>
          <p:spPr bwMode="auto">
            <a:xfrm>
              <a:off x="566" y="2822"/>
              <a:ext cx="0" cy="245"/>
            </a:xfrm>
            <a:prstGeom prst="line">
              <a:avLst/>
            </a:prstGeom>
            <a:noFill/>
            <a:ln w="63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Oval 157">
              <a:extLst>
                <a:ext uri="{FF2B5EF4-FFF2-40B4-BE49-F238E27FC236}">
                  <a16:creationId xmlns:a16="http://schemas.microsoft.com/office/drawing/2014/main" id="{1F6BECCC-0186-40D1-817E-FF44BF851FE7}"/>
                </a:ext>
              </a:extLst>
            </p:cNvPr>
            <p:cNvSpPr>
              <a:spLocks noChangeArrowheads="1"/>
            </p:cNvSpPr>
            <p:nvPr/>
          </p:nvSpPr>
          <p:spPr bwMode="auto">
            <a:xfrm>
              <a:off x="537" y="3035"/>
              <a:ext cx="58"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Oval 158">
              <a:extLst>
                <a:ext uri="{FF2B5EF4-FFF2-40B4-BE49-F238E27FC236}">
                  <a16:creationId xmlns:a16="http://schemas.microsoft.com/office/drawing/2014/main" id="{B93AB5CF-9DD9-4CC0-ADE3-CB1EEBBCE28D}"/>
                </a:ext>
              </a:extLst>
            </p:cNvPr>
            <p:cNvSpPr>
              <a:spLocks noChangeArrowheads="1"/>
            </p:cNvSpPr>
            <p:nvPr/>
          </p:nvSpPr>
          <p:spPr bwMode="auto">
            <a:xfrm>
              <a:off x="537" y="2781"/>
              <a:ext cx="58" cy="5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Oval 159">
              <a:extLst>
                <a:ext uri="{FF2B5EF4-FFF2-40B4-BE49-F238E27FC236}">
                  <a16:creationId xmlns:a16="http://schemas.microsoft.com/office/drawing/2014/main" id="{EC5E94C7-163A-4DB2-89D2-90584708F713}"/>
                </a:ext>
              </a:extLst>
            </p:cNvPr>
            <p:cNvSpPr>
              <a:spLocks noChangeArrowheads="1"/>
            </p:cNvSpPr>
            <p:nvPr/>
          </p:nvSpPr>
          <p:spPr bwMode="auto">
            <a:xfrm>
              <a:off x="664" y="3035"/>
              <a:ext cx="58" cy="5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Oval 160">
              <a:extLst>
                <a:ext uri="{FF2B5EF4-FFF2-40B4-BE49-F238E27FC236}">
                  <a16:creationId xmlns:a16="http://schemas.microsoft.com/office/drawing/2014/main" id="{D37D2008-BBEA-4F94-848D-A01450CB5317}"/>
                </a:ext>
              </a:extLst>
            </p:cNvPr>
            <p:cNvSpPr>
              <a:spLocks noChangeArrowheads="1"/>
            </p:cNvSpPr>
            <p:nvPr/>
          </p:nvSpPr>
          <p:spPr bwMode="auto">
            <a:xfrm>
              <a:off x="410" y="3035"/>
              <a:ext cx="59"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Tree>
    <p:extLst>
      <p:ext uri="{BB962C8B-B14F-4D97-AF65-F5344CB8AC3E}">
        <p14:creationId xmlns:p14="http://schemas.microsoft.com/office/powerpoint/2010/main" val="1779447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5D4D-6F86-4E99-A60B-64CD45448545}"/>
              </a:ext>
            </a:extLst>
          </p:cNvPr>
          <p:cNvSpPr>
            <a:spLocks noGrp="1"/>
          </p:cNvSpPr>
          <p:nvPr>
            <p:ph type="title"/>
          </p:nvPr>
        </p:nvSpPr>
        <p:spPr>
          <a:xfrm>
            <a:off x="588263" y="457200"/>
            <a:ext cx="3983737" cy="553998"/>
          </a:xfrm>
        </p:spPr>
        <p:txBody>
          <a:bodyPr/>
          <a:lstStyle/>
          <a:p>
            <a:pPr marL="0" marR="0">
              <a:spcBef>
                <a:spcPts val="0"/>
              </a:spcBef>
              <a:spcAft>
                <a:spcPts val="800"/>
              </a:spcAft>
            </a:pPr>
            <a:r>
              <a:rPr lang="en-US" sz="3200" b="1" dirty="0">
                <a:effectLst/>
                <a:ea typeface="Calibri" panose="020F0502020204030204" pitchFamily="34" charset="0"/>
              </a:rPr>
              <a:t>Innovate with the Azure ecosystem</a:t>
            </a:r>
            <a:r>
              <a:rPr lang="en-US" sz="3200" dirty="0">
                <a:effectLst/>
                <a:ea typeface="Calibri" panose="020F0502020204030204" pitchFamily="34" charset="0"/>
                <a:cs typeface="Arial" panose="020B0604020202020204" pitchFamily="34" charset="0"/>
              </a:rPr>
              <a:t> </a:t>
            </a:r>
          </a:p>
        </p:txBody>
      </p:sp>
      <p:cxnSp>
        <p:nvCxnSpPr>
          <p:cNvPr id="71" name="Straight Connector 70">
            <a:extLst>
              <a:ext uri="{FF2B5EF4-FFF2-40B4-BE49-F238E27FC236}">
                <a16:creationId xmlns:a16="http://schemas.microsoft.com/office/drawing/2014/main" id="{72ABCA0D-3FA1-C443-8594-C7419D62BD07}"/>
              </a:ext>
              <a:ext uri="{C183D7F6-B498-43B3-948B-1728B52AA6E4}">
                <adec:decorative xmlns:adec="http://schemas.microsoft.com/office/drawing/2017/decorative" val="1"/>
              </a:ext>
            </a:extLst>
          </p:cNvPr>
          <p:cNvCxnSpPr>
            <a:cxnSpLocks/>
          </p:cNvCxnSpPr>
          <p:nvPr/>
        </p:nvCxnSpPr>
        <p:spPr>
          <a:xfrm>
            <a:off x="5181600" y="587375"/>
            <a:ext cx="0" cy="568325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576F1C75-7527-4783-99DD-7840DA0BF5F8}"/>
              </a:ext>
            </a:extLst>
          </p:cNvPr>
          <p:cNvSpPr>
            <a:spLocks noGrp="1"/>
          </p:cNvSpPr>
          <p:nvPr>
            <p:ph type="body" sz="quarter" idx="10"/>
          </p:nvPr>
        </p:nvSpPr>
        <p:spPr>
          <a:xfrm>
            <a:off x="586391" y="1731186"/>
            <a:ext cx="4208634" cy="2724144"/>
          </a:xfrm>
        </p:spPr>
        <p:txBody>
          <a:bodyPr/>
          <a:lstStyle/>
          <a:p>
            <a:r>
              <a:rPr lang="en-US" sz="1600" dirty="0">
                <a:solidFill>
                  <a:schemeClr val="tx1"/>
                </a:solidFill>
              </a:rPr>
              <a:t>Easily spin up a database for popular Java, Python and php based applications through Azure Kubernetes Service or Azure App Service</a:t>
            </a:r>
          </a:p>
          <a:p>
            <a:r>
              <a:rPr lang="en-US" sz="1600" dirty="0">
                <a:solidFill>
                  <a:schemeClr val="tx1"/>
                </a:solidFill>
              </a:rPr>
              <a:t>Leverage GitHub actions to deploy updates to your database by enabling simpler and faster innovation with integrated Azure technologies</a:t>
            </a:r>
          </a:p>
          <a:p>
            <a:r>
              <a:rPr lang="en-US" sz="1600" dirty="0">
                <a:solidFill>
                  <a:schemeClr val="tx1"/>
                </a:solidFill>
              </a:rPr>
              <a:t>Develop applications with platforms like Magento, Shopify, Moodle, Alfresco, Drupal and WordPress</a:t>
            </a:r>
          </a:p>
        </p:txBody>
      </p:sp>
      <p:grpSp>
        <p:nvGrpSpPr>
          <p:cNvPr id="4" name="Group 3">
            <a:extLst>
              <a:ext uri="{FF2B5EF4-FFF2-40B4-BE49-F238E27FC236}">
                <a16:creationId xmlns:a16="http://schemas.microsoft.com/office/drawing/2014/main" id="{C6A47096-B0B1-461F-A627-9B89DBCAD200}"/>
              </a:ext>
              <a:ext uri="{C183D7F6-B498-43B3-948B-1728B52AA6E4}">
                <adec:decorative xmlns:adec="http://schemas.microsoft.com/office/drawing/2017/decorative" val="1"/>
              </a:ext>
            </a:extLst>
          </p:cNvPr>
          <p:cNvGrpSpPr/>
          <p:nvPr/>
        </p:nvGrpSpPr>
        <p:grpSpPr>
          <a:xfrm>
            <a:off x="6176097" y="657907"/>
            <a:ext cx="5215619" cy="5361052"/>
            <a:chOff x="6599844" y="657907"/>
            <a:chExt cx="5215619" cy="5361052"/>
          </a:xfrm>
        </p:grpSpPr>
        <p:cxnSp>
          <p:nvCxnSpPr>
            <p:cNvPr id="73" name="Straight Connector 72">
              <a:extLst>
                <a:ext uri="{FF2B5EF4-FFF2-40B4-BE49-F238E27FC236}">
                  <a16:creationId xmlns:a16="http://schemas.microsoft.com/office/drawing/2014/main" id="{5D344769-EABF-4BFF-A429-374A9D73EF2D}"/>
                </a:ext>
                <a:ext uri="{C183D7F6-B498-43B3-948B-1728B52AA6E4}">
                  <adec:decorative xmlns:adec="http://schemas.microsoft.com/office/drawing/2017/decorative" val="1"/>
                </a:ext>
              </a:extLst>
            </p:cNvPr>
            <p:cNvCxnSpPr>
              <a:cxnSpLocks/>
            </p:cNvCxnSpPr>
            <p:nvPr/>
          </p:nvCxnSpPr>
          <p:spPr>
            <a:xfrm>
              <a:off x="6983266" y="1714074"/>
              <a:ext cx="323402" cy="722406"/>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92E4367-B91A-4AC2-853B-8459DB9ED65A}"/>
                </a:ext>
                <a:ext uri="{C183D7F6-B498-43B3-948B-1728B52AA6E4}">
                  <adec:decorative xmlns:adec="http://schemas.microsoft.com/office/drawing/2017/decorative" val="1"/>
                </a:ext>
              </a:extLst>
            </p:cNvPr>
            <p:cNvCxnSpPr/>
            <p:nvPr/>
          </p:nvCxnSpPr>
          <p:spPr>
            <a:xfrm>
              <a:off x="7116198" y="1484128"/>
              <a:ext cx="1358092" cy="154757"/>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AEA1966-3973-48D1-A12E-35E9020C2A07}"/>
                </a:ext>
                <a:ext uri="{C183D7F6-B498-43B3-948B-1728B52AA6E4}">
                  <adec:decorative xmlns:adec="http://schemas.microsoft.com/office/drawing/2017/decorative" val="1"/>
                </a:ext>
              </a:extLst>
            </p:cNvPr>
            <p:cNvCxnSpPr/>
            <p:nvPr/>
          </p:nvCxnSpPr>
          <p:spPr>
            <a:xfrm flipV="1">
              <a:off x="7988195" y="1847212"/>
              <a:ext cx="574386" cy="71724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CCE4BEA-FAF3-4DA2-A26D-C81704BA3EFC}"/>
                </a:ext>
                <a:ext uri="{C183D7F6-B498-43B3-948B-1728B52AA6E4}">
                  <adec:decorative xmlns:adec="http://schemas.microsoft.com/office/drawing/2017/decorative" val="1"/>
                </a:ext>
              </a:extLst>
            </p:cNvPr>
            <p:cNvCxnSpPr/>
            <p:nvPr/>
          </p:nvCxnSpPr>
          <p:spPr>
            <a:xfrm>
              <a:off x="8738171" y="1918002"/>
              <a:ext cx="199398" cy="1854748"/>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DD64183-8E9A-4246-BA1B-71B72E5BCBEA}"/>
                </a:ext>
                <a:ext uri="{C183D7F6-B498-43B3-948B-1728B52AA6E4}">
                  <adec:decorative xmlns:adec="http://schemas.microsoft.com/office/drawing/2017/decorative" val="1"/>
                </a:ext>
              </a:extLst>
            </p:cNvPr>
            <p:cNvCxnSpPr/>
            <p:nvPr/>
          </p:nvCxnSpPr>
          <p:spPr>
            <a:xfrm flipV="1">
              <a:off x="8175197" y="2686473"/>
              <a:ext cx="1431002" cy="28273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46E8F14-44AF-4877-84D2-4BA8D1FC78F2}"/>
                </a:ext>
                <a:ext uri="{C183D7F6-B498-43B3-948B-1728B52AA6E4}">
                  <adec:decorative xmlns:adec="http://schemas.microsoft.com/office/drawing/2017/decorative" val="1"/>
                </a:ext>
              </a:extLst>
            </p:cNvPr>
            <p:cNvCxnSpPr/>
            <p:nvPr/>
          </p:nvCxnSpPr>
          <p:spPr>
            <a:xfrm flipH="1" flipV="1">
              <a:off x="10071463" y="1207350"/>
              <a:ext cx="83331" cy="76422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417D55E-537D-4110-A9E5-4D8B9E395609}"/>
                </a:ext>
                <a:ext uri="{C183D7F6-B498-43B3-948B-1728B52AA6E4}">
                  <adec:decorative xmlns:adec="http://schemas.microsoft.com/office/drawing/2017/decorative" val="1"/>
                </a:ext>
              </a:extLst>
            </p:cNvPr>
            <p:cNvCxnSpPr/>
            <p:nvPr/>
          </p:nvCxnSpPr>
          <p:spPr>
            <a:xfrm flipH="1">
              <a:off x="8883502" y="1064497"/>
              <a:ext cx="943919" cy="535698"/>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2D65DD4-C55D-4345-98AE-EC1F08D1ACDF}"/>
                </a:ext>
                <a:ext uri="{C183D7F6-B498-43B3-948B-1728B52AA6E4}">
                  <adec:decorative xmlns:adec="http://schemas.microsoft.com/office/drawing/2017/decorative" val="1"/>
                </a:ext>
              </a:extLst>
            </p:cNvPr>
            <p:cNvCxnSpPr/>
            <p:nvPr/>
          </p:nvCxnSpPr>
          <p:spPr>
            <a:xfrm>
              <a:off x="10276813" y="1043664"/>
              <a:ext cx="892830" cy="440464"/>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CAD6A06-0748-4A77-A85F-914206581A8F}"/>
                </a:ext>
                <a:ext uri="{C183D7F6-B498-43B3-948B-1728B52AA6E4}">
                  <adec:decorative xmlns:adec="http://schemas.microsoft.com/office/drawing/2017/decorative" val="1"/>
                </a:ext>
              </a:extLst>
            </p:cNvPr>
            <p:cNvCxnSpPr/>
            <p:nvPr/>
          </p:nvCxnSpPr>
          <p:spPr>
            <a:xfrm>
              <a:off x="11380945" y="1807885"/>
              <a:ext cx="133428" cy="1714872"/>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593A7540-8E27-4A11-9BE3-CA44E81DBFEB}"/>
                </a:ext>
                <a:ext uri="{C183D7F6-B498-43B3-948B-1728B52AA6E4}">
                  <adec:decorative xmlns:adec="http://schemas.microsoft.com/office/drawing/2017/decorative" val="1"/>
                </a:ext>
              </a:extLst>
            </p:cNvPr>
            <p:cNvCxnSpPr/>
            <p:nvPr/>
          </p:nvCxnSpPr>
          <p:spPr>
            <a:xfrm flipH="1" flipV="1">
              <a:off x="10604186" y="2917121"/>
              <a:ext cx="710788" cy="611588"/>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0F7FD7E-FE54-4C8C-9DEE-D58FC44C7C64}"/>
                </a:ext>
                <a:ext uri="{C183D7F6-B498-43B3-948B-1728B52AA6E4}">
                  <adec:decorative xmlns:adec="http://schemas.microsoft.com/office/drawing/2017/decorative" val="1"/>
                </a:ext>
              </a:extLst>
            </p:cNvPr>
            <p:cNvCxnSpPr/>
            <p:nvPr/>
          </p:nvCxnSpPr>
          <p:spPr>
            <a:xfrm flipH="1">
              <a:off x="9315534" y="3112055"/>
              <a:ext cx="511888" cy="744025"/>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DBEEE24-93D1-4B6D-BFAD-3394E7374922}"/>
                </a:ext>
                <a:ext uri="{C183D7F6-B498-43B3-948B-1728B52AA6E4}">
                  <adec:decorative xmlns:adec="http://schemas.microsoft.com/office/drawing/2017/decorative" val="1"/>
                </a:ext>
              </a:extLst>
            </p:cNvPr>
            <p:cNvCxnSpPr/>
            <p:nvPr/>
          </p:nvCxnSpPr>
          <p:spPr>
            <a:xfrm flipV="1">
              <a:off x="9606198" y="3693495"/>
              <a:ext cx="1856591" cy="504837"/>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55FF54C-B0A9-46C4-8BC5-975DA3421E7F}"/>
                </a:ext>
                <a:ext uri="{C183D7F6-B498-43B3-948B-1728B52AA6E4}">
                  <adec:decorative xmlns:adec="http://schemas.microsoft.com/office/drawing/2017/decorative" val="1"/>
                </a:ext>
              </a:extLst>
            </p:cNvPr>
            <p:cNvCxnSpPr/>
            <p:nvPr/>
          </p:nvCxnSpPr>
          <p:spPr>
            <a:xfrm flipH="1" flipV="1">
              <a:off x="8026883" y="3478115"/>
              <a:ext cx="535697" cy="48808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9E85B8EE-5184-4536-AE7B-FB3D2EB5607C}"/>
                </a:ext>
                <a:ext uri="{C183D7F6-B498-43B3-948B-1728B52AA6E4}">
                  <adec:decorative xmlns:adec="http://schemas.microsoft.com/office/drawing/2017/decorative" val="1"/>
                </a:ext>
              </a:extLst>
            </p:cNvPr>
            <p:cNvCxnSpPr/>
            <p:nvPr/>
          </p:nvCxnSpPr>
          <p:spPr>
            <a:xfrm flipV="1">
              <a:off x="7193575" y="3549542"/>
              <a:ext cx="226185" cy="830333"/>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D828CA6-648F-400E-A6A9-C1E381C1DBA5}"/>
                </a:ext>
                <a:ext uri="{C183D7F6-B498-43B3-948B-1728B52AA6E4}">
                  <adec:decorative xmlns:adec="http://schemas.microsoft.com/office/drawing/2017/decorative" val="1"/>
                </a:ext>
              </a:extLst>
            </p:cNvPr>
            <p:cNvCxnSpPr/>
            <p:nvPr/>
          </p:nvCxnSpPr>
          <p:spPr>
            <a:xfrm flipV="1">
              <a:off x="7387023" y="4427492"/>
              <a:ext cx="1127940" cy="181542"/>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9C1C7E1-ABFC-46A9-8E15-78973A8469FB}"/>
                </a:ext>
                <a:ext uri="{C183D7F6-B498-43B3-948B-1728B52AA6E4}">
                  <adec:decorative xmlns:adec="http://schemas.microsoft.com/office/drawing/2017/decorative" val="1"/>
                </a:ext>
              </a:extLst>
            </p:cNvPr>
            <p:cNvCxnSpPr/>
            <p:nvPr/>
          </p:nvCxnSpPr>
          <p:spPr>
            <a:xfrm>
              <a:off x="7276907" y="4838194"/>
              <a:ext cx="458319" cy="684503"/>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A92EFCF-90E7-4FC3-8925-BD4C89D548C1}"/>
                </a:ext>
                <a:ext uri="{C183D7F6-B498-43B3-948B-1728B52AA6E4}">
                  <adec:decorative xmlns:adec="http://schemas.microsoft.com/office/drawing/2017/decorative" val="1"/>
                </a:ext>
              </a:extLst>
            </p:cNvPr>
            <p:cNvCxnSpPr/>
            <p:nvPr/>
          </p:nvCxnSpPr>
          <p:spPr>
            <a:xfrm flipV="1">
              <a:off x="8026883" y="4737006"/>
              <a:ext cx="642837" cy="788667"/>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5CEA1D2-6EA7-4991-BEF1-34E076D1DA27}"/>
                </a:ext>
                <a:ext uri="{C183D7F6-B498-43B3-948B-1728B52AA6E4}">
                  <adec:decorative xmlns:adec="http://schemas.microsoft.com/office/drawing/2017/decorative" val="1"/>
                </a:ext>
              </a:extLst>
            </p:cNvPr>
            <p:cNvCxnSpPr>
              <a:cxnSpLocks/>
            </p:cNvCxnSpPr>
            <p:nvPr/>
          </p:nvCxnSpPr>
          <p:spPr>
            <a:xfrm flipV="1">
              <a:off x="8074501" y="5668526"/>
              <a:ext cx="1531697" cy="50595"/>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AB6C752-685F-4CAD-9538-DF183239A7EF}"/>
                </a:ext>
                <a:ext uri="{C183D7F6-B498-43B3-948B-1728B52AA6E4}">
                  <adec:decorative xmlns:adec="http://schemas.microsoft.com/office/drawing/2017/decorative" val="1"/>
                </a:ext>
              </a:extLst>
            </p:cNvPr>
            <p:cNvCxnSpPr/>
            <p:nvPr/>
          </p:nvCxnSpPr>
          <p:spPr>
            <a:xfrm flipH="1" flipV="1">
              <a:off x="9345294" y="4894740"/>
              <a:ext cx="363084" cy="518584"/>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F43B01C-86AD-4484-9B67-6814FEBD6C52}"/>
                </a:ext>
                <a:ext uri="{C183D7F6-B498-43B3-948B-1728B52AA6E4}">
                  <adec:decorative xmlns:adec="http://schemas.microsoft.com/office/drawing/2017/decorative" val="1"/>
                </a:ext>
              </a:extLst>
            </p:cNvPr>
            <p:cNvCxnSpPr/>
            <p:nvPr/>
          </p:nvCxnSpPr>
          <p:spPr>
            <a:xfrm>
              <a:off x="9583383" y="4669298"/>
              <a:ext cx="1168613" cy="523052"/>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6E45D4B-CC4F-47A0-8A0F-729D86B80429}"/>
                </a:ext>
                <a:ext uri="{C183D7F6-B498-43B3-948B-1728B52AA6E4}">
                  <adec:decorative xmlns:adec="http://schemas.microsoft.com/office/drawing/2017/decorative" val="1"/>
                </a:ext>
              </a:extLst>
            </p:cNvPr>
            <p:cNvCxnSpPr/>
            <p:nvPr/>
          </p:nvCxnSpPr>
          <p:spPr>
            <a:xfrm flipV="1">
              <a:off x="11034977" y="3915602"/>
              <a:ext cx="404997" cy="1160679"/>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C2463261-CC3E-421E-A218-1BCD781CFCF6}"/>
                </a:ext>
                <a:ext uri="{C183D7F6-B498-43B3-948B-1728B52AA6E4}">
                  <adec:decorative xmlns:adec="http://schemas.microsoft.com/office/drawing/2017/decorative" val="1"/>
                </a:ext>
              </a:extLst>
            </p:cNvPr>
            <p:cNvSpPr/>
            <p:nvPr/>
          </p:nvSpPr>
          <p:spPr bwMode="auto">
            <a:xfrm>
              <a:off x="6913824" y="2368027"/>
              <a:ext cx="1369006" cy="1369007"/>
            </a:xfrm>
            <a:prstGeom prst="ellipse">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5" name="Oval 94">
              <a:extLst>
                <a:ext uri="{FF2B5EF4-FFF2-40B4-BE49-F238E27FC236}">
                  <a16:creationId xmlns:a16="http://schemas.microsoft.com/office/drawing/2014/main" id="{533970B1-3D84-44B5-AD67-4FB3D8371A64}"/>
                </a:ext>
                <a:ext uri="{C183D7F6-B498-43B3-948B-1728B52AA6E4}">
                  <adec:decorative xmlns:adec="http://schemas.microsoft.com/office/drawing/2017/decorative" val="1"/>
                </a:ext>
              </a:extLst>
            </p:cNvPr>
            <p:cNvSpPr/>
            <p:nvPr/>
          </p:nvSpPr>
          <p:spPr bwMode="auto">
            <a:xfrm>
              <a:off x="8369135" y="3693495"/>
              <a:ext cx="1348172" cy="1348174"/>
            </a:xfrm>
            <a:prstGeom prst="ellipse">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6" name="Oval 95">
              <a:extLst>
                <a:ext uri="{FF2B5EF4-FFF2-40B4-BE49-F238E27FC236}">
                  <a16:creationId xmlns:a16="http://schemas.microsoft.com/office/drawing/2014/main" id="{EA27EC9E-7AE6-4F69-A899-B6850EBBE961}"/>
                </a:ext>
                <a:ext uri="{C183D7F6-B498-43B3-948B-1728B52AA6E4}">
                  <adec:decorative xmlns:adec="http://schemas.microsoft.com/office/drawing/2017/decorative" val="1"/>
                </a:ext>
              </a:extLst>
            </p:cNvPr>
            <p:cNvSpPr/>
            <p:nvPr/>
          </p:nvSpPr>
          <p:spPr bwMode="auto">
            <a:xfrm>
              <a:off x="9526836" y="1934620"/>
              <a:ext cx="1348172" cy="1348174"/>
            </a:xfrm>
            <a:prstGeom prst="ellipse">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7" name="Oval 96">
              <a:extLst>
                <a:ext uri="{FF2B5EF4-FFF2-40B4-BE49-F238E27FC236}">
                  <a16:creationId xmlns:a16="http://schemas.microsoft.com/office/drawing/2014/main" id="{0B02D08A-0EEC-4136-99BC-1E362700193E}"/>
                </a:ext>
                <a:ext uri="{C183D7F6-B498-43B3-948B-1728B52AA6E4}">
                  <adec:decorative xmlns:adec="http://schemas.microsoft.com/office/drawing/2017/decorative" val="1"/>
                </a:ext>
              </a:extLst>
            </p:cNvPr>
            <p:cNvSpPr/>
            <p:nvPr/>
          </p:nvSpPr>
          <p:spPr bwMode="auto">
            <a:xfrm>
              <a:off x="8397408" y="1365935"/>
              <a:ext cx="605637" cy="605636"/>
            </a:xfrm>
            <a:prstGeom prst="ellipse">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8" name="Oval 97">
              <a:extLst>
                <a:ext uri="{FF2B5EF4-FFF2-40B4-BE49-F238E27FC236}">
                  <a16:creationId xmlns:a16="http://schemas.microsoft.com/office/drawing/2014/main" id="{3483EC2A-EE09-4D26-AA6D-26932C99279C}"/>
                </a:ext>
                <a:ext uri="{C183D7F6-B498-43B3-948B-1728B52AA6E4}">
                  <adec:decorative xmlns:adec="http://schemas.microsoft.com/office/drawing/2017/decorative" val="1"/>
                </a:ext>
              </a:extLst>
            </p:cNvPr>
            <p:cNvSpPr/>
            <p:nvPr/>
          </p:nvSpPr>
          <p:spPr bwMode="auto">
            <a:xfrm>
              <a:off x="6599844" y="1184394"/>
              <a:ext cx="605637" cy="605636"/>
            </a:xfrm>
            <a:prstGeom prst="ellipse">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9" name="Oval 98">
              <a:extLst>
                <a:ext uri="{FF2B5EF4-FFF2-40B4-BE49-F238E27FC236}">
                  <a16:creationId xmlns:a16="http://schemas.microsoft.com/office/drawing/2014/main" id="{2722AB81-CFBC-494F-A883-CED6E6BE8481}"/>
                </a:ext>
                <a:ext uri="{C183D7F6-B498-43B3-948B-1728B52AA6E4}">
                  <adec:decorative xmlns:adec="http://schemas.microsoft.com/office/drawing/2017/decorative" val="1"/>
                </a:ext>
              </a:extLst>
            </p:cNvPr>
            <p:cNvSpPr/>
            <p:nvPr/>
          </p:nvSpPr>
          <p:spPr bwMode="auto">
            <a:xfrm>
              <a:off x="7561124" y="5413323"/>
              <a:ext cx="605637" cy="605636"/>
            </a:xfrm>
            <a:prstGeom prst="ellipse">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0" name="Oval 99">
              <a:extLst>
                <a:ext uri="{FF2B5EF4-FFF2-40B4-BE49-F238E27FC236}">
                  <a16:creationId xmlns:a16="http://schemas.microsoft.com/office/drawing/2014/main" id="{38C5BA2E-883A-4871-A9F1-4A82770DAAEF}"/>
                </a:ext>
                <a:ext uri="{C183D7F6-B498-43B3-948B-1728B52AA6E4}">
                  <adec:decorative xmlns:adec="http://schemas.microsoft.com/office/drawing/2017/decorative" val="1"/>
                </a:ext>
              </a:extLst>
            </p:cNvPr>
            <p:cNvSpPr/>
            <p:nvPr/>
          </p:nvSpPr>
          <p:spPr bwMode="auto">
            <a:xfrm>
              <a:off x="9520885" y="5338921"/>
              <a:ext cx="605637" cy="605636"/>
            </a:xfrm>
            <a:prstGeom prst="ellipse">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1" name="Oval 100">
              <a:extLst>
                <a:ext uri="{FF2B5EF4-FFF2-40B4-BE49-F238E27FC236}">
                  <a16:creationId xmlns:a16="http://schemas.microsoft.com/office/drawing/2014/main" id="{92A4D090-C2F6-45D3-9109-48D50EF2F728}"/>
                </a:ext>
                <a:ext uri="{C183D7F6-B498-43B3-948B-1728B52AA6E4}">
                  <adec:decorative xmlns:adec="http://schemas.microsoft.com/office/drawing/2017/decorative" val="1"/>
                </a:ext>
              </a:extLst>
            </p:cNvPr>
            <p:cNvSpPr/>
            <p:nvPr/>
          </p:nvSpPr>
          <p:spPr bwMode="auto">
            <a:xfrm>
              <a:off x="10613116" y="4993276"/>
              <a:ext cx="605637" cy="605636"/>
            </a:xfrm>
            <a:prstGeom prst="ellipse">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2" name="Oval 101">
              <a:extLst>
                <a:ext uri="{FF2B5EF4-FFF2-40B4-BE49-F238E27FC236}">
                  <a16:creationId xmlns:a16="http://schemas.microsoft.com/office/drawing/2014/main" id="{E9E5AF25-17F5-4B85-9D11-9F39B885E45A}"/>
                </a:ext>
                <a:ext uri="{C183D7F6-B498-43B3-948B-1728B52AA6E4}">
                  <adec:decorative xmlns:adec="http://schemas.microsoft.com/office/drawing/2017/decorative" val="1"/>
                </a:ext>
              </a:extLst>
            </p:cNvPr>
            <p:cNvSpPr/>
            <p:nvPr/>
          </p:nvSpPr>
          <p:spPr bwMode="auto">
            <a:xfrm>
              <a:off x="11209826" y="3393653"/>
              <a:ext cx="605637" cy="605636"/>
            </a:xfrm>
            <a:prstGeom prst="ellipse">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3" name="Oval 102">
              <a:extLst>
                <a:ext uri="{FF2B5EF4-FFF2-40B4-BE49-F238E27FC236}">
                  <a16:creationId xmlns:a16="http://schemas.microsoft.com/office/drawing/2014/main" id="{F88F0CC3-CDDF-4CAA-999A-2744BEF2D8B2}"/>
                </a:ext>
                <a:ext uri="{C183D7F6-B498-43B3-948B-1728B52AA6E4}">
                  <adec:decorative xmlns:adec="http://schemas.microsoft.com/office/drawing/2017/decorative" val="1"/>
                </a:ext>
              </a:extLst>
            </p:cNvPr>
            <p:cNvSpPr/>
            <p:nvPr/>
          </p:nvSpPr>
          <p:spPr bwMode="auto">
            <a:xfrm>
              <a:off x="11034977" y="1272470"/>
              <a:ext cx="605637" cy="605636"/>
            </a:xfrm>
            <a:prstGeom prst="ellipse">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4" name="Oval 103">
              <a:extLst>
                <a:ext uri="{FF2B5EF4-FFF2-40B4-BE49-F238E27FC236}">
                  <a16:creationId xmlns:a16="http://schemas.microsoft.com/office/drawing/2014/main" id="{24E5AC7B-B2D6-4DB2-9321-BD2EAB224A7B}"/>
                </a:ext>
                <a:ext uri="{C183D7F6-B498-43B3-948B-1728B52AA6E4}">
                  <adec:decorative xmlns:adec="http://schemas.microsoft.com/office/drawing/2017/decorative" val="1"/>
                </a:ext>
              </a:extLst>
            </p:cNvPr>
            <p:cNvSpPr/>
            <p:nvPr/>
          </p:nvSpPr>
          <p:spPr bwMode="auto">
            <a:xfrm>
              <a:off x="9763443" y="657907"/>
              <a:ext cx="605637" cy="605636"/>
            </a:xfrm>
            <a:prstGeom prst="ellipse">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5" name="Oval 104">
              <a:extLst>
                <a:ext uri="{FF2B5EF4-FFF2-40B4-BE49-F238E27FC236}">
                  <a16:creationId xmlns:a16="http://schemas.microsoft.com/office/drawing/2014/main" id="{DE9D15F2-720D-49E7-B7C1-1FB37AF6DF77}"/>
                </a:ext>
                <a:ext uri="{C183D7F6-B498-43B3-948B-1728B52AA6E4}">
                  <adec:decorative xmlns:adec="http://schemas.microsoft.com/office/drawing/2017/decorative" val="1"/>
                </a:ext>
              </a:extLst>
            </p:cNvPr>
            <p:cNvSpPr/>
            <p:nvPr/>
          </p:nvSpPr>
          <p:spPr bwMode="auto">
            <a:xfrm>
              <a:off x="6849836" y="4321093"/>
              <a:ext cx="605637" cy="605636"/>
            </a:xfrm>
            <a:prstGeom prst="ellipse">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36" name="Straight Connector 135">
              <a:extLst>
                <a:ext uri="{FF2B5EF4-FFF2-40B4-BE49-F238E27FC236}">
                  <a16:creationId xmlns:a16="http://schemas.microsoft.com/office/drawing/2014/main" id="{4A9AD73E-489C-495B-9027-10FDD4C7E7DA}"/>
                </a:ext>
                <a:ext uri="{C183D7F6-B498-43B3-948B-1728B52AA6E4}">
                  <adec:decorative xmlns:adec="http://schemas.microsoft.com/office/drawing/2017/decorative" val="1"/>
                </a:ext>
              </a:extLst>
            </p:cNvPr>
            <p:cNvCxnSpPr>
              <a:cxnSpLocks/>
              <a:stCxn id="100" idx="6"/>
              <a:endCxn id="101" idx="3"/>
            </p:cNvCxnSpPr>
            <p:nvPr/>
          </p:nvCxnSpPr>
          <p:spPr>
            <a:xfrm flipV="1">
              <a:off x="10126522" y="5510219"/>
              <a:ext cx="575287" cy="13152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8" name="AutoShape 175">
              <a:extLst>
                <a:ext uri="{FF2B5EF4-FFF2-40B4-BE49-F238E27FC236}">
                  <a16:creationId xmlns:a16="http://schemas.microsoft.com/office/drawing/2014/main" id="{5D2BBD6B-3DD0-4F56-9C85-88CBB409F521}"/>
                </a:ext>
                <a:ext uri="{C183D7F6-B498-43B3-948B-1728B52AA6E4}">
                  <adec:decorative xmlns:adec="http://schemas.microsoft.com/office/drawing/2017/decorative" val="1"/>
                </a:ext>
              </a:extLst>
            </p:cNvPr>
            <p:cNvSpPr>
              <a:spLocks noChangeAspect="1" noChangeArrowheads="1" noTextEdit="1"/>
            </p:cNvSpPr>
            <p:nvPr/>
          </p:nvSpPr>
          <p:spPr bwMode="auto">
            <a:xfrm>
              <a:off x="7090200" y="2566032"/>
              <a:ext cx="1019026" cy="1019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pic>
        <p:nvPicPr>
          <p:cNvPr id="68" name="Graphic 67" descr="Virtual Machines icon">
            <a:extLst>
              <a:ext uri="{FF2B5EF4-FFF2-40B4-BE49-F238E27FC236}">
                <a16:creationId xmlns:a16="http://schemas.microsoft.com/office/drawing/2014/main" id="{6A2E5E9C-5242-4618-B002-2B20CC139F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45243" y="5563911"/>
            <a:ext cx="375891" cy="375891"/>
          </a:xfrm>
          <a:prstGeom prst="rect">
            <a:avLst/>
          </a:prstGeom>
        </p:spPr>
      </p:pic>
      <p:grpSp>
        <p:nvGrpSpPr>
          <p:cNvPr id="72" name="Group 13" descr="light bulb">
            <a:extLst>
              <a:ext uri="{FF2B5EF4-FFF2-40B4-BE49-F238E27FC236}">
                <a16:creationId xmlns:a16="http://schemas.microsoft.com/office/drawing/2014/main" id="{0D6A210B-A3C4-4C38-8CE9-E4D2B5555620}"/>
              </a:ext>
            </a:extLst>
          </p:cNvPr>
          <p:cNvGrpSpPr>
            <a:grpSpLocks noChangeAspect="1"/>
          </p:cNvGrpSpPr>
          <p:nvPr/>
        </p:nvGrpSpPr>
        <p:grpSpPr bwMode="auto">
          <a:xfrm>
            <a:off x="6850805" y="2589121"/>
            <a:ext cx="650523" cy="902060"/>
            <a:chOff x="1057" y="999"/>
            <a:chExt cx="225" cy="312"/>
          </a:xfrm>
        </p:grpSpPr>
        <p:sp>
          <p:nvSpPr>
            <p:cNvPr id="106" name="AutoShape 12">
              <a:extLst>
                <a:ext uri="{FF2B5EF4-FFF2-40B4-BE49-F238E27FC236}">
                  <a16:creationId xmlns:a16="http://schemas.microsoft.com/office/drawing/2014/main" id="{6BDDFE10-D44A-4933-8FB3-75E604949ED7}"/>
                </a:ext>
              </a:extLst>
            </p:cNvPr>
            <p:cNvSpPr>
              <a:spLocks noChangeAspect="1" noChangeArrowheads="1" noTextEdit="1"/>
            </p:cNvSpPr>
            <p:nvPr/>
          </p:nvSpPr>
          <p:spPr bwMode="auto">
            <a:xfrm>
              <a:off x="1057" y="999"/>
              <a:ext cx="225"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7" name="Oval 14">
              <a:extLst>
                <a:ext uri="{FF2B5EF4-FFF2-40B4-BE49-F238E27FC236}">
                  <a16:creationId xmlns:a16="http://schemas.microsoft.com/office/drawing/2014/main" id="{ECBF7B7F-AB33-41C6-8FC4-CB332022E80A}"/>
                </a:ext>
              </a:extLst>
            </p:cNvPr>
            <p:cNvSpPr>
              <a:spLocks noChangeArrowheads="1"/>
            </p:cNvSpPr>
            <p:nvPr/>
          </p:nvSpPr>
          <p:spPr bwMode="auto">
            <a:xfrm>
              <a:off x="1057" y="999"/>
              <a:ext cx="225" cy="22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8" name="Freeform 15">
              <a:extLst>
                <a:ext uri="{FF2B5EF4-FFF2-40B4-BE49-F238E27FC236}">
                  <a16:creationId xmlns:a16="http://schemas.microsoft.com/office/drawing/2014/main" id="{73CC410D-F4B8-4B17-927F-10290B026277}"/>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9" name="Freeform 16">
              <a:extLst>
                <a:ext uri="{FF2B5EF4-FFF2-40B4-BE49-F238E27FC236}">
                  <a16:creationId xmlns:a16="http://schemas.microsoft.com/office/drawing/2014/main" id="{E4EC37D1-9A9B-417D-B7A4-466DDB3B0547}"/>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0" name="Freeform 17">
              <a:extLst>
                <a:ext uri="{FF2B5EF4-FFF2-40B4-BE49-F238E27FC236}">
                  <a16:creationId xmlns:a16="http://schemas.microsoft.com/office/drawing/2014/main" id="{1BF4C221-0659-45E9-ADB7-207C7F7365F0}"/>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pic>
        <p:nvPicPr>
          <p:cNvPr id="130" name="Graphic 129" descr="Azure Data Factory icon">
            <a:extLst>
              <a:ext uri="{FF2B5EF4-FFF2-40B4-BE49-F238E27FC236}">
                <a16:creationId xmlns:a16="http://schemas.microsoft.com/office/drawing/2014/main" id="{5EE51255-EE90-4309-B447-55465A4EE72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54161" y="1398196"/>
            <a:ext cx="354631" cy="354631"/>
          </a:xfrm>
          <a:prstGeom prst="rect">
            <a:avLst/>
          </a:prstGeom>
        </p:spPr>
      </p:pic>
      <p:pic>
        <p:nvPicPr>
          <p:cNvPr id="6" name="Graphic 5" descr="Azure Functions icon">
            <a:extLst>
              <a:ext uri="{FF2B5EF4-FFF2-40B4-BE49-F238E27FC236}">
                <a16:creationId xmlns:a16="http://schemas.microsoft.com/office/drawing/2014/main" id="{BA7F3D42-7687-47FB-B16F-2BE11DFCB3C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415839" y="743718"/>
            <a:ext cx="473929" cy="473929"/>
          </a:xfrm>
          <a:prstGeom prst="rect">
            <a:avLst/>
          </a:prstGeom>
        </p:spPr>
      </p:pic>
      <p:pic>
        <p:nvPicPr>
          <p:cNvPr id="131" name="Graphic 130" descr="Azure Stream icon">
            <a:extLst>
              <a:ext uri="{FF2B5EF4-FFF2-40B4-BE49-F238E27FC236}">
                <a16:creationId xmlns:a16="http://schemas.microsoft.com/office/drawing/2014/main" id="{AEFB8A0C-98DA-4BF1-ABF1-6AF44B177E0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50021" y="1448928"/>
            <a:ext cx="453215" cy="453215"/>
          </a:xfrm>
          <a:prstGeom prst="rect">
            <a:avLst/>
          </a:prstGeom>
        </p:spPr>
      </p:pic>
      <p:pic>
        <p:nvPicPr>
          <p:cNvPr id="132" name="Graphic 131" descr="Azure cloud icon">
            <a:extLst>
              <a:ext uri="{FF2B5EF4-FFF2-40B4-BE49-F238E27FC236}">
                <a16:creationId xmlns:a16="http://schemas.microsoft.com/office/drawing/2014/main" id="{8EB4358A-D0ED-48BF-A347-DDC3EC837CA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06319" y="3480240"/>
            <a:ext cx="420059" cy="420059"/>
          </a:xfrm>
          <a:prstGeom prst="rect">
            <a:avLst/>
          </a:prstGeom>
        </p:spPr>
      </p:pic>
      <p:pic>
        <p:nvPicPr>
          <p:cNvPr id="8" name="Graphic 7" descr="notebook">
            <a:extLst>
              <a:ext uri="{FF2B5EF4-FFF2-40B4-BE49-F238E27FC236}">
                <a16:creationId xmlns:a16="http://schemas.microsoft.com/office/drawing/2014/main" id="{41DBD4B0-3817-4B3D-A831-25303F72209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50130" y="4445601"/>
            <a:ext cx="356620" cy="356620"/>
          </a:xfrm>
          <a:prstGeom prst="rect">
            <a:avLst/>
          </a:prstGeom>
        </p:spPr>
      </p:pic>
      <p:pic>
        <p:nvPicPr>
          <p:cNvPr id="10" name="Graphic 9" descr="developer symbol">
            <a:extLst>
              <a:ext uri="{FF2B5EF4-FFF2-40B4-BE49-F238E27FC236}">
                <a16:creationId xmlns:a16="http://schemas.microsoft.com/office/drawing/2014/main" id="{848B68DB-2479-4141-99FB-4299A9511CA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212071" y="5452370"/>
            <a:ext cx="385861" cy="385861"/>
          </a:xfrm>
          <a:prstGeom prst="rect">
            <a:avLst/>
          </a:prstGeom>
        </p:spPr>
      </p:pic>
      <p:pic>
        <p:nvPicPr>
          <p:cNvPr id="12" name="Graphic 11" descr="test beaker">
            <a:extLst>
              <a:ext uri="{FF2B5EF4-FFF2-40B4-BE49-F238E27FC236}">
                <a16:creationId xmlns:a16="http://schemas.microsoft.com/office/drawing/2014/main" id="{11F7160C-FAA5-432D-8EA1-A3A7F0F2089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333616" y="5127040"/>
            <a:ext cx="338107" cy="338107"/>
          </a:xfrm>
          <a:prstGeom prst="rect">
            <a:avLst/>
          </a:prstGeom>
        </p:spPr>
      </p:pic>
      <p:grpSp>
        <p:nvGrpSpPr>
          <p:cNvPr id="133" name="Group 119" descr="five lines intersecting with dot in the middle">
            <a:extLst>
              <a:ext uri="{FF2B5EF4-FFF2-40B4-BE49-F238E27FC236}">
                <a16:creationId xmlns:a16="http://schemas.microsoft.com/office/drawing/2014/main" id="{FFD84C9B-6289-44EA-BD9E-B228A7239D24}"/>
              </a:ext>
            </a:extLst>
          </p:cNvPr>
          <p:cNvGrpSpPr>
            <a:grpSpLocks noChangeAspect="1"/>
          </p:cNvGrpSpPr>
          <p:nvPr/>
        </p:nvGrpSpPr>
        <p:grpSpPr bwMode="auto">
          <a:xfrm>
            <a:off x="6294629" y="1297839"/>
            <a:ext cx="385657" cy="385657"/>
            <a:chOff x="1614" y="999"/>
            <a:chExt cx="312" cy="312"/>
          </a:xfrm>
        </p:grpSpPr>
        <p:sp>
          <p:nvSpPr>
            <p:cNvPr id="134" name="Line 120">
              <a:extLst>
                <a:ext uri="{FF2B5EF4-FFF2-40B4-BE49-F238E27FC236}">
                  <a16:creationId xmlns:a16="http://schemas.microsoft.com/office/drawing/2014/main" id="{461DDDEC-6EB4-41C6-B1DC-908C11AA3AA2}"/>
                </a:ext>
              </a:extLst>
            </p:cNvPr>
            <p:cNvSpPr>
              <a:spLocks noChangeShapeType="1"/>
            </p:cNvSpPr>
            <p:nvPr/>
          </p:nvSpPr>
          <p:spPr bwMode="auto">
            <a:xfrm flipH="1" flipV="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5" name="Line 121">
              <a:extLst>
                <a:ext uri="{FF2B5EF4-FFF2-40B4-BE49-F238E27FC236}">
                  <a16:creationId xmlns:a16="http://schemas.microsoft.com/office/drawing/2014/main" id="{673B0F94-812A-4C64-AF08-3558DB0F013A}"/>
                </a:ext>
              </a:extLst>
            </p:cNvPr>
            <p:cNvSpPr>
              <a:spLocks noChangeShapeType="1"/>
            </p:cNvSpPr>
            <p:nvPr/>
          </p:nvSpPr>
          <p:spPr bwMode="auto">
            <a:xfrm flipV="1">
              <a:off x="1770" y="1014"/>
              <a:ext cx="0" cy="282"/>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1" name="Line 122">
              <a:extLst>
                <a:ext uri="{FF2B5EF4-FFF2-40B4-BE49-F238E27FC236}">
                  <a16:creationId xmlns:a16="http://schemas.microsoft.com/office/drawing/2014/main" id="{E1D0614E-E6C2-46C7-BD91-898903169FFB}"/>
                </a:ext>
              </a:extLst>
            </p:cNvPr>
            <p:cNvSpPr>
              <a:spLocks noChangeShapeType="1"/>
            </p:cNvSpPr>
            <p:nvPr/>
          </p:nvSpPr>
          <p:spPr bwMode="auto">
            <a:xfrm flipH="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2" name="Oval 123">
              <a:extLst>
                <a:ext uri="{FF2B5EF4-FFF2-40B4-BE49-F238E27FC236}">
                  <a16:creationId xmlns:a16="http://schemas.microsoft.com/office/drawing/2014/main" id="{38F71A78-8730-4245-B870-E5A3710237A7}"/>
                </a:ext>
              </a:extLst>
            </p:cNvPr>
            <p:cNvSpPr>
              <a:spLocks noChangeArrowheads="1"/>
            </p:cNvSpPr>
            <p:nvPr/>
          </p:nvSpPr>
          <p:spPr bwMode="auto">
            <a:xfrm>
              <a:off x="1858" y="1243"/>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3" name="Oval 124">
              <a:extLst>
                <a:ext uri="{FF2B5EF4-FFF2-40B4-BE49-F238E27FC236}">
                  <a16:creationId xmlns:a16="http://schemas.microsoft.com/office/drawing/2014/main" id="{C9C1AA38-DA02-4C20-A69C-B1689401D1CC}"/>
                </a:ext>
              </a:extLst>
            </p:cNvPr>
            <p:cNvSpPr>
              <a:spLocks noChangeArrowheads="1"/>
            </p:cNvSpPr>
            <p:nvPr/>
          </p:nvSpPr>
          <p:spPr bwMode="auto">
            <a:xfrm>
              <a:off x="1653" y="1243"/>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4" name="Oval 125">
              <a:extLst>
                <a:ext uri="{FF2B5EF4-FFF2-40B4-BE49-F238E27FC236}">
                  <a16:creationId xmlns:a16="http://schemas.microsoft.com/office/drawing/2014/main" id="{E455459D-5507-4655-93AB-B16A430F323B}"/>
                </a:ext>
              </a:extLst>
            </p:cNvPr>
            <p:cNvSpPr>
              <a:spLocks noChangeArrowheads="1"/>
            </p:cNvSpPr>
            <p:nvPr/>
          </p:nvSpPr>
          <p:spPr bwMode="auto">
            <a:xfrm>
              <a:off x="1653" y="103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5" name="Oval 126">
              <a:extLst>
                <a:ext uri="{FF2B5EF4-FFF2-40B4-BE49-F238E27FC236}">
                  <a16:creationId xmlns:a16="http://schemas.microsoft.com/office/drawing/2014/main" id="{5E7BCE40-771A-40F5-AF40-2E6EDD333610}"/>
                </a:ext>
              </a:extLst>
            </p:cNvPr>
            <p:cNvSpPr>
              <a:spLocks noChangeArrowheads="1"/>
            </p:cNvSpPr>
            <p:nvPr/>
          </p:nvSpPr>
          <p:spPr bwMode="auto">
            <a:xfrm>
              <a:off x="1858" y="1038"/>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6" name="Line 127">
              <a:extLst>
                <a:ext uri="{FF2B5EF4-FFF2-40B4-BE49-F238E27FC236}">
                  <a16:creationId xmlns:a16="http://schemas.microsoft.com/office/drawing/2014/main" id="{C68BBBAE-0CBF-4D7A-8604-16783D580B3F}"/>
                </a:ext>
              </a:extLst>
            </p:cNvPr>
            <p:cNvSpPr>
              <a:spLocks noChangeShapeType="1"/>
            </p:cNvSpPr>
            <p:nvPr/>
          </p:nvSpPr>
          <p:spPr bwMode="auto">
            <a:xfrm>
              <a:off x="1629" y="1155"/>
              <a:ext cx="282" cy="0"/>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7" name="Oval 128">
              <a:extLst>
                <a:ext uri="{FF2B5EF4-FFF2-40B4-BE49-F238E27FC236}">
                  <a16:creationId xmlns:a16="http://schemas.microsoft.com/office/drawing/2014/main" id="{AEA9F54D-A286-4450-856B-7A245CDFFEF7}"/>
                </a:ext>
              </a:extLst>
            </p:cNvPr>
            <p:cNvSpPr>
              <a:spLocks noChangeArrowheads="1"/>
            </p:cNvSpPr>
            <p:nvPr/>
          </p:nvSpPr>
          <p:spPr bwMode="auto">
            <a:xfrm>
              <a:off x="1897"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8" name="Oval 129">
              <a:extLst>
                <a:ext uri="{FF2B5EF4-FFF2-40B4-BE49-F238E27FC236}">
                  <a16:creationId xmlns:a16="http://schemas.microsoft.com/office/drawing/2014/main" id="{632EF223-ACA8-4762-92F1-4740497E38F3}"/>
                </a:ext>
              </a:extLst>
            </p:cNvPr>
            <p:cNvSpPr>
              <a:spLocks noChangeArrowheads="1"/>
            </p:cNvSpPr>
            <p:nvPr/>
          </p:nvSpPr>
          <p:spPr bwMode="auto">
            <a:xfrm>
              <a:off x="1614"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9" name="Oval 130">
              <a:extLst>
                <a:ext uri="{FF2B5EF4-FFF2-40B4-BE49-F238E27FC236}">
                  <a16:creationId xmlns:a16="http://schemas.microsoft.com/office/drawing/2014/main" id="{95CD201D-2F10-4CAD-A60A-C62EB5759A53}"/>
                </a:ext>
              </a:extLst>
            </p:cNvPr>
            <p:cNvSpPr>
              <a:spLocks noChangeArrowheads="1"/>
            </p:cNvSpPr>
            <p:nvPr/>
          </p:nvSpPr>
          <p:spPr bwMode="auto">
            <a:xfrm>
              <a:off x="1755" y="999"/>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0" name="Oval 131">
              <a:extLst>
                <a:ext uri="{FF2B5EF4-FFF2-40B4-BE49-F238E27FC236}">
                  <a16:creationId xmlns:a16="http://schemas.microsoft.com/office/drawing/2014/main" id="{47525B06-45CA-4BE9-8A30-783936202718}"/>
                </a:ext>
              </a:extLst>
            </p:cNvPr>
            <p:cNvSpPr>
              <a:spLocks noChangeArrowheads="1"/>
            </p:cNvSpPr>
            <p:nvPr/>
          </p:nvSpPr>
          <p:spPr bwMode="auto">
            <a:xfrm>
              <a:off x="1755" y="128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1" name="Oval 132">
              <a:extLst>
                <a:ext uri="{FF2B5EF4-FFF2-40B4-BE49-F238E27FC236}">
                  <a16:creationId xmlns:a16="http://schemas.microsoft.com/office/drawing/2014/main" id="{3DA5C811-65A2-4360-92C7-ADFCEED9EB5A}"/>
                </a:ext>
              </a:extLst>
            </p:cNvPr>
            <p:cNvSpPr>
              <a:spLocks noChangeArrowheads="1"/>
            </p:cNvSpPr>
            <p:nvPr/>
          </p:nvSpPr>
          <p:spPr bwMode="auto">
            <a:xfrm>
              <a:off x="1741" y="1126"/>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pic>
        <p:nvPicPr>
          <p:cNvPr id="111" name="Graphic 110" descr="PostgreSQL logo connect to 3 categories">
            <a:extLst>
              <a:ext uri="{FF2B5EF4-FFF2-40B4-BE49-F238E27FC236}">
                <a16:creationId xmlns:a16="http://schemas.microsoft.com/office/drawing/2014/main" id="{2873DB3A-6E39-4DFD-9FCC-BF684FAE56BC}"/>
              </a:ext>
            </a:extLst>
          </p:cNvPr>
          <p:cNvPicPr>
            <a:picLocks noChangeAspect="1"/>
          </p:cNvPicPr>
          <p:nvPr/>
        </p:nvPicPr>
        <p:blipFill>
          <a:blip r:embed="rId19">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8191296" y="3869856"/>
            <a:ext cx="856356" cy="856354"/>
          </a:xfrm>
          <a:prstGeom prst="rect">
            <a:avLst/>
          </a:prstGeom>
        </p:spPr>
      </p:pic>
      <p:pic>
        <p:nvPicPr>
          <p:cNvPr id="112" name="Graphic 111" descr="PostgreSQL logo connect to 3 categories">
            <a:extLst>
              <a:ext uri="{FF2B5EF4-FFF2-40B4-BE49-F238E27FC236}">
                <a16:creationId xmlns:a16="http://schemas.microsoft.com/office/drawing/2014/main" id="{3C48C904-7D8D-44A1-AC4A-3CA49150E52C}"/>
              </a:ext>
            </a:extLst>
          </p:cNvPr>
          <p:cNvPicPr>
            <a:picLocks noChangeAspect="1"/>
          </p:cNvPicPr>
          <p:nvPr/>
        </p:nvPicPr>
        <p:blipFill>
          <a:blip r:embed="rId19">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9384060" y="2144016"/>
            <a:ext cx="856356" cy="856354"/>
          </a:xfrm>
          <a:prstGeom prst="rect">
            <a:avLst/>
          </a:prstGeom>
        </p:spPr>
      </p:pic>
    </p:spTree>
    <p:extLst>
      <p:ext uri="{BB962C8B-B14F-4D97-AF65-F5344CB8AC3E}">
        <p14:creationId xmlns:p14="http://schemas.microsoft.com/office/powerpoint/2010/main" val="3971697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EFA887A8-8DAF-733D-F7C9-452AAB676102}"/>
              </a:ext>
            </a:extLst>
          </p:cNvPr>
          <p:cNvSpPr>
            <a:spLocks noGrp="1" noChangeArrowheads="1"/>
          </p:cNvSpPr>
          <p:nvPr>
            <p:ph type="title"/>
          </p:nvPr>
        </p:nvSpPr>
        <p:spPr>
          <a:xfrm>
            <a:off x="580288" y="257618"/>
            <a:ext cx="10515600" cy="800249"/>
          </a:xfrm>
        </p:spPr>
        <p:txBody>
          <a:bodyPr lIns="0"/>
          <a:lstStyle/>
          <a:p>
            <a:pPr eaLnBrk="1" hangingPunct="1"/>
            <a:r>
              <a:rPr lang="en-US" altLang="en-US" sz="3600" dirty="0">
                <a:latin typeface="Segoe UI Semibold" panose="020B0702040204020203" pitchFamily="34" charset="0"/>
                <a:cs typeface="Segoe UI Semibold" panose="020B0702040204020203" pitchFamily="34" charset="0"/>
              </a:rPr>
              <a:t>The benefits of Azure Database for PostgreSQL</a:t>
            </a:r>
          </a:p>
        </p:txBody>
      </p:sp>
      <p:cxnSp>
        <p:nvCxnSpPr>
          <p:cNvPr id="4099" name="Straight Connector 62">
            <a:extLst>
              <a:ext uri="{FF2B5EF4-FFF2-40B4-BE49-F238E27FC236}">
                <a16:creationId xmlns:a16="http://schemas.microsoft.com/office/drawing/2014/main" id="{A03AB6C0-2F2C-954E-324C-2A4C42F91EDD}"/>
              </a:ext>
              <a:ext uri="{C183D7F6-B498-43B3-948B-1728B52AA6E4}">
                <adec:decorative xmlns:adec="http://schemas.microsoft.com/office/drawing/2017/decorative" val="1"/>
              </a:ext>
            </a:extLst>
          </p:cNvPr>
          <p:cNvCxnSpPr>
            <a:cxnSpLocks/>
          </p:cNvCxnSpPr>
          <p:nvPr/>
        </p:nvCxnSpPr>
        <p:spPr bwMode="auto">
          <a:xfrm>
            <a:off x="7366000" y="3536950"/>
            <a:ext cx="1917700" cy="0"/>
          </a:xfrm>
          <a:prstGeom prst="line">
            <a:avLst/>
          </a:prstGeom>
          <a:noFill/>
          <a:ln w="12700" algn="ctr">
            <a:solidFill>
              <a:srgbClr val="0078D4"/>
            </a:solidFill>
            <a:round/>
            <a:headEnd type="none" w="lg" len="med"/>
            <a:tailEnd type="none" w="lg" len="med"/>
          </a:ln>
          <a:extLst>
            <a:ext uri="{909E8E84-426E-40DD-AFC4-6F175D3DCCD1}">
              <a14:hiddenFill xmlns:a14="http://schemas.microsoft.com/office/drawing/2010/main">
                <a:noFill/>
              </a14:hiddenFill>
            </a:ext>
          </a:extLst>
        </p:spPr>
      </p:cxnSp>
      <p:cxnSp>
        <p:nvCxnSpPr>
          <p:cNvPr id="4100" name="Straight Connector 63">
            <a:extLst>
              <a:ext uri="{FF2B5EF4-FFF2-40B4-BE49-F238E27FC236}">
                <a16:creationId xmlns:a16="http://schemas.microsoft.com/office/drawing/2014/main" id="{59A7911A-2C07-145B-45FE-8FB1721E1938}"/>
              </a:ext>
              <a:ext uri="{C183D7F6-B498-43B3-948B-1728B52AA6E4}">
                <adec:decorative xmlns:adec="http://schemas.microsoft.com/office/drawing/2017/decorative" val="1"/>
              </a:ext>
            </a:extLst>
          </p:cNvPr>
          <p:cNvCxnSpPr>
            <a:cxnSpLocks/>
          </p:cNvCxnSpPr>
          <p:nvPr/>
        </p:nvCxnSpPr>
        <p:spPr bwMode="auto">
          <a:xfrm flipV="1">
            <a:off x="5099050" y="3530600"/>
            <a:ext cx="1917700" cy="12700"/>
          </a:xfrm>
          <a:prstGeom prst="line">
            <a:avLst/>
          </a:prstGeom>
          <a:noFill/>
          <a:ln w="12700" algn="ctr">
            <a:solidFill>
              <a:srgbClr val="0078D4"/>
            </a:solidFill>
            <a:round/>
            <a:headEnd type="none" w="lg" len="med"/>
            <a:tailEnd type="none" w="lg" len="med"/>
          </a:ln>
          <a:extLst>
            <a:ext uri="{909E8E84-426E-40DD-AFC4-6F175D3DCCD1}">
              <a14:hiddenFill xmlns:a14="http://schemas.microsoft.com/office/drawing/2010/main">
                <a:noFill/>
              </a14:hiddenFill>
            </a:ext>
          </a:extLst>
        </p:spPr>
      </p:cxnSp>
      <p:grpSp>
        <p:nvGrpSpPr>
          <p:cNvPr id="4" name="Group 3">
            <a:extLst>
              <a:ext uri="{FF2B5EF4-FFF2-40B4-BE49-F238E27FC236}">
                <a16:creationId xmlns:a16="http://schemas.microsoft.com/office/drawing/2014/main" id="{D1CA0E5D-BF88-B8F7-E7EA-40D76A4E71DD}"/>
              </a:ext>
              <a:ext uri="{C183D7F6-B498-43B3-948B-1728B52AA6E4}">
                <adec:decorative xmlns:adec="http://schemas.microsoft.com/office/drawing/2017/decorative" val="1"/>
              </a:ext>
            </a:extLst>
          </p:cNvPr>
          <p:cNvGrpSpPr/>
          <p:nvPr/>
        </p:nvGrpSpPr>
        <p:grpSpPr>
          <a:xfrm>
            <a:off x="9484380" y="2000800"/>
            <a:ext cx="717550" cy="701675"/>
            <a:chOff x="9382780" y="2000800"/>
            <a:chExt cx="717550" cy="701675"/>
          </a:xfrm>
        </p:grpSpPr>
        <p:grpSp>
          <p:nvGrpSpPr>
            <p:cNvPr id="65" name="Group 64" descr="&quot;&quot;">
              <a:extLst>
                <a:ext uri="{FF2B5EF4-FFF2-40B4-BE49-F238E27FC236}">
                  <a16:creationId xmlns:a16="http://schemas.microsoft.com/office/drawing/2014/main" id="{AB9ADBF8-59CD-58CA-0BF8-8EE3109AAC99}"/>
                </a:ext>
              </a:extLst>
            </p:cNvPr>
            <p:cNvGrpSpPr>
              <a:grpSpLocks noChangeAspect="1"/>
            </p:cNvGrpSpPr>
            <p:nvPr/>
          </p:nvGrpSpPr>
          <p:grpSpPr>
            <a:xfrm>
              <a:off x="9575905" y="2122560"/>
              <a:ext cx="330946" cy="408431"/>
              <a:chOff x="1980078" y="253998"/>
              <a:chExt cx="3830386" cy="4727197"/>
            </a:xfrm>
            <a:solidFill>
              <a:srgbClr val="50E6FF"/>
            </a:solidFill>
          </p:grpSpPr>
          <p:sp>
            <p:nvSpPr>
              <p:cNvPr id="66" name="Rectangle 27">
                <a:extLst>
                  <a:ext uri="{FF2B5EF4-FFF2-40B4-BE49-F238E27FC236}">
                    <a16:creationId xmlns:a16="http://schemas.microsoft.com/office/drawing/2014/main" id="{9BF89D6A-ED91-3AE2-5350-0CC70A0B64F2}"/>
                  </a:ext>
                </a:extLst>
              </p:cNvPr>
              <p:cNvSpPr>
                <a:spLocks noChangeArrowheads="1"/>
              </p:cNvSpPr>
              <p:nvPr/>
            </p:nvSpPr>
            <p:spPr bwMode="auto">
              <a:xfrm>
                <a:off x="1980078" y="2169196"/>
                <a:ext cx="3830386" cy="2811999"/>
              </a:xfrm>
              <a:prstGeom prst="rect">
                <a:avLst/>
              </a:prstGeom>
              <a:solidFill>
                <a:srgbClr val="0078D4"/>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67" name="Freeform 29">
                <a:extLst>
                  <a:ext uri="{FF2B5EF4-FFF2-40B4-BE49-F238E27FC236}">
                    <a16:creationId xmlns:a16="http://schemas.microsoft.com/office/drawing/2014/main" id="{E8A2402F-2C12-EC6C-6C51-E473FB22E76D}"/>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68" name="Freeform 30">
                <a:extLst>
                  <a:ext uri="{FF2B5EF4-FFF2-40B4-BE49-F238E27FC236}">
                    <a16:creationId xmlns:a16="http://schemas.microsoft.com/office/drawing/2014/main" id="{C00B3FFB-9EE4-8153-46EC-7E527BA3150A}"/>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ABE65CA4-5733-535A-532A-CFC648A4FF27}"/>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4102" name="Group 49">
              <a:extLst>
                <a:ext uri="{FF2B5EF4-FFF2-40B4-BE49-F238E27FC236}">
                  <a16:creationId xmlns:a16="http://schemas.microsoft.com/office/drawing/2014/main" id="{44D6BFAA-4A09-2479-68F4-77DE5CC0BEFE}"/>
                </a:ext>
                <a:ext uri="{C183D7F6-B498-43B3-948B-1728B52AA6E4}">
                  <adec:decorative xmlns:adec="http://schemas.microsoft.com/office/drawing/2017/decorative" val="1"/>
                </a:ext>
              </a:extLst>
            </p:cNvPr>
            <p:cNvGrpSpPr>
              <a:grpSpLocks noChangeAspect="1"/>
            </p:cNvGrpSpPr>
            <p:nvPr/>
          </p:nvGrpSpPr>
          <p:grpSpPr bwMode="auto">
            <a:xfrm>
              <a:off x="9382780" y="2000800"/>
              <a:ext cx="717550" cy="701675"/>
              <a:chOff x="3404" y="999"/>
              <a:chExt cx="319" cy="312"/>
            </a:xfrm>
          </p:grpSpPr>
          <p:sp>
            <p:nvSpPr>
              <p:cNvPr id="71" name="Freeform 50">
                <a:extLst>
                  <a:ext uri="{FF2B5EF4-FFF2-40B4-BE49-F238E27FC236}">
                    <a16:creationId xmlns:a16="http://schemas.microsoft.com/office/drawing/2014/main" id="{E808D605-43CE-84D0-87C0-EA3C51582C7F}"/>
                  </a:ext>
                </a:extLst>
              </p:cNvPr>
              <p:cNvSpPr>
                <a:spLocks/>
              </p:cNvSpPr>
              <p:nvPr/>
            </p:nvSpPr>
            <p:spPr bwMode="auto">
              <a:xfrm>
                <a:off x="3433" y="999"/>
                <a:ext cx="134" cy="93"/>
              </a:xfrm>
              <a:custGeom>
                <a:avLst/>
                <a:gdLst>
                  <a:gd name="T0" fmla="*/ 588 w 590"/>
                  <a:gd name="T1" fmla="*/ 128 h 405"/>
                  <a:gd name="T2" fmla="*/ 590 w 590"/>
                  <a:gd name="T3" fmla="*/ 128 h 405"/>
                  <a:gd name="T4" fmla="*/ 590 w 590"/>
                  <a:gd name="T5" fmla="*/ 0 h 405"/>
                  <a:gd name="T6" fmla="*/ 0 w 590"/>
                  <a:gd name="T7" fmla="*/ 342 h 405"/>
                  <a:gd name="T8" fmla="*/ 109 w 590"/>
                  <a:gd name="T9" fmla="*/ 405 h 405"/>
                  <a:gd name="T10" fmla="*/ 588 w 590"/>
                  <a:gd name="T11" fmla="*/ 128 h 405"/>
                </a:gdLst>
                <a:ahLst/>
                <a:cxnLst>
                  <a:cxn ang="0">
                    <a:pos x="T0" y="T1"/>
                  </a:cxn>
                  <a:cxn ang="0">
                    <a:pos x="T2" y="T3"/>
                  </a:cxn>
                  <a:cxn ang="0">
                    <a:pos x="T4" y="T5"/>
                  </a:cxn>
                  <a:cxn ang="0">
                    <a:pos x="T6" y="T7"/>
                  </a:cxn>
                  <a:cxn ang="0">
                    <a:pos x="T8" y="T9"/>
                  </a:cxn>
                  <a:cxn ang="0">
                    <a:pos x="T10" y="T11"/>
                  </a:cxn>
                </a:cxnLst>
                <a:rect l="0" t="0" r="r" b="b"/>
                <a:pathLst>
                  <a:path w="590" h="405">
                    <a:moveTo>
                      <a:pt x="588" y="128"/>
                    </a:moveTo>
                    <a:cubicBezTo>
                      <a:pt x="589" y="128"/>
                      <a:pt x="589" y="128"/>
                      <a:pt x="590" y="128"/>
                    </a:cubicBezTo>
                    <a:cubicBezTo>
                      <a:pt x="590" y="0"/>
                      <a:pt x="590" y="0"/>
                      <a:pt x="590" y="0"/>
                    </a:cubicBezTo>
                    <a:cubicBezTo>
                      <a:pt x="339" y="0"/>
                      <a:pt x="125" y="124"/>
                      <a:pt x="0" y="342"/>
                    </a:cubicBezTo>
                    <a:cubicBezTo>
                      <a:pt x="109" y="405"/>
                      <a:pt x="109" y="405"/>
                      <a:pt x="109" y="405"/>
                    </a:cubicBezTo>
                    <a:cubicBezTo>
                      <a:pt x="205" y="240"/>
                      <a:pt x="384" y="128"/>
                      <a:pt x="588" y="128"/>
                    </a:cubicBezTo>
                    <a:close/>
                  </a:path>
                </a:pathLst>
              </a:custGeom>
              <a:solidFill>
                <a:srgbClr val="50E6FF"/>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2" name="Freeform 51">
                <a:extLst>
                  <a:ext uri="{FF2B5EF4-FFF2-40B4-BE49-F238E27FC236}">
                    <a16:creationId xmlns:a16="http://schemas.microsoft.com/office/drawing/2014/main" id="{EF8C4AF1-24CE-7297-35B5-4BB70E7E9082}"/>
                  </a:ext>
                </a:extLst>
              </p:cNvPr>
              <p:cNvSpPr>
                <a:spLocks/>
              </p:cNvSpPr>
              <p:nvPr/>
            </p:nvSpPr>
            <p:spPr bwMode="auto">
              <a:xfrm>
                <a:off x="3404" y="1077"/>
                <a:ext cx="53" cy="156"/>
              </a:xfrm>
              <a:custGeom>
                <a:avLst/>
                <a:gdLst>
                  <a:gd name="T0" fmla="*/ 160 w 235"/>
                  <a:gd name="T1" fmla="*/ 341 h 682"/>
                  <a:gd name="T2" fmla="*/ 235 w 235"/>
                  <a:gd name="T3" fmla="*/ 63 h 682"/>
                  <a:gd name="T4" fmla="*/ 126 w 235"/>
                  <a:gd name="T5" fmla="*/ 0 h 682"/>
                  <a:gd name="T6" fmla="*/ 126 w 235"/>
                  <a:gd name="T7" fmla="*/ 682 h 682"/>
                  <a:gd name="T8" fmla="*/ 235 w 235"/>
                  <a:gd name="T9" fmla="*/ 619 h 682"/>
                  <a:gd name="T10" fmla="*/ 160 w 235"/>
                  <a:gd name="T11" fmla="*/ 341 h 682"/>
                </a:gdLst>
                <a:ahLst/>
                <a:cxnLst>
                  <a:cxn ang="0">
                    <a:pos x="T0" y="T1"/>
                  </a:cxn>
                  <a:cxn ang="0">
                    <a:pos x="T2" y="T3"/>
                  </a:cxn>
                  <a:cxn ang="0">
                    <a:pos x="T4" y="T5"/>
                  </a:cxn>
                  <a:cxn ang="0">
                    <a:pos x="T6" y="T7"/>
                  </a:cxn>
                  <a:cxn ang="0">
                    <a:pos x="T8" y="T9"/>
                  </a:cxn>
                  <a:cxn ang="0">
                    <a:pos x="T10" y="T11"/>
                  </a:cxn>
                </a:cxnLst>
                <a:rect l="0" t="0" r="r" b="b"/>
                <a:pathLst>
                  <a:path w="235" h="682">
                    <a:moveTo>
                      <a:pt x="160" y="341"/>
                    </a:moveTo>
                    <a:cubicBezTo>
                      <a:pt x="160" y="240"/>
                      <a:pt x="187" y="144"/>
                      <a:pt x="235" y="63"/>
                    </a:cubicBezTo>
                    <a:cubicBezTo>
                      <a:pt x="126" y="0"/>
                      <a:pt x="126" y="0"/>
                      <a:pt x="126" y="0"/>
                    </a:cubicBezTo>
                    <a:cubicBezTo>
                      <a:pt x="0" y="217"/>
                      <a:pt x="0" y="465"/>
                      <a:pt x="126" y="682"/>
                    </a:cubicBezTo>
                    <a:cubicBezTo>
                      <a:pt x="235" y="619"/>
                      <a:pt x="235" y="619"/>
                      <a:pt x="235" y="619"/>
                    </a:cubicBezTo>
                    <a:cubicBezTo>
                      <a:pt x="187" y="537"/>
                      <a:pt x="160" y="442"/>
                      <a:pt x="160" y="341"/>
                    </a:cubicBezTo>
                    <a:close/>
                  </a:path>
                </a:pathLst>
              </a:custGeom>
              <a:solidFill>
                <a:srgbClr val="50E6FF"/>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3" name="Freeform 52">
                <a:extLst>
                  <a:ext uri="{FF2B5EF4-FFF2-40B4-BE49-F238E27FC236}">
                    <a16:creationId xmlns:a16="http://schemas.microsoft.com/office/drawing/2014/main" id="{FF13573F-D289-5FD1-05BD-7693896E57E3}"/>
                  </a:ext>
                </a:extLst>
              </p:cNvPr>
              <p:cNvSpPr>
                <a:spLocks/>
              </p:cNvSpPr>
              <p:nvPr/>
            </p:nvSpPr>
            <p:spPr bwMode="auto">
              <a:xfrm>
                <a:off x="3433" y="1219"/>
                <a:ext cx="134" cy="92"/>
              </a:xfrm>
              <a:custGeom>
                <a:avLst/>
                <a:gdLst>
                  <a:gd name="T0" fmla="*/ 588 w 590"/>
                  <a:gd name="T1" fmla="*/ 277 h 405"/>
                  <a:gd name="T2" fmla="*/ 109 w 590"/>
                  <a:gd name="T3" fmla="*/ 0 h 405"/>
                  <a:gd name="T4" fmla="*/ 0 w 590"/>
                  <a:gd name="T5" fmla="*/ 63 h 405"/>
                  <a:gd name="T6" fmla="*/ 590 w 590"/>
                  <a:gd name="T7" fmla="*/ 405 h 405"/>
                  <a:gd name="T8" fmla="*/ 590 w 590"/>
                  <a:gd name="T9" fmla="*/ 277 h 405"/>
                  <a:gd name="T10" fmla="*/ 588 w 590"/>
                  <a:gd name="T11" fmla="*/ 277 h 405"/>
                </a:gdLst>
                <a:ahLst/>
                <a:cxnLst>
                  <a:cxn ang="0">
                    <a:pos x="T0" y="T1"/>
                  </a:cxn>
                  <a:cxn ang="0">
                    <a:pos x="T2" y="T3"/>
                  </a:cxn>
                  <a:cxn ang="0">
                    <a:pos x="T4" y="T5"/>
                  </a:cxn>
                  <a:cxn ang="0">
                    <a:pos x="T6" y="T7"/>
                  </a:cxn>
                  <a:cxn ang="0">
                    <a:pos x="T8" y="T9"/>
                  </a:cxn>
                  <a:cxn ang="0">
                    <a:pos x="T10" y="T11"/>
                  </a:cxn>
                </a:cxnLst>
                <a:rect l="0" t="0" r="r" b="b"/>
                <a:pathLst>
                  <a:path w="590" h="405">
                    <a:moveTo>
                      <a:pt x="588" y="277"/>
                    </a:moveTo>
                    <a:cubicBezTo>
                      <a:pt x="383" y="277"/>
                      <a:pt x="205" y="165"/>
                      <a:pt x="109" y="0"/>
                    </a:cubicBezTo>
                    <a:cubicBezTo>
                      <a:pt x="0" y="63"/>
                      <a:pt x="0" y="63"/>
                      <a:pt x="0" y="63"/>
                    </a:cubicBezTo>
                    <a:cubicBezTo>
                      <a:pt x="125" y="281"/>
                      <a:pt x="339" y="405"/>
                      <a:pt x="590" y="405"/>
                    </a:cubicBezTo>
                    <a:cubicBezTo>
                      <a:pt x="590" y="277"/>
                      <a:pt x="590" y="277"/>
                      <a:pt x="590" y="277"/>
                    </a:cubicBezTo>
                    <a:cubicBezTo>
                      <a:pt x="589" y="277"/>
                      <a:pt x="589" y="277"/>
                      <a:pt x="588" y="277"/>
                    </a:cubicBezTo>
                    <a:close/>
                  </a:path>
                </a:pathLst>
              </a:custGeom>
              <a:solidFill>
                <a:srgbClr val="0078D4"/>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4" name="Freeform 53">
                <a:extLst>
                  <a:ext uri="{FF2B5EF4-FFF2-40B4-BE49-F238E27FC236}">
                    <a16:creationId xmlns:a16="http://schemas.microsoft.com/office/drawing/2014/main" id="{3143F13A-EF84-DA96-489E-8A1DAF304424}"/>
                  </a:ext>
                </a:extLst>
              </p:cNvPr>
              <p:cNvSpPr>
                <a:spLocks/>
              </p:cNvSpPr>
              <p:nvPr/>
            </p:nvSpPr>
            <p:spPr bwMode="auto">
              <a:xfrm>
                <a:off x="3567" y="999"/>
                <a:ext cx="156" cy="312"/>
              </a:xfrm>
              <a:custGeom>
                <a:avLst/>
                <a:gdLst>
                  <a:gd name="T0" fmla="*/ 0 w 681"/>
                  <a:gd name="T1" fmla="*/ 0 h 1366"/>
                  <a:gd name="T2" fmla="*/ 0 w 681"/>
                  <a:gd name="T3" fmla="*/ 128 h 1366"/>
                  <a:gd name="T4" fmla="*/ 553 w 681"/>
                  <a:gd name="T5" fmla="*/ 683 h 1366"/>
                  <a:gd name="T6" fmla="*/ 0 w 681"/>
                  <a:gd name="T7" fmla="*/ 1238 h 1366"/>
                  <a:gd name="T8" fmla="*/ 0 w 681"/>
                  <a:gd name="T9" fmla="*/ 1366 h 1366"/>
                  <a:gd name="T10" fmla="*/ 681 w 681"/>
                  <a:gd name="T11" fmla="*/ 683 h 1366"/>
                  <a:gd name="T12" fmla="*/ 0 w 681"/>
                  <a:gd name="T13" fmla="*/ 0 h 1366"/>
                </a:gdLst>
                <a:ahLst/>
                <a:cxnLst>
                  <a:cxn ang="0">
                    <a:pos x="T0" y="T1"/>
                  </a:cxn>
                  <a:cxn ang="0">
                    <a:pos x="T2" y="T3"/>
                  </a:cxn>
                  <a:cxn ang="0">
                    <a:pos x="T4" y="T5"/>
                  </a:cxn>
                  <a:cxn ang="0">
                    <a:pos x="T6" y="T7"/>
                  </a:cxn>
                  <a:cxn ang="0">
                    <a:pos x="T8" y="T9"/>
                  </a:cxn>
                  <a:cxn ang="0">
                    <a:pos x="T10" y="T11"/>
                  </a:cxn>
                  <a:cxn ang="0">
                    <a:pos x="T12" y="T13"/>
                  </a:cxn>
                </a:cxnLst>
                <a:rect l="0" t="0" r="r" b="b"/>
                <a:pathLst>
                  <a:path w="681" h="1366">
                    <a:moveTo>
                      <a:pt x="0" y="0"/>
                    </a:moveTo>
                    <a:cubicBezTo>
                      <a:pt x="0" y="128"/>
                      <a:pt x="0" y="128"/>
                      <a:pt x="0" y="128"/>
                    </a:cubicBezTo>
                    <a:cubicBezTo>
                      <a:pt x="305" y="129"/>
                      <a:pt x="553" y="377"/>
                      <a:pt x="553" y="683"/>
                    </a:cubicBezTo>
                    <a:cubicBezTo>
                      <a:pt x="553" y="989"/>
                      <a:pt x="305" y="1237"/>
                      <a:pt x="0" y="1238"/>
                    </a:cubicBezTo>
                    <a:cubicBezTo>
                      <a:pt x="0" y="1366"/>
                      <a:pt x="0" y="1366"/>
                      <a:pt x="0" y="1366"/>
                    </a:cubicBezTo>
                    <a:cubicBezTo>
                      <a:pt x="376" y="1366"/>
                      <a:pt x="681" y="1060"/>
                      <a:pt x="681" y="683"/>
                    </a:cubicBezTo>
                    <a:cubicBezTo>
                      <a:pt x="681" y="306"/>
                      <a:pt x="376" y="0"/>
                      <a:pt x="0" y="0"/>
                    </a:cubicBezTo>
                    <a:close/>
                  </a:path>
                </a:pathLst>
              </a:custGeom>
              <a:solidFill>
                <a:srgbClr val="0078D4"/>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cxnSp>
        <p:nvCxnSpPr>
          <p:cNvPr id="4103" name="Straight Connector 74">
            <a:extLst>
              <a:ext uri="{FF2B5EF4-FFF2-40B4-BE49-F238E27FC236}">
                <a16:creationId xmlns:a16="http://schemas.microsoft.com/office/drawing/2014/main" id="{6E160D8D-EE45-CDC7-E3AA-2A6BCFA6279D}"/>
              </a:ext>
              <a:ext uri="{C183D7F6-B498-43B3-948B-1728B52AA6E4}">
                <adec:decorative xmlns:adec="http://schemas.microsoft.com/office/drawing/2017/decorative" val="1"/>
              </a:ext>
            </a:extLst>
          </p:cNvPr>
          <p:cNvCxnSpPr>
            <a:cxnSpLocks/>
          </p:cNvCxnSpPr>
          <p:nvPr/>
        </p:nvCxnSpPr>
        <p:spPr bwMode="auto">
          <a:xfrm>
            <a:off x="2786063" y="3536950"/>
            <a:ext cx="2009775" cy="0"/>
          </a:xfrm>
          <a:prstGeom prst="line">
            <a:avLst/>
          </a:prstGeom>
          <a:noFill/>
          <a:ln w="12700" algn="ctr">
            <a:solidFill>
              <a:srgbClr val="0078D4"/>
            </a:solidFill>
            <a:round/>
            <a:headEnd type="none" w="lg" len="med"/>
            <a:tailEnd type="none" w="lg" len="med"/>
          </a:ln>
          <a:extLst>
            <a:ext uri="{909E8E84-426E-40DD-AFC4-6F175D3DCCD1}">
              <a14:hiddenFill xmlns:a14="http://schemas.microsoft.com/office/drawing/2010/main">
                <a:noFill/>
              </a14:hiddenFill>
            </a:ext>
          </a:extLst>
        </p:spPr>
      </p:cxnSp>
      <p:grpSp>
        <p:nvGrpSpPr>
          <p:cNvPr id="4104" name="Group 75">
            <a:extLst>
              <a:ext uri="{FF2B5EF4-FFF2-40B4-BE49-F238E27FC236}">
                <a16:creationId xmlns:a16="http://schemas.microsoft.com/office/drawing/2014/main" id="{ED7AEE33-9A14-E414-7C52-C87826AC8135}"/>
              </a:ext>
              <a:ext uri="{C183D7F6-B498-43B3-948B-1728B52AA6E4}">
                <adec:decorative xmlns:adec="http://schemas.microsoft.com/office/drawing/2017/decorative" val="1"/>
              </a:ext>
            </a:extLst>
          </p:cNvPr>
          <p:cNvGrpSpPr>
            <a:grpSpLocks/>
          </p:cNvGrpSpPr>
          <p:nvPr/>
        </p:nvGrpSpPr>
        <p:grpSpPr bwMode="auto">
          <a:xfrm>
            <a:off x="2943225" y="2035175"/>
            <a:ext cx="565150" cy="565150"/>
            <a:chOff x="2763975" y="1612259"/>
            <a:chExt cx="643845" cy="643845"/>
          </a:xfrm>
        </p:grpSpPr>
        <p:sp>
          <p:nvSpPr>
            <p:cNvPr id="4139" name="Rectangle 184">
              <a:extLst>
                <a:ext uri="{FF2B5EF4-FFF2-40B4-BE49-F238E27FC236}">
                  <a16:creationId xmlns:a16="http://schemas.microsoft.com/office/drawing/2014/main" id="{C413656A-4914-6655-F6E7-628ED68F2489}"/>
                </a:ext>
              </a:extLst>
            </p:cNvPr>
            <p:cNvSpPr>
              <a:spLocks noChangeArrowheads="1"/>
            </p:cNvSpPr>
            <p:nvPr/>
          </p:nvSpPr>
          <p:spPr bwMode="auto">
            <a:xfrm>
              <a:off x="3347975" y="1612259"/>
              <a:ext cx="59845" cy="20017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4140" name="Rectangle 185">
              <a:extLst>
                <a:ext uri="{FF2B5EF4-FFF2-40B4-BE49-F238E27FC236}">
                  <a16:creationId xmlns:a16="http://schemas.microsoft.com/office/drawing/2014/main" id="{6D4A1276-998A-89B7-9CF5-C7296CE2FEC2}"/>
                </a:ext>
              </a:extLst>
            </p:cNvPr>
            <p:cNvSpPr>
              <a:spLocks noChangeArrowheads="1"/>
            </p:cNvSpPr>
            <p:nvPr/>
          </p:nvSpPr>
          <p:spPr bwMode="auto">
            <a:xfrm>
              <a:off x="3207650" y="1612259"/>
              <a:ext cx="200170" cy="6190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4141" name="Rectangle 186">
              <a:extLst>
                <a:ext uri="{FF2B5EF4-FFF2-40B4-BE49-F238E27FC236}">
                  <a16:creationId xmlns:a16="http://schemas.microsoft.com/office/drawing/2014/main" id="{B57CF798-043C-5655-A161-F979B8BA74E4}"/>
                </a:ext>
              </a:extLst>
            </p:cNvPr>
            <p:cNvSpPr>
              <a:spLocks noChangeArrowheads="1"/>
            </p:cNvSpPr>
            <p:nvPr/>
          </p:nvSpPr>
          <p:spPr bwMode="auto">
            <a:xfrm>
              <a:off x="3207650" y="2196259"/>
              <a:ext cx="200170" cy="5984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4142" name="Rectangle 187">
              <a:extLst>
                <a:ext uri="{FF2B5EF4-FFF2-40B4-BE49-F238E27FC236}">
                  <a16:creationId xmlns:a16="http://schemas.microsoft.com/office/drawing/2014/main" id="{3F4F1AD8-0555-15EA-D989-25ADB439A41B}"/>
                </a:ext>
              </a:extLst>
            </p:cNvPr>
            <p:cNvSpPr>
              <a:spLocks noChangeArrowheads="1"/>
            </p:cNvSpPr>
            <p:nvPr/>
          </p:nvSpPr>
          <p:spPr bwMode="auto">
            <a:xfrm>
              <a:off x="3347975" y="2053871"/>
              <a:ext cx="59845" cy="2022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4143" name="Rectangle 188">
              <a:extLst>
                <a:ext uri="{FF2B5EF4-FFF2-40B4-BE49-F238E27FC236}">
                  <a16:creationId xmlns:a16="http://schemas.microsoft.com/office/drawing/2014/main" id="{AF71F1B3-B06E-F5CD-7EC0-437328A66736}"/>
                </a:ext>
              </a:extLst>
            </p:cNvPr>
            <p:cNvSpPr>
              <a:spLocks noChangeArrowheads="1"/>
            </p:cNvSpPr>
            <p:nvPr/>
          </p:nvSpPr>
          <p:spPr bwMode="auto">
            <a:xfrm>
              <a:off x="2763975" y="2053871"/>
              <a:ext cx="59845" cy="2022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4144" name="Rectangle 189">
              <a:extLst>
                <a:ext uri="{FF2B5EF4-FFF2-40B4-BE49-F238E27FC236}">
                  <a16:creationId xmlns:a16="http://schemas.microsoft.com/office/drawing/2014/main" id="{380796D0-89CB-F7A7-B822-28C31B73F53F}"/>
                </a:ext>
              </a:extLst>
            </p:cNvPr>
            <p:cNvSpPr>
              <a:spLocks noChangeArrowheads="1"/>
            </p:cNvSpPr>
            <p:nvPr/>
          </p:nvSpPr>
          <p:spPr bwMode="auto">
            <a:xfrm>
              <a:off x="2763975" y="2196259"/>
              <a:ext cx="202233" cy="5984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4145" name="Freeform 190">
              <a:extLst>
                <a:ext uri="{FF2B5EF4-FFF2-40B4-BE49-F238E27FC236}">
                  <a16:creationId xmlns:a16="http://schemas.microsoft.com/office/drawing/2014/main" id="{0C4C4293-C66D-D25D-4ED8-BA89093A5E4F}"/>
                </a:ext>
              </a:extLst>
            </p:cNvPr>
            <p:cNvSpPr>
              <a:spLocks/>
            </p:cNvSpPr>
            <p:nvPr/>
          </p:nvSpPr>
          <p:spPr bwMode="auto">
            <a:xfrm>
              <a:off x="3046689" y="1628768"/>
              <a:ext cx="344622" cy="346686"/>
            </a:xfrm>
            <a:custGeom>
              <a:avLst/>
              <a:gdLst>
                <a:gd name="T0" fmla="*/ 303350 w 167"/>
                <a:gd name="T1" fmla="*/ 0 h 168"/>
                <a:gd name="T2" fmla="*/ 344622 w 167"/>
                <a:gd name="T3" fmla="*/ 43336 h 168"/>
                <a:gd name="T4" fmla="*/ 43336 w 167"/>
                <a:gd name="T5" fmla="*/ 346686 h 168"/>
                <a:gd name="T6" fmla="*/ 0 w 167"/>
                <a:gd name="T7" fmla="*/ 303350 h 168"/>
                <a:gd name="T8" fmla="*/ 303350 w 167"/>
                <a:gd name="T9" fmla="*/ 0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7" h="168">
                  <a:moveTo>
                    <a:pt x="147" y="0"/>
                  </a:moveTo>
                  <a:lnTo>
                    <a:pt x="167" y="21"/>
                  </a:lnTo>
                  <a:lnTo>
                    <a:pt x="21" y="168"/>
                  </a:lnTo>
                  <a:lnTo>
                    <a:pt x="0" y="147"/>
                  </a:lnTo>
                  <a:lnTo>
                    <a:pt x="14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146" name="Freeform 191">
              <a:extLst>
                <a:ext uri="{FF2B5EF4-FFF2-40B4-BE49-F238E27FC236}">
                  <a16:creationId xmlns:a16="http://schemas.microsoft.com/office/drawing/2014/main" id="{6ACD060C-2FFE-5195-B4EF-EEAAEB6D8EA5}"/>
                </a:ext>
              </a:extLst>
            </p:cNvPr>
            <p:cNvSpPr>
              <a:spLocks/>
            </p:cNvSpPr>
            <p:nvPr/>
          </p:nvSpPr>
          <p:spPr bwMode="auto">
            <a:xfrm>
              <a:off x="3044625" y="1894973"/>
              <a:ext cx="346686" cy="344622"/>
            </a:xfrm>
            <a:custGeom>
              <a:avLst/>
              <a:gdLst>
                <a:gd name="T0" fmla="*/ 346686 w 168"/>
                <a:gd name="T1" fmla="*/ 301286 h 167"/>
                <a:gd name="T2" fmla="*/ 303350 w 168"/>
                <a:gd name="T3" fmla="*/ 344622 h 167"/>
                <a:gd name="T4" fmla="*/ 0 w 168"/>
                <a:gd name="T5" fmla="*/ 41272 h 167"/>
                <a:gd name="T6" fmla="*/ 43336 w 168"/>
                <a:gd name="T7" fmla="*/ 0 h 167"/>
                <a:gd name="T8" fmla="*/ 346686 w 168"/>
                <a:gd name="T9" fmla="*/ 301286 h 1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8" h="167">
                  <a:moveTo>
                    <a:pt x="168" y="146"/>
                  </a:moveTo>
                  <a:lnTo>
                    <a:pt x="147" y="167"/>
                  </a:lnTo>
                  <a:lnTo>
                    <a:pt x="0" y="20"/>
                  </a:lnTo>
                  <a:lnTo>
                    <a:pt x="21" y="0"/>
                  </a:lnTo>
                  <a:lnTo>
                    <a:pt x="168" y="14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147" name="Freeform 192">
              <a:extLst>
                <a:ext uri="{FF2B5EF4-FFF2-40B4-BE49-F238E27FC236}">
                  <a16:creationId xmlns:a16="http://schemas.microsoft.com/office/drawing/2014/main" id="{43F0438C-87FA-E0F5-26D8-4F4B15E95965}"/>
                </a:ext>
              </a:extLst>
            </p:cNvPr>
            <p:cNvSpPr>
              <a:spLocks/>
            </p:cNvSpPr>
            <p:nvPr/>
          </p:nvSpPr>
          <p:spPr bwMode="auto">
            <a:xfrm>
              <a:off x="2780484" y="1892909"/>
              <a:ext cx="344622" cy="346686"/>
            </a:xfrm>
            <a:custGeom>
              <a:avLst/>
              <a:gdLst>
                <a:gd name="T0" fmla="*/ 41272 w 167"/>
                <a:gd name="T1" fmla="*/ 346686 h 168"/>
                <a:gd name="T2" fmla="*/ 0 w 167"/>
                <a:gd name="T3" fmla="*/ 303350 h 168"/>
                <a:gd name="T4" fmla="*/ 303350 w 167"/>
                <a:gd name="T5" fmla="*/ 0 h 168"/>
                <a:gd name="T6" fmla="*/ 344622 w 167"/>
                <a:gd name="T7" fmla="*/ 43336 h 168"/>
                <a:gd name="T8" fmla="*/ 41272 w 167"/>
                <a:gd name="T9" fmla="*/ 346686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7" h="168">
                  <a:moveTo>
                    <a:pt x="20" y="168"/>
                  </a:moveTo>
                  <a:lnTo>
                    <a:pt x="0" y="147"/>
                  </a:lnTo>
                  <a:lnTo>
                    <a:pt x="147" y="0"/>
                  </a:lnTo>
                  <a:lnTo>
                    <a:pt x="167" y="21"/>
                  </a:lnTo>
                  <a:lnTo>
                    <a:pt x="20" y="1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148" name="Freeform 193">
              <a:extLst>
                <a:ext uri="{FF2B5EF4-FFF2-40B4-BE49-F238E27FC236}">
                  <a16:creationId xmlns:a16="http://schemas.microsoft.com/office/drawing/2014/main" id="{E4D903AE-65D3-2F22-D10A-478A046CB622}"/>
                </a:ext>
              </a:extLst>
            </p:cNvPr>
            <p:cNvSpPr>
              <a:spLocks/>
            </p:cNvSpPr>
            <p:nvPr/>
          </p:nvSpPr>
          <p:spPr bwMode="auto">
            <a:xfrm>
              <a:off x="2780484" y="1628768"/>
              <a:ext cx="346686" cy="344622"/>
            </a:xfrm>
            <a:custGeom>
              <a:avLst/>
              <a:gdLst>
                <a:gd name="T0" fmla="*/ 0 w 168"/>
                <a:gd name="T1" fmla="*/ 43336 h 167"/>
                <a:gd name="T2" fmla="*/ 43336 w 168"/>
                <a:gd name="T3" fmla="*/ 0 h 167"/>
                <a:gd name="T4" fmla="*/ 346686 w 168"/>
                <a:gd name="T5" fmla="*/ 303350 h 167"/>
                <a:gd name="T6" fmla="*/ 303350 w 168"/>
                <a:gd name="T7" fmla="*/ 344622 h 167"/>
                <a:gd name="T8" fmla="*/ 0 w 168"/>
                <a:gd name="T9" fmla="*/ 43336 h 1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8" h="167">
                  <a:moveTo>
                    <a:pt x="0" y="21"/>
                  </a:moveTo>
                  <a:lnTo>
                    <a:pt x="21" y="0"/>
                  </a:lnTo>
                  <a:lnTo>
                    <a:pt x="168" y="147"/>
                  </a:lnTo>
                  <a:lnTo>
                    <a:pt x="147" y="167"/>
                  </a:lnTo>
                  <a:lnTo>
                    <a:pt x="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149" name="Rectangle 194">
              <a:extLst>
                <a:ext uri="{FF2B5EF4-FFF2-40B4-BE49-F238E27FC236}">
                  <a16:creationId xmlns:a16="http://schemas.microsoft.com/office/drawing/2014/main" id="{F82A17F6-1D1C-F7BE-0F37-06ECDC2D7C24}"/>
                </a:ext>
              </a:extLst>
            </p:cNvPr>
            <p:cNvSpPr>
              <a:spLocks noChangeArrowheads="1"/>
            </p:cNvSpPr>
            <p:nvPr/>
          </p:nvSpPr>
          <p:spPr bwMode="auto">
            <a:xfrm>
              <a:off x="2763975" y="1612259"/>
              <a:ext cx="202233" cy="5984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4150" name="Rectangle 195">
              <a:extLst>
                <a:ext uri="{FF2B5EF4-FFF2-40B4-BE49-F238E27FC236}">
                  <a16:creationId xmlns:a16="http://schemas.microsoft.com/office/drawing/2014/main" id="{9FF8916C-8DA0-E356-EF0F-8174FBEFD9AF}"/>
                </a:ext>
              </a:extLst>
            </p:cNvPr>
            <p:cNvSpPr>
              <a:spLocks noChangeArrowheads="1"/>
            </p:cNvSpPr>
            <p:nvPr/>
          </p:nvSpPr>
          <p:spPr bwMode="auto">
            <a:xfrm>
              <a:off x="2763975" y="1612259"/>
              <a:ext cx="61908" cy="20017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grpSp>
      <p:cxnSp>
        <p:nvCxnSpPr>
          <p:cNvPr id="4105" name="Straight Connector 88">
            <a:extLst>
              <a:ext uri="{FF2B5EF4-FFF2-40B4-BE49-F238E27FC236}">
                <a16:creationId xmlns:a16="http://schemas.microsoft.com/office/drawing/2014/main" id="{96974070-DFEC-EFBA-3EB7-34D3D20DC575}"/>
              </a:ext>
              <a:ext uri="{C183D7F6-B498-43B3-948B-1728B52AA6E4}">
                <adec:decorative xmlns:adec="http://schemas.microsoft.com/office/drawing/2017/decorative" val="1"/>
              </a:ext>
            </a:extLst>
          </p:cNvPr>
          <p:cNvCxnSpPr>
            <a:cxnSpLocks/>
          </p:cNvCxnSpPr>
          <p:nvPr/>
        </p:nvCxnSpPr>
        <p:spPr bwMode="auto">
          <a:xfrm>
            <a:off x="588963" y="3536950"/>
            <a:ext cx="1846262" cy="0"/>
          </a:xfrm>
          <a:prstGeom prst="line">
            <a:avLst/>
          </a:prstGeom>
          <a:noFill/>
          <a:ln w="12700" algn="ctr">
            <a:solidFill>
              <a:srgbClr val="0078D4"/>
            </a:solidFill>
            <a:round/>
            <a:headEnd type="none" w="lg" len="med"/>
            <a:tailEnd type="none" w="lg" len="med"/>
          </a:ln>
          <a:extLst>
            <a:ext uri="{909E8E84-426E-40DD-AFC4-6F175D3DCCD1}">
              <a14:hiddenFill xmlns:a14="http://schemas.microsoft.com/office/drawing/2010/main">
                <a:noFill/>
              </a14:hiddenFill>
            </a:ext>
          </a:extLst>
        </p:spPr>
      </p:cxnSp>
      <p:grpSp>
        <p:nvGrpSpPr>
          <p:cNvPr id="4106" name="Group 157">
            <a:extLst>
              <a:ext uri="{FF2B5EF4-FFF2-40B4-BE49-F238E27FC236}">
                <a16:creationId xmlns:a16="http://schemas.microsoft.com/office/drawing/2014/main" id="{7BBCE8AB-A49F-4A6C-F5BB-C4D2742E1778}"/>
              </a:ext>
              <a:ext uri="{C183D7F6-B498-43B3-948B-1728B52AA6E4}">
                <adec:decorative xmlns:adec="http://schemas.microsoft.com/office/drawing/2017/decorative" val="1"/>
              </a:ext>
            </a:extLst>
          </p:cNvPr>
          <p:cNvGrpSpPr>
            <a:grpSpLocks noChangeAspect="1"/>
          </p:cNvGrpSpPr>
          <p:nvPr/>
        </p:nvGrpSpPr>
        <p:grpSpPr bwMode="auto">
          <a:xfrm>
            <a:off x="560388" y="2024063"/>
            <a:ext cx="587375" cy="588962"/>
            <a:chOff x="1589" y="2529"/>
            <a:chExt cx="359" cy="359"/>
          </a:xfrm>
        </p:grpSpPr>
        <p:sp>
          <p:nvSpPr>
            <p:cNvPr id="91" name="Freeform 158">
              <a:extLst>
                <a:ext uri="{FF2B5EF4-FFF2-40B4-BE49-F238E27FC236}">
                  <a16:creationId xmlns:a16="http://schemas.microsoft.com/office/drawing/2014/main" id="{C7B04898-0B84-3E96-60B4-C53A5828D02B}"/>
                </a:ext>
              </a:extLst>
            </p:cNvPr>
            <p:cNvSpPr>
              <a:spLocks/>
            </p:cNvSpPr>
            <p:nvPr/>
          </p:nvSpPr>
          <p:spPr bwMode="auto">
            <a:xfrm>
              <a:off x="1589" y="2529"/>
              <a:ext cx="359" cy="359"/>
            </a:xfrm>
            <a:custGeom>
              <a:avLst/>
              <a:gdLst>
                <a:gd name="T0" fmla="*/ 3040 w 6080"/>
                <a:gd name="T1" fmla="*/ 6080 h 6080"/>
                <a:gd name="T2" fmla="*/ 890 w 6080"/>
                <a:gd name="T3" fmla="*/ 5190 h 6080"/>
                <a:gd name="T4" fmla="*/ 0 w 6080"/>
                <a:gd name="T5" fmla="*/ 3040 h 6080"/>
                <a:gd name="T6" fmla="*/ 890 w 6080"/>
                <a:gd name="T7" fmla="*/ 890 h 6080"/>
                <a:gd name="T8" fmla="*/ 3040 w 6080"/>
                <a:gd name="T9" fmla="*/ 0 h 6080"/>
                <a:gd name="T10" fmla="*/ 3040 w 6080"/>
                <a:gd name="T11" fmla="*/ 541 h 6080"/>
                <a:gd name="T12" fmla="*/ 1273 w 6080"/>
                <a:gd name="T13" fmla="*/ 1273 h 6080"/>
                <a:gd name="T14" fmla="*/ 541 w 6080"/>
                <a:gd name="T15" fmla="*/ 3040 h 6080"/>
                <a:gd name="T16" fmla="*/ 1273 w 6080"/>
                <a:gd name="T17" fmla="*/ 4807 h 6080"/>
                <a:gd name="T18" fmla="*/ 3040 w 6080"/>
                <a:gd name="T19" fmla="*/ 5539 h 6080"/>
                <a:gd name="T20" fmla="*/ 4807 w 6080"/>
                <a:gd name="T21" fmla="*/ 4807 h 6080"/>
                <a:gd name="T22" fmla="*/ 5539 w 6080"/>
                <a:gd name="T23" fmla="*/ 3040 h 6080"/>
                <a:gd name="T24" fmla="*/ 6080 w 6080"/>
                <a:gd name="T25" fmla="*/ 3040 h 6080"/>
                <a:gd name="T26" fmla="*/ 5190 w 6080"/>
                <a:gd name="T27" fmla="*/ 5190 h 6080"/>
                <a:gd name="T28" fmla="*/ 3040 w 6080"/>
                <a:gd name="T29" fmla="*/ 608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80" h="6080">
                  <a:moveTo>
                    <a:pt x="3040" y="6080"/>
                  </a:moveTo>
                  <a:cubicBezTo>
                    <a:pt x="2228" y="6080"/>
                    <a:pt x="1465" y="5764"/>
                    <a:pt x="890" y="5190"/>
                  </a:cubicBezTo>
                  <a:cubicBezTo>
                    <a:pt x="316" y="4616"/>
                    <a:pt x="0" y="3852"/>
                    <a:pt x="0" y="3040"/>
                  </a:cubicBezTo>
                  <a:cubicBezTo>
                    <a:pt x="0" y="2228"/>
                    <a:pt x="316" y="1465"/>
                    <a:pt x="890" y="890"/>
                  </a:cubicBezTo>
                  <a:cubicBezTo>
                    <a:pt x="1465" y="316"/>
                    <a:pt x="2228" y="0"/>
                    <a:pt x="3040" y="0"/>
                  </a:cubicBezTo>
                  <a:cubicBezTo>
                    <a:pt x="3040" y="541"/>
                    <a:pt x="3040" y="541"/>
                    <a:pt x="3040" y="541"/>
                  </a:cubicBezTo>
                  <a:cubicBezTo>
                    <a:pt x="2373" y="541"/>
                    <a:pt x="1745" y="801"/>
                    <a:pt x="1273" y="1273"/>
                  </a:cubicBezTo>
                  <a:cubicBezTo>
                    <a:pt x="801" y="1745"/>
                    <a:pt x="541" y="2373"/>
                    <a:pt x="541" y="3040"/>
                  </a:cubicBezTo>
                  <a:cubicBezTo>
                    <a:pt x="541" y="3708"/>
                    <a:pt x="801" y="4335"/>
                    <a:pt x="1273" y="4807"/>
                  </a:cubicBezTo>
                  <a:cubicBezTo>
                    <a:pt x="1745" y="5279"/>
                    <a:pt x="2373" y="5539"/>
                    <a:pt x="3040" y="5539"/>
                  </a:cubicBezTo>
                  <a:cubicBezTo>
                    <a:pt x="3707" y="5539"/>
                    <a:pt x="4335" y="5279"/>
                    <a:pt x="4807" y="4807"/>
                  </a:cubicBezTo>
                  <a:cubicBezTo>
                    <a:pt x="5279" y="4335"/>
                    <a:pt x="5539" y="3708"/>
                    <a:pt x="5539" y="3040"/>
                  </a:cubicBezTo>
                  <a:cubicBezTo>
                    <a:pt x="6080" y="3040"/>
                    <a:pt x="6080" y="3040"/>
                    <a:pt x="6080" y="3040"/>
                  </a:cubicBezTo>
                  <a:cubicBezTo>
                    <a:pt x="6080" y="3852"/>
                    <a:pt x="5764" y="4616"/>
                    <a:pt x="5190" y="5190"/>
                  </a:cubicBezTo>
                  <a:cubicBezTo>
                    <a:pt x="4615" y="5764"/>
                    <a:pt x="3852" y="6080"/>
                    <a:pt x="3040" y="6080"/>
                  </a:cubicBezTo>
                  <a:close/>
                </a:path>
              </a:pathLst>
            </a:custGeom>
            <a:solidFill>
              <a:srgbClr val="0078D4"/>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159">
              <a:extLst>
                <a:ext uri="{FF2B5EF4-FFF2-40B4-BE49-F238E27FC236}">
                  <a16:creationId xmlns:a16="http://schemas.microsoft.com/office/drawing/2014/main" id="{FEB09BE5-B810-E78B-C19E-3D441BC07DED}"/>
                </a:ext>
              </a:extLst>
            </p:cNvPr>
            <p:cNvSpPr>
              <a:spLocks/>
            </p:cNvSpPr>
            <p:nvPr/>
          </p:nvSpPr>
          <p:spPr bwMode="auto">
            <a:xfrm>
              <a:off x="1679" y="2568"/>
              <a:ext cx="217" cy="267"/>
            </a:xfrm>
            <a:custGeom>
              <a:avLst/>
              <a:gdLst>
                <a:gd name="T0" fmla="*/ 1525 w 3680"/>
                <a:gd name="T1" fmla="*/ 4520 h 4520"/>
                <a:gd name="T2" fmla="*/ 0 w 3680"/>
                <a:gd name="T3" fmla="*/ 3889 h 4520"/>
                <a:gd name="T4" fmla="*/ 399 w 3680"/>
                <a:gd name="T5" fmla="*/ 3490 h 4520"/>
                <a:gd name="T6" fmla="*/ 1525 w 3680"/>
                <a:gd name="T7" fmla="*/ 3956 h 4520"/>
                <a:gd name="T8" fmla="*/ 2650 w 3680"/>
                <a:gd name="T9" fmla="*/ 3490 h 4520"/>
                <a:gd name="T10" fmla="*/ 2650 w 3680"/>
                <a:gd name="T11" fmla="*/ 1239 h 4520"/>
                <a:gd name="T12" fmla="*/ 1525 w 3680"/>
                <a:gd name="T13" fmla="*/ 773 h 4520"/>
                <a:gd name="T14" fmla="*/ 399 w 3680"/>
                <a:gd name="T15" fmla="*/ 1239 h 4520"/>
                <a:gd name="T16" fmla="*/ 0 w 3680"/>
                <a:gd name="T17" fmla="*/ 840 h 4520"/>
                <a:gd name="T18" fmla="*/ 3049 w 3680"/>
                <a:gd name="T19" fmla="*/ 840 h 4520"/>
                <a:gd name="T20" fmla="*/ 3680 w 3680"/>
                <a:gd name="T21" fmla="*/ 2364 h 4520"/>
                <a:gd name="T22" fmla="*/ 3049 w 3680"/>
                <a:gd name="T23" fmla="*/ 3889 h 4520"/>
                <a:gd name="T24" fmla="*/ 1525 w 3680"/>
                <a:gd name="T25" fmla="*/ 4520 h 4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80" h="4520">
                  <a:moveTo>
                    <a:pt x="1525" y="4520"/>
                  </a:moveTo>
                  <a:cubicBezTo>
                    <a:pt x="949" y="4520"/>
                    <a:pt x="407" y="4296"/>
                    <a:pt x="0" y="3889"/>
                  </a:cubicBezTo>
                  <a:cubicBezTo>
                    <a:pt x="399" y="3490"/>
                    <a:pt x="399" y="3490"/>
                    <a:pt x="399" y="3490"/>
                  </a:cubicBezTo>
                  <a:cubicBezTo>
                    <a:pt x="700" y="3790"/>
                    <a:pt x="1100" y="3956"/>
                    <a:pt x="1525" y="3956"/>
                  </a:cubicBezTo>
                  <a:cubicBezTo>
                    <a:pt x="1950" y="3956"/>
                    <a:pt x="2349" y="3790"/>
                    <a:pt x="2650" y="3490"/>
                  </a:cubicBezTo>
                  <a:cubicBezTo>
                    <a:pt x="3270" y="2869"/>
                    <a:pt x="3270" y="1860"/>
                    <a:pt x="2650" y="1239"/>
                  </a:cubicBezTo>
                  <a:cubicBezTo>
                    <a:pt x="2349" y="939"/>
                    <a:pt x="1950" y="773"/>
                    <a:pt x="1525" y="773"/>
                  </a:cubicBezTo>
                  <a:cubicBezTo>
                    <a:pt x="1100" y="773"/>
                    <a:pt x="700" y="939"/>
                    <a:pt x="399" y="1239"/>
                  </a:cubicBezTo>
                  <a:cubicBezTo>
                    <a:pt x="0" y="840"/>
                    <a:pt x="0" y="840"/>
                    <a:pt x="0" y="840"/>
                  </a:cubicBezTo>
                  <a:cubicBezTo>
                    <a:pt x="841" y="0"/>
                    <a:pt x="2208" y="0"/>
                    <a:pt x="3049" y="840"/>
                  </a:cubicBezTo>
                  <a:cubicBezTo>
                    <a:pt x="3456" y="1247"/>
                    <a:pt x="3680" y="1789"/>
                    <a:pt x="3680" y="2364"/>
                  </a:cubicBezTo>
                  <a:cubicBezTo>
                    <a:pt x="3680" y="2940"/>
                    <a:pt x="3456" y="3482"/>
                    <a:pt x="3049" y="3889"/>
                  </a:cubicBezTo>
                  <a:cubicBezTo>
                    <a:pt x="2642" y="4296"/>
                    <a:pt x="2100" y="4520"/>
                    <a:pt x="1525" y="4520"/>
                  </a:cubicBezTo>
                  <a:close/>
                </a:path>
              </a:pathLst>
            </a:custGeom>
            <a:solidFill>
              <a:srgbClr val="0078D4"/>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160">
              <a:extLst>
                <a:ext uri="{FF2B5EF4-FFF2-40B4-BE49-F238E27FC236}">
                  <a16:creationId xmlns:a16="http://schemas.microsoft.com/office/drawing/2014/main" id="{C86B7D82-9915-8C02-3466-B3B74123830E}"/>
                </a:ext>
              </a:extLst>
            </p:cNvPr>
            <p:cNvSpPr>
              <a:spLocks/>
            </p:cNvSpPr>
            <p:nvPr/>
          </p:nvSpPr>
          <p:spPr bwMode="auto">
            <a:xfrm>
              <a:off x="1693" y="2635"/>
              <a:ext cx="150" cy="150"/>
            </a:xfrm>
            <a:custGeom>
              <a:avLst/>
              <a:gdLst>
                <a:gd name="T0" fmla="*/ 1271 w 2541"/>
                <a:gd name="T1" fmla="*/ 2541 h 2541"/>
                <a:gd name="T2" fmla="*/ 0 w 2541"/>
                <a:gd name="T3" fmla="*/ 1271 h 2541"/>
                <a:gd name="T4" fmla="*/ 1271 w 2541"/>
                <a:gd name="T5" fmla="*/ 0 h 2541"/>
                <a:gd name="T6" fmla="*/ 1271 w 2541"/>
                <a:gd name="T7" fmla="*/ 542 h 2541"/>
                <a:gd name="T8" fmla="*/ 542 w 2541"/>
                <a:gd name="T9" fmla="*/ 1271 h 2541"/>
                <a:gd name="T10" fmla="*/ 1271 w 2541"/>
                <a:gd name="T11" fmla="*/ 2000 h 2541"/>
                <a:gd name="T12" fmla="*/ 2000 w 2541"/>
                <a:gd name="T13" fmla="*/ 1271 h 2541"/>
                <a:gd name="T14" fmla="*/ 2541 w 2541"/>
                <a:gd name="T15" fmla="*/ 1271 h 2541"/>
                <a:gd name="T16" fmla="*/ 1271 w 2541"/>
                <a:gd name="T17" fmla="*/ 2541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1" h="2541">
                  <a:moveTo>
                    <a:pt x="1271" y="2541"/>
                  </a:moveTo>
                  <a:cubicBezTo>
                    <a:pt x="570" y="2541"/>
                    <a:pt x="0" y="1971"/>
                    <a:pt x="0" y="1271"/>
                  </a:cubicBezTo>
                  <a:cubicBezTo>
                    <a:pt x="0" y="570"/>
                    <a:pt x="570" y="0"/>
                    <a:pt x="1271" y="0"/>
                  </a:cubicBezTo>
                  <a:cubicBezTo>
                    <a:pt x="1271" y="542"/>
                    <a:pt x="1271" y="542"/>
                    <a:pt x="1271" y="542"/>
                  </a:cubicBezTo>
                  <a:cubicBezTo>
                    <a:pt x="869" y="542"/>
                    <a:pt x="542" y="869"/>
                    <a:pt x="542" y="1271"/>
                  </a:cubicBezTo>
                  <a:cubicBezTo>
                    <a:pt x="542" y="1673"/>
                    <a:pt x="869" y="2000"/>
                    <a:pt x="1271" y="2000"/>
                  </a:cubicBezTo>
                  <a:cubicBezTo>
                    <a:pt x="1673" y="2000"/>
                    <a:pt x="2000" y="1673"/>
                    <a:pt x="2000" y="1271"/>
                  </a:cubicBezTo>
                  <a:cubicBezTo>
                    <a:pt x="2541" y="1271"/>
                    <a:pt x="2541" y="1271"/>
                    <a:pt x="2541" y="1271"/>
                  </a:cubicBezTo>
                  <a:cubicBezTo>
                    <a:pt x="2541" y="1971"/>
                    <a:pt x="1971" y="2541"/>
                    <a:pt x="1271" y="2541"/>
                  </a:cubicBezTo>
                  <a:close/>
                </a:path>
              </a:pathLst>
            </a:custGeom>
            <a:solidFill>
              <a:srgbClr val="50E6FF"/>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4107" name="Group 93">
            <a:extLst>
              <a:ext uri="{FF2B5EF4-FFF2-40B4-BE49-F238E27FC236}">
                <a16:creationId xmlns:a16="http://schemas.microsoft.com/office/drawing/2014/main" id="{FDCA10C5-1872-B4BB-C7CC-E5D9514DAFB4}"/>
              </a:ext>
              <a:ext uri="{C183D7F6-B498-43B3-948B-1728B52AA6E4}">
                <adec:decorative xmlns:adec="http://schemas.microsoft.com/office/drawing/2017/decorative" val="1"/>
              </a:ext>
            </a:extLst>
          </p:cNvPr>
          <p:cNvGrpSpPr>
            <a:grpSpLocks/>
          </p:cNvGrpSpPr>
          <p:nvPr/>
        </p:nvGrpSpPr>
        <p:grpSpPr bwMode="auto">
          <a:xfrm>
            <a:off x="4980838" y="1990724"/>
            <a:ext cx="1022350" cy="573088"/>
            <a:chOff x="8335688" y="2339148"/>
            <a:chExt cx="884117" cy="495300"/>
          </a:xfrm>
        </p:grpSpPr>
        <p:grpSp>
          <p:nvGrpSpPr>
            <p:cNvPr id="4122" name="Group 47">
              <a:extLst>
                <a:ext uri="{FF2B5EF4-FFF2-40B4-BE49-F238E27FC236}">
                  <a16:creationId xmlns:a16="http://schemas.microsoft.com/office/drawing/2014/main" id="{6832EE04-DE59-87DE-698B-1A4FAA823F18}"/>
                </a:ext>
              </a:extLst>
            </p:cNvPr>
            <p:cNvGrpSpPr>
              <a:grpSpLocks noChangeAspect="1"/>
            </p:cNvGrpSpPr>
            <p:nvPr/>
          </p:nvGrpSpPr>
          <p:grpSpPr bwMode="auto">
            <a:xfrm>
              <a:off x="8559857" y="2368446"/>
              <a:ext cx="436704" cy="436704"/>
              <a:chOff x="3411" y="999"/>
              <a:chExt cx="312" cy="312"/>
            </a:xfrm>
          </p:grpSpPr>
          <p:sp>
            <p:nvSpPr>
              <p:cNvPr id="98" name="AutoShape 46">
                <a:extLst>
                  <a:ext uri="{FF2B5EF4-FFF2-40B4-BE49-F238E27FC236}">
                    <a16:creationId xmlns:a16="http://schemas.microsoft.com/office/drawing/2014/main" id="{233DDD0D-3A8E-8F34-132E-2C6E1785E692}"/>
                  </a:ext>
                </a:extLst>
              </p:cNvPr>
              <p:cNvSpPr>
                <a:spLocks noChangeAspect="1" noChangeArrowheads="1" noTextEdit="1"/>
              </p:cNvSpPr>
              <p:nvPr/>
            </p:nvSpPr>
            <p:spPr bwMode="auto">
              <a:xfrm>
                <a:off x="3411" y="999"/>
                <a:ext cx="312" cy="313"/>
              </a:xfrm>
              <a:prstGeom prst="rect">
                <a:avLst/>
              </a:prstGeom>
              <a:noFill/>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9" name="Freeform 48">
                <a:extLst>
                  <a:ext uri="{FF2B5EF4-FFF2-40B4-BE49-F238E27FC236}">
                    <a16:creationId xmlns:a16="http://schemas.microsoft.com/office/drawing/2014/main" id="{A9247B94-DA7F-59EE-E810-E235382629D0}"/>
                  </a:ext>
                </a:extLst>
              </p:cNvPr>
              <p:cNvSpPr>
                <a:spLocks noEditPoints="1"/>
              </p:cNvSpPr>
              <p:nvPr/>
            </p:nvSpPr>
            <p:spPr bwMode="auto">
              <a:xfrm>
                <a:off x="3411" y="999"/>
                <a:ext cx="312" cy="313"/>
              </a:xfrm>
              <a:custGeom>
                <a:avLst/>
                <a:gdLst>
                  <a:gd name="T0" fmla="*/ 683 w 1366"/>
                  <a:gd name="T1" fmla="*/ 128 h 1365"/>
                  <a:gd name="T2" fmla="*/ 899 w 1366"/>
                  <a:gd name="T3" fmla="*/ 171 h 1365"/>
                  <a:gd name="T4" fmla="*/ 1075 w 1366"/>
                  <a:gd name="T5" fmla="*/ 290 h 1365"/>
                  <a:gd name="T6" fmla="*/ 1194 w 1366"/>
                  <a:gd name="T7" fmla="*/ 466 h 1365"/>
                  <a:gd name="T8" fmla="*/ 1238 w 1366"/>
                  <a:gd name="T9" fmla="*/ 682 h 1365"/>
                  <a:gd name="T10" fmla="*/ 1194 w 1366"/>
                  <a:gd name="T11" fmla="*/ 898 h 1365"/>
                  <a:gd name="T12" fmla="*/ 1075 w 1366"/>
                  <a:gd name="T13" fmla="*/ 1075 h 1365"/>
                  <a:gd name="T14" fmla="*/ 899 w 1366"/>
                  <a:gd name="T15" fmla="*/ 1193 h 1365"/>
                  <a:gd name="T16" fmla="*/ 683 w 1366"/>
                  <a:gd name="T17" fmla="*/ 1237 h 1365"/>
                  <a:gd name="T18" fmla="*/ 467 w 1366"/>
                  <a:gd name="T19" fmla="*/ 1193 h 1365"/>
                  <a:gd name="T20" fmla="*/ 291 w 1366"/>
                  <a:gd name="T21" fmla="*/ 1075 h 1365"/>
                  <a:gd name="T22" fmla="*/ 172 w 1366"/>
                  <a:gd name="T23" fmla="*/ 898 h 1365"/>
                  <a:gd name="T24" fmla="*/ 128 w 1366"/>
                  <a:gd name="T25" fmla="*/ 682 h 1365"/>
                  <a:gd name="T26" fmla="*/ 172 w 1366"/>
                  <a:gd name="T27" fmla="*/ 466 h 1365"/>
                  <a:gd name="T28" fmla="*/ 291 w 1366"/>
                  <a:gd name="T29" fmla="*/ 290 h 1365"/>
                  <a:gd name="T30" fmla="*/ 467 w 1366"/>
                  <a:gd name="T31" fmla="*/ 171 h 1365"/>
                  <a:gd name="T32" fmla="*/ 683 w 1366"/>
                  <a:gd name="T33" fmla="*/ 128 h 1365"/>
                  <a:gd name="T34" fmla="*/ 683 w 1366"/>
                  <a:gd name="T35" fmla="*/ 0 h 1365"/>
                  <a:gd name="T36" fmla="*/ 0 w 1366"/>
                  <a:gd name="T37" fmla="*/ 682 h 1365"/>
                  <a:gd name="T38" fmla="*/ 683 w 1366"/>
                  <a:gd name="T39" fmla="*/ 1365 h 1365"/>
                  <a:gd name="T40" fmla="*/ 1366 w 1366"/>
                  <a:gd name="T41" fmla="*/ 682 h 1365"/>
                  <a:gd name="T42" fmla="*/ 683 w 1366"/>
                  <a:gd name="T43"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6" h="1365">
                    <a:moveTo>
                      <a:pt x="683" y="128"/>
                    </a:moveTo>
                    <a:cubicBezTo>
                      <a:pt x="758" y="128"/>
                      <a:pt x="831" y="142"/>
                      <a:pt x="899" y="171"/>
                    </a:cubicBezTo>
                    <a:cubicBezTo>
                      <a:pt x="965" y="199"/>
                      <a:pt x="1024" y="239"/>
                      <a:pt x="1075" y="290"/>
                    </a:cubicBezTo>
                    <a:cubicBezTo>
                      <a:pt x="1126" y="341"/>
                      <a:pt x="1166" y="400"/>
                      <a:pt x="1194" y="466"/>
                    </a:cubicBezTo>
                    <a:cubicBezTo>
                      <a:pt x="1223" y="535"/>
                      <a:pt x="1238" y="607"/>
                      <a:pt x="1238" y="682"/>
                    </a:cubicBezTo>
                    <a:cubicBezTo>
                      <a:pt x="1238" y="757"/>
                      <a:pt x="1223" y="830"/>
                      <a:pt x="1194" y="898"/>
                    </a:cubicBezTo>
                    <a:cubicBezTo>
                      <a:pt x="1166" y="964"/>
                      <a:pt x="1126" y="1024"/>
                      <a:pt x="1075" y="1075"/>
                    </a:cubicBezTo>
                    <a:cubicBezTo>
                      <a:pt x="1024" y="1126"/>
                      <a:pt x="965" y="1166"/>
                      <a:pt x="899" y="1193"/>
                    </a:cubicBezTo>
                    <a:cubicBezTo>
                      <a:pt x="831" y="1222"/>
                      <a:pt x="758" y="1237"/>
                      <a:pt x="683" y="1237"/>
                    </a:cubicBezTo>
                    <a:cubicBezTo>
                      <a:pt x="608" y="1237"/>
                      <a:pt x="535" y="1222"/>
                      <a:pt x="467" y="1193"/>
                    </a:cubicBezTo>
                    <a:cubicBezTo>
                      <a:pt x="401" y="1166"/>
                      <a:pt x="342" y="1126"/>
                      <a:pt x="291" y="1075"/>
                    </a:cubicBezTo>
                    <a:cubicBezTo>
                      <a:pt x="240" y="1024"/>
                      <a:pt x="200" y="964"/>
                      <a:pt x="172" y="898"/>
                    </a:cubicBezTo>
                    <a:cubicBezTo>
                      <a:pt x="143" y="830"/>
                      <a:pt x="128" y="757"/>
                      <a:pt x="128" y="682"/>
                    </a:cubicBezTo>
                    <a:cubicBezTo>
                      <a:pt x="128" y="607"/>
                      <a:pt x="143" y="535"/>
                      <a:pt x="172" y="466"/>
                    </a:cubicBezTo>
                    <a:cubicBezTo>
                      <a:pt x="200" y="400"/>
                      <a:pt x="240" y="341"/>
                      <a:pt x="291" y="290"/>
                    </a:cubicBezTo>
                    <a:cubicBezTo>
                      <a:pt x="342" y="239"/>
                      <a:pt x="401" y="199"/>
                      <a:pt x="467" y="171"/>
                    </a:cubicBezTo>
                    <a:cubicBezTo>
                      <a:pt x="535" y="142"/>
                      <a:pt x="608" y="128"/>
                      <a:pt x="683" y="128"/>
                    </a:cubicBezTo>
                    <a:moveTo>
                      <a:pt x="683" y="0"/>
                    </a:moveTo>
                    <a:cubicBezTo>
                      <a:pt x="306" y="0"/>
                      <a:pt x="0" y="305"/>
                      <a:pt x="0" y="682"/>
                    </a:cubicBezTo>
                    <a:cubicBezTo>
                      <a:pt x="0" y="1059"/>
                      <a:pt x="306" y="1365"/>
                      <a:pt x="683" y="1365"/>
                    </a:cubicBezTo>
                    <a:cubicBezTo>
                      <a:pt x="1060" y="1365"/>
                      <a:pt x="1366" y="1059"/>
                      <a:pt x="1366" y="682"/>
                    </a:cubicBezTo>
                    <a:cubicBezTo>
                      <a:pt x="1366" y="305"/>
                      <a:pt x="1060" y="0"/>
                      <a:pt x="683" y="0"/>
                    </a:cubicBezTo>
                    <a:close/>
                  </a:path>
                </a:pathLst>
              </a:custGeom>
              <a:solidFill>
                <a:srgbClr val="0078D4"/>
              </a:solidFill>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0" name="Freeform 49">
                <a:extLst>
                  <a:ext uri="{FF2B5EF4-FFF2-40B4-BE49-F238E27FC236}">
                    <a16:creationId xmlns:a16="http://schemas.microsoft.com/office/drawing/2014/main" id="{D705CA7A-A32D-97CB-C5D6-69E76A094000}"/>
                  </a:ext>
                </a:extLst>
              </p:cNvPr>
              <p:cNvSpPr>
                <a:spLocks noEditPoints="1"/>
              </p:cNvSpPr>
              <p:nvPr/>
            </p:nvSpPr>
            <p:spPr bwMode="auto">
              <a:xfrm>
                <a:off x="3478" y="1077"/>
                <a:ext cx="177" cy="156"/>
              </a:xfrm>
              <a:custGeom>
                <a:avLst/>
                <a:gdLst>
                  <a:gd name="T0" fmla="*/ 387 w 774"/>
                  <a:gd name="T1" fmla="*/ 128 h 683"/>
                  <a:gd name="T2" fmla="*/ 466 w 774"/>
                  <a:gd name="T3" fmla="*/ 143 h 683"/>
                  <a:gd name="T4" fmla="*/ 583 w 774"/>
                  <a:gd name="T5" fmla="*/ 257 h 683"/>
                  <a:gd name="T6" fmla="*/ 585 w 774"/>
                  <a:gd name="T7" fmla="*/ 420 h 683"/>
                  <a:gd name="T8" fmla="*/ 505 w 774"/>
                  <a:gd name="T9" fmla="*/ 519 h 683"/>
                  <a:gd name="T10" fmla="*/ 387 w 774"/>
                  <a:gd name="T11" fmla="*/ 555 h 683"/>
                  <a:gd name="T12" fmla="*/ 308 w 774"/>
                  <a:gd name="T13" fmla="*/ 539 h 683"/>
                  <a:gd name="T14" fmla="*/ 191 w 774"/>
                  <a:gd name="T15" fmla="*/ 426 h 683"/>
                  <a:gd name="T16" fmla="*/ 189 w 774"/>
                  <a:gd name="T17" fmla="*/ 262 h 683"/>
                  <a:gd name="T18" fmla="*/ 269 w 774"/>
                  <a:gd name="T19" fmla="*/ 164 h 683"/>
                  <a:gd name="T20" fmla="*/ 387 w 774"/>
                  <a:gd name="T21" fmla="*/ 128 h 683"/>
                  <a:gd name="T22" fmla="*/ 387 w 774"/>
                  <a:gd name="T23" fmla="*/ 128 h 683"/>
                  <a:gd name="T24" fmla="*/ 387 w 774"/>
                  <a:gd name="T25" fmla="*/ 0 h 683"/>
                  <a:gd name="T26" fmla="*/ 70 w 774"/>
                  <a:gd name="T27" fmla="*/ 215 h 683"/>
                  <a:gd name="T28" fmla="*/ 261 w 774"/>
                  <a:gd name="T29" fmla="*/ 658 h 683"/>
                  <a:gd name="T30" fmla="*/ 387 w 774"/>
                  <a:gd name="T31" fmla="*/ 683 h 683"/>
                  <a:gd name="T32" fmla="*/ 704 w 774"/>
                  <a:gd name="T33" fmla="*/ 468 h 683"/>
                  <a:gd name="T34" fmla="*/ 513 w 774"/>
                  <a:gd name="T35" fmla="*/ 24 h 683"/>
                  <a:gd name="T36" fmla="*/ 387 w 774"/>
                  <a:gd name="T3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4" h="683">
                    <a:moveTo>
                      <a:pt x="387" y="128"/>
                    </a:moveTo>
                    <a:cubicBezTo>
                      <a:pt x="414" y="128"/>
                      <a:pt x="441" y="133"/>
                      <a:pt x="466" y="143"/>
                    </a:cubicBezTo>
                    <a:cubicBezTo>
                      <a:pt x="519" y="164"/>
                      <a:pt x="560" y="205"/>
                      <a:pt x="583" y="257"/>
                    </a:cubicBezTo>
                    <a:cubicBezTo>
                      <a:pt x="605" y="309"/>
                      <a:pt x="606" y="367"/>
                      <a:pt x="585" y="420"/>
                    </a:cubicBezTo>
                    <a:cubicBezTo>
                      <a:pt x="569" y="461"/>
                      <a:pt x="541" y="495"/>
                      <a:pt x="505" y="519"/>
                    </a:cubicBezTo>
                    <a:cubicBezTo>
                      <a:pt x="470" y="542"/>
                      <a:pt x="429" y="555"/>
                      <a:pt x="387" y="555"/>
                    </a:cubicBezTo>
                    <a:cubicBezTo>
                      <a:pt x="360" y="555"/>
                      <a:pt x="333" y="550"/>
                      <a:pt x="308" y="539"/>
                    </a:cubicBezTo>
                    <a:cubicBezTo>
                      <a:pt x="255" y="518"/>
                      <a:pt x="214" y="478"/>
                      <a:pt x="191" y="426"/>
                    </a:cubicBezTo>
                    <a:cubicBezTo>
                      <a:pt x="169" y="373"/>
                      <a:pt x="168" y="315"/>
                      <a:pt x="189" y="262"/>
                    </a:cubicBezTo>
                    <a:cubicBezTo>
                      <a:pt x="205" y="222"/>
                      <a:pt x="233" y="188"/>
                      <a:pt x="269" y="164"/>
                    </a:cubicBezTo>
                    <a:cubicBezTo>
                      <a:pt x="304" y="140"/>
                      <a:pt x="345" y="128"/>
                      <a:pt x="387" y="128"/>
                    </a:cubicBezTo>
                    <a:cubicBezTo>
                      <a:pt x="387" y="128"/>
                      <a:pt x="387" y="128"/>
                      <a:pt x="387" y="128"/>
                    </a:cubicBezTo>
                    <a:moveTo>
                      <a:pt x="387" y="0"/>
                    </a:moveTo>
                    <a:cubicBezTo>
                      <a:pt x="252" y="0"/>
                      <a:pt x="123" y="81"/>
                      <a:pt x="70" y="215"/>
                    </a:cubicBezTo>
                    <a:cubicBezTo>
                      <a:pt x="0" y="390"/>
                      <a:pt x="86" y="588"/>
                      <a:pt x="261" y="658"/>
                    </a:cubicBezTo>
                    <a:cubicBezTo>
                      <a:pt x="302" y="675"/>
                      <a:pt x="345" y="683"/>
                      <a:pt x="387" y="683"/>
                    </a:cubicBezTo>
                    <a:cubicBezTo>
                      <a:pt x="522" y="683"/>
                      <a:pt x="651" y="601"/>
                      <a:pt x="704" y="468"/>
                    </a:cubicBezTo>
                    <a:cubicBezTo>
                      <a:pt x="774" y="293"/>
                      <a:pt x="688" y="94"/>
                      <a:pt x="513" y="24"/>
                    </a:cubicBezTo>
                    <a:cubicBezTo>
                      <a:pt x="472" y="8"/>
                      <a:pt x="429" y="0"/>
                      <a:pt x="387" y="0"/>
                    </a:cubicBezTo>
                    <a:close/>
                  </a:path>
                </a:pathLst>
              </a:custGeom>
              <a:solidFill>
                <a:srgbClr val="0078D4"/>
              </a:solidFill>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1" name="Freeform 50">
                <a:extLst>
                  <a:ext uri="{FF2B5EF4-FFF2-40B4-BE49-F238E27FC236}">
                    <a16:creationId xmlns:a16="http://schemas.microsoft.com/office/drawing/2014/main" id="{6A2B9847-E406-8B37-CA3E-426ED1105773}"/>
                  </a:ext>
                </a:extLst>
              </p:cNvPr>
              <p:cNvSpPr>
                <a:spLocks/>
              </p:cNvSpPr>
              <p:nvPr/>
            </p:nvSpPr>
            <p:spPr bwMode="auto">
              <a:xfrm>
                <a:off x="3478" y="1112"/>
                <a:ext cx="23" cy="24"/>
              </a:xfrm>
              <a:custGeom>
                <a:avLst/>
                <a:gdLst>
                  <a:gd name="T0" fmla="*/ 22 w 22"/>
                  <a:gd name="T1" fmla="*/ 6 h 24"/>
                  <a:gd name="T2" fmla="*/ 14 w 22"/>
                  <a:gd name="T3" fmla="*/ 24 h 24"/>
                  <a:gd name="T4" fmla="*/ 0 w 22"/>
                  <a:gd name="T5" fmla="*/ 19 h 24"/>
                  <a:gd name="T6" fmla="*/ 8 w 22"/>
                  <a:gd name="T7" fmla="*/ 0 h 24"/>
                  <a:gd name="T8" fmla="*/ 22 w 22"/>
                  <a:gd name="T9" fmla="*/ 6 h 24"/>
                </a:gdLst>
                <a:ahLst/>
                <a:cxnLst>
                  <a:cxn ang="0">
                    <a:pos x="T0" y="T1"/>
                  </a:cxn>
                  <a:cxn ang="0">
                    <a:pos x="T2" y="T3"/>
                  </a:cxn>
                  <a:cxn ang="0">
                    <a:pos x="T4" y="T5"/>
                  </a:cxn>
                  <a:cxn ang="0">
                    <a:pos x="T6" y="T7"/>
                  </a:cxn>
                  <a:cxn ang="0">
                    <a:pos x="T8" y="T9"/>
                  </a:cxn>
                </a:cxnLst>
                <a:rect l="0" t="0" r="r" b="b"/>
                <a:pathLst>
                  <a:path w="22" h="24">
                    <a:moveTo>
                      <a:pt x="22" y="6"/>
                    </a:moveTo>
                    <a:lnTo>
                      <a:pt x="14" y="24"/>
                    </a:lnTo>
                    <a:lnTo>
                      <a:pt x="0" y="19"/>
                    </a:lnTo>
                    <a:lnTo>
                      <a:pt x="8" y="0"/>
                    </a:lnTo>
                    <a:lnTo>
                      <a:pt x="22" y="6"/>
                    </a:lnTo>
                    <a:close/>
                  </a:path>
                </a:pathLst>
              </a:custGeom>
              <a:solidFill>
                <a:srgbClr val="0078D4"/>
              </a:solidFill>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2" name="Freeform 51">
                <a:extLst>
                  <a:ext uri="{FF2B5EF4-FFF2-40B4-BE49-F238E27FC236}">
                    <a16:creationId xmlns:a16="http://schemas.microsoft.com/office/drawing/2014/main" id="{AD2DA91D-67F5-E4D8-38CD-B36FAF7C2518}"/>
                  </a:ext>
                </a:extLst>
              </p:cNvPr>
              <p:cNvSpPr>
                <a:spLocks/>
              </p:cNvSpPr>
              <p:nvPr/>
            </p:nvSpPr>
            <p:spPr bwMode="auto">
              <a:xfrm>
                <a:off x="3632" y="1174"/>
                <a:ext cx="23" cy="24"/>
              </a:xfrm>
              <a:custGeom>
                <a:avLst/>
                <a:gdLst>
                  <a:gd name="T0" fmla="*/ 22 w 22"/>
                  <a:gd name="T1" fmla="*/ 5 h 24"/>
                  <a:gd name="T2" fmla="*/ 14 w 22"/>
                  <a:gd name="T3" fmla="*/ 24 h 24"/>
                  <a:gd name="T4" fmla="*/ 0 w 22"/>
                  <a:gd name="T5" fmla="*/ 18 h 24"/>
                  <a:gd name="T6" fmla="*/ 8 w 22"/>
                  <a:gd name="T7" fmla="*/ 0 h 24"/>
                  <a:gd name="T8" fmla="*/ 22 w 22"/>
                  <a:gd name="T9" fmla="*/ 5 h 24"/>
                </a:gdLst>
                <a:ahLst/>
                <a:cxnLst>
                  <a:cxn ang="0">
                    <a:pos x="T0" y="T1"/>
                  </a:cxn>
                  <a:cxn ang="0">
                    <a:pos x="T2" y="T3"/>
                  </a:cxn>
                  <a:cxn ang="0">
                    <a:pos x="T4" y="T5"/>
                  </a:cxn>
                  <a:cxn ang="0">
                    <a:pos x="T6" y="T7"/>
                  </a:cxn>
                  <a:cxn ang="0">
                    <a:pos x="T8" y="T9"/>
                  </a:cxn>
                </a:cxnLst>
                <a:rect l="0" t="0" r="r" b="b"/>
                <a:pathLst>
                  <a:path w="22" h="24">
                    <a:moveTo>
                      <a:pt x="22" y="5"/>
                    </a:moveTo>
                    <a:lnTo>
                      <a:pt x="14" y="24"/>
                    </a:lnTo>
                    <a:lnTo>
                      <a:pt x="0" y="18"/>
                    </a:lnTo>
                    <a:lnTo>
                      <a:pt x="8" y="0"/>
                    </a:lnTo>
                    <a:lnTo>
                      <a:pt x="22" y="5"/>
                    </a:lnTo>
                    <a:close/>
                  </a:path>
                </a:pathLst>
              </a:custGeom>
              <a:solidFill>
                <a:srgbClr val="0078D4"/>
              </a:solidFill>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3" name="Freeform 52">
                <a:extLst>
                  <a:ext uri="{FF2B5EF4-FFF2-40B4-BE49-F238E27FC236}">
                    <a16:creationId xmlns:a16="http://schemas.microsoft.com/office/drawing/2014/main" id="{AAC2E1D6-D016-AF39-A70E-475054287ACF}"/>
                  </a:ext>
                </a:extLst>
              </p:cNvPr>
              <p:cNvSpPr>
                <a:spLocks/>
              </p:cNvSpPr>
              <p:nvPr/>
            </p:nvSpPr>
            <p:spPr bwMode="auto">
              <a:xfrm>
                <a:off x="3585" y="1067"/>
                <a:ext cx="25" cy="22"/>
              </a:xfrm>
              <a:custGeom>
                <a:avLst/>
                <a:gdLst>
                  <a:gd name="T0" fmla="*/ 5 w 24"/>
                  <a:gd name="T1" fmla="*/ 0 h 22"/>
                  <a:gd name="T2" fmla="*/ 24 w 24"/>
                  <a:gd name="T3" fmla="*/ 8 h 22"/>
                  <a:gd name="T4" fmla="*/ 18 w 24"/>
                  <a:gd name="T5" fmla="*/ 22 h 22"/>
                  <a:gd name="T6" fmla="*/ 0 w 24"/>
                  <a:gd name="T7" fmla="*/ 14 h 22"/>
                  <a:gd name="T8" fmla="*/ 5 w 24"/>
                  <a:gd name="T9" fmla="*/ 0 h 22"/>
                </a:gdLst>
                <a:ahLst/>
                <a:cxnLst>
                  <a:cxn ang="0">
                    <a:pos x="T0" y="T1"/>
                  </a:cxn>
                  <a:cxn ang="0">
                    <a:pos x="T2" y="T3"/>
                  </a:cxn>
                  <a:cxn ang="0">
                    <a:pos x="T4" y="T5"/>
                  </a:cxn>
                  <a:cxn ang="0">
                    <a:pos x="T6" y="T7"/>
                  </a:cxn>
                  <a:cxn ang="0">
                    <a:pos x="T8" y="T9"/>
                  </a:cxn>
                </a:cxnLst>
                <a:rect l="0" t="0" r="r" b="b"/>
                <a:pathLst>
                  <a:path w="24" h="22">
                    <a:moveTo>
                      <a:pt x="5" y="0"/>
                    </a:moveTo>
                    <a:lnTo>
                      <a:pt x="24" y="8"/>
                    </a:lnTo>
                    <a:lnTo>
                      <a:pt x="18" y="22"/>
                    </a:lnTo>
                    <a:lnTo>
                      <a:pt x="0" y="14"/>
                    </a:lnTo>
                    <a:lnTo>
                      <a:pt x="5" y="0"/>
                    </a:lnTo>
                    <a:close/>
                  </a:path>
                </a:pathLst>
              </a:custGeom>
              <a:solidFill>
                <a:srgbClr val="0078D4"/>
              </a:solidFill>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4" name="Freeform 53">
                <a:extLst>
                  <a:ext uri="{FF2B5EF4-FFF2-40B4-BE49-F238E27FC236}">
                    <a16:creationId xmlns:a16="http://schemas.microsoft.com/office/drawing/2014/main" id="{750C36D8-CEF5-1AD0-E827-2DF6DB0A4830}"/>
                  </a:ext>
                </a:extLst>
              </p:cNvPr>
              <p:cNvSpPr>
                <a:spLocks/>
              </p:cNvSpPr>
              <p:nvPr/>
            </p:nvSpPr>
            <p:spPr bwMode="auto">
              <a:xfrm>
                <a:off x="3524" y="1221"/>
                <a:ext cx="26" cy="22"/>
              </a:xfrm>
              <a:custGeom>
                <a:avLst/>
                <a:gdLst>
                  <a:gd name="T0" fmla="*/ 6 w 25"/>
                  <a:gd name="T1" fmla="*/ 0 h 22"/>
                  <a:gd name="T2" fmla="*/ 25 w 25"/>
                  <a:gd name="T3" fmla="*/ 8 h 22"/>
                  <a:gd name="T4" fmla="*/ 19 w 25"/>
                  <a:gd name="T5" fmla="*/ 22 h 22"/>
                  <a:gd name="T6" fmla="*/ 0 w 25"/>
                  <a:gd name="T7" fmla="*/ 14 h 22"/>
                  <a:gd name="T8" fmla="*/ 6 w 25"/>
                  <a:gd name="T9" fmla="*/ 0 h 22"/>
                </a:gdLst>
                <a:ahLst/>
                <a:cxnLst>
                  <a:cxn ang="0">
                    <a:pos x="T0" y="T1"/>
                  </a:cxn>
                  <a:cxn ang="0">
                    <a:pos x="T2" y="T3"/>
                  </a:cxn>
                  <a:cxn ang="0">
                    <a:pos x="T4" y="T5"/>
                  </a:cxn>
                  <a:cxn ang="0">
                    <a:pos x="T6" y="T7"/>
                  </a:cxn>
                  <a:cxn ang="0">
                    <a:pos x="T8" y="T9"/>
                  </a:cxn>
                </a:cxnLst>
                <a:rect l="0" t="0" r="r" b="b"/>
                <a:pathLst>
                  <a:path w="25" h="22">
                    <a:moveTo>
                      <a:pt x="6" y="0"/>
                    </a:moveTo>
                    <a:lnTo>
                      <a:pt x="25" y="8"/>
                    </a:lnTo>
                    <a:lnTo>
                      <a:pt x="19" y="22"/>
                    </a:lnTo>
                    <a:lnTo>
                      <a:pt x="0" y="14"/>
                    </a:lnTo>
                    <a:lnTo>
                      <a:pt x="6" y="0"/>
                    </a:lnTo>
                    <a:close/>
                  </a:path>
                </a:pathLst>
              </a:custGeom>
              <a:solidFill>
                <a:srgbClr val="0078D4"/>
              </a:solidFill>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5" name="Freeform 54">
                <a:extLst>
                  <a:ext uri="{FF2B5EF4-FFF2-40B4-BE49-F238E27FC236}">
                    <a16:creationId xmlns:a16="http://schemas.microsoft.com/office/drawing/2014/main" id="{F341BAA2-0E34-A26A-6D31-5E914FCE1760}"/>
                  </a:ext>
                </a:extLst>
              </p:cNvPr>
              <p:cNvSpPr>
                <a:spLocks/>
              </p:cNvSpPr>
              <p:nvPr/>
            </p:nvSpPr>
            <p:spPr bwMode="auto">
              <a:xfrm>
                <a:off x="3587" y="1220"/>
                <a:ext cx="25" cy="22"/>
              </a:xfrm>
              <a:custGeom>
                <a:avLst/>
                <a:gdLst>
                  <a:gd name="T0" fmla="*/ 0 w 24"/>
                  <a:gd name="T1" fmla="*/ 8 h 22"/>
                  <a:gd name="T2" fmla="*/ 18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8" y="0"/>
                    </a:lnTo>
                    <a:lnTo>
                      <a:pt x="24" y="14"/>
                    </a:lnTo>
                    <a:lnTo>
                      <a:pt x="6" y="22"/>
                    </a:lnTo>
                    <a:lnTo>
                      <a:pt x="0" y="8"/>
                    </a:lnTo>
                    <a:close/>
                  </a:path>
                </a:pathLst>
              </a:custGeom>
              <a:solidFill>
                <a:srgbClr val="0078D4"/>
              </a:solidFill>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6" name="Freeform 55">
                <a:extLst>
                  <a:ext uri="{FF2B5EF4-FFF2-40B4-BE49-F238E27FC236}">
                    <a16:creationId xmlns:a16="http://schemas.microsoft.com/office/drawing/2014/main" id="{75399B52-0FB4-ED5A-9DB6-5141F2C1501D}"/>
                  </a:ext>
                </a:extLst>
              </p:cNvPr>
              <p:cNvSpPr>
                <a:spLocks/>
              </p:cNvSpPr>
              <p:nvPr/>
            </p:nvSpPr>
            <p:spPr bwMode="auto">
              <a:xfrm>
                <a:off x="3522" y="1068"/>
                <a:ext cx="25" cy="22"/>
              </a:xfrm>
              <a:custGeom>
                <a:avLst/>
                <a:gdLst>
                  <a:gd name="T0" fmla="*/ 0 w 24"/>
                  <a:gd name="T1" fmla="*/ 8 h 22"/>
                  <a:gd name="T2" fmla="*/ 19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9" y="0"/>
                    </a:lnTo>
                    <a:lnTo>
                      <a:pt x="24" y="14"/>
                    </a:lnTo>
                    <a:lnTo>
                      <a:pt x="6" y="22"/>
                    </a:lnTo>
                    <a:lnTo>
                      <a:pt x="0" y="8"/>
                    </a:lnTo>
                    <a:close/>
                  </a:path>
                </a:pathLst>
              </a:custGeom>
              <a:solidFill>
                <a:srgbClr val="0078D4"/>
              </a:solidFill>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7" name="Freeform 56">
                <a:extLst>
                  <a:ext uri="{FF2B5EF4-FFF2-40B4-BE49-F238E27FC236}">
                    <a16:creationId xmlns:a16="http://schemas.microsoft.com/office/drawing/2014/main" id="{722F3966-6167-ECDD-4D45-DDC0A9A0E582}"/>
                  </a:ext>
                </a:extLst>
              </p:cNvPr>
              <p:cNvSpPr>
                <a:spLocks/>
              </p:cNvSpPr>
              <p:nvPr/>
            </p:nvSpPr>
            <p:spPr bwMode="auto">
              <a:xfrm>
                <a:off x="3631" y="1109"/>
                <a:ext cx="23" cy="25"/>
              </a:xfrm>
              <a:custGeom>
                <a:avLst/>
                <a:gdLst>
                  <a:gd name="T0" fmla="*/ 8 w 22"/>
                  <a:gd name="T1" fmla="*/ 24 h 24"/>
                  <a:gd name="T2" fmla="*/ 0 w 22"/>
                  <a:gd name="T3" fmla="*/ 6 h 24"/>
                  <a:gd name="T4" fmla="*/ 14 w 22"/>
                  <a:gd name="T5" fmla="*/ 0 h 24"/>
                  <a:gd name="T6" fmla="*/ 22 w 22"/>
                  <a:gd name="T7" fmla="*/ 18 h 24"/>
                  <a:gd name="T8" fmla="*/ 8 w 22"/>
                  <a:gd name="T9" fmla="*/ 24 h 24"/>
                </a:gdLst>
                <a:ahLst/>
                <a:cxnLst>
                  <a:cxn ang="0">
                    <a:pos x="T0" y="T1"/>
                  </a:cxn>
                  <a:cxn ang="0">
                    <a:pos x="T2" y="T3"/>
                  </a:cxn>
                  <a:cxn ang="0">
                    <a:pos x="T4" y="T5"/>
                  </a:cxn>
                  <a:cxn ang="0">
                    <a:pos x="T6" y="T7"/>
                  </a:cxn>
                  <a:cxn ang="0">
                    <a:pos x="T8" y="T9"/>
                  </a:cxn>
                </a:cxnLst>
                <a:rect l="0" t="0" r="r" b="b"/>
                <a:pathLst>
                  <a:path w="22" h="24">
                    <a:moveTo>
                      <a:pt x="8" y="24"/>
                    </a:moveTo>
                    <a:lnTo>
                      <a:pt x="0" y="6"/>
                    </a:lnTo>
                    <a:lnTo>
                      <a:pt x="14" y="0"/>
                    </a:lnTo>
                    <a:lnTo>
                      <a:pt x="22" y="18"/>
                    </a:lnTo>
                    <a:lnTo>
                      <a:pt x="8" y="24"/>
                    </a:lnTo>
                    <a:close/>
                  </a:path>
                </a:pathLst>
              </a:custGeom>
              <a:solidFill>
                <a:srgbClr val="0078D4"/>
              </a:solidFill>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8" name="Freeform 57">
                <a:extLst>
                  <a:ext uri="{FF2B5EF4-FFF2-40B4-BE49-F238E27FC236}">
                    <a16:creationId xmlns:a16="http://schemas.microsoft.com/office/drawing/2014/main" id="{EE84D3CF-F046-D59F-F89B-AB308F617107}"/>
                  </a:ext>
                </a:extLst>
              </p:cNvPr>
              <p:cNvSpPr>
                <a:spLocks/>
              </p:cNvSpPr>
              <p:nvPr/>
            </p:nvSpPr>
            <p:spPr bwMode="auto">
              <a:xfrm>
                <a:off x="3479" y="1175"/>
                <a:ext cx="23" cy="25"/>
              </a:xfrm>
              <a:custGeom>
                <a:avLst/>
                <a:gdLst>
                  <a:gd name="T0" fmla="*/ 8 w 22"/>
                  <a:gd name="T1" fmla="*/ 25 h 25"/>
                  <a:gd name="T2" fmla="*/ 0 w 22"/>
                  <a:gd name="T3" fmla="*/ 6 h 25"/>
                  <a:gd name="T4" fmla="*/ 14 w 22"/>
                  <a:gd name="T5" fmla="*/ 0 h 25"/>
                  <a:gd name="T6" fmla="*/ 22 w 22"/>
                  <a:gd name="T7" fmla="*/ 19 h 25"/>
                  <a:gd name="T8" fmla="*/ 8 w 22"/>
                  <a:gd name="T9" fmla="*/ 25 h 25"/>
                </a:gdLst>
                <a:ahLst/>
                <a:cxnLst>
                  <a:cxn ang="0">
                    <a:pos x="T0" y="T1"/>
                  </a:cxn>
                  <a:cxn ang="0">
                    <a:pos x="T2" y="T3"/>
                  </a:cxn>
                  <a:cxn ang="0">
                    <a:pos x="T4" y="T5"/>
                  </a:cxn>
                  <a:cxn ang="0">
                    <a:pos x="T6" y="T7"/>
                  </a:cxn>
                  <a:cxn ang="0">
                    <a:pos x="T8" y="T9"/>
                  </a:cxn>
                </a:cxnLst>
                <a:rect l="0" t="0" r="r" b="b"/>
                <a:pathLst>
                  <a:path w="22" h="25">
                    <a:moveTo>
                      <a:pt x="8" y="25"/>
                    </a:moveTo>
                    <a:lnTo>
                      <a:pt x="0" y="6"/>
                    </a:lnTo>
                    <a:lnTo>
                      <a:pt x="14" y="0"/>
                    </a:lnTo>
                    <a:lnTo>
                      <a:pt x="22" y="19"/>
                    </a:lnTo>
                    <a:lnTo>
                      <a:pt x="8" y="25"/>
                    </a:lnTo>
                    <a:close/>
                  </a:path>
                </a:pathLst>
              </a:custGeom>
              <a:solidFill>
                <a:srgbClr val="0078D4"/>
              </a:solidFill>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96" name="Freeform 40">
              <a:extLst>
                <a:ext uri="{FF2B5EF4-FFF2-40B4-BE49-F238E27FC236}">
                  <a16:creationId xmlns:a16="http://schemas.microsoft.com/office/drawing/2014/main" id="{0F857496-1AC2-79AE-D8BC-EAEED5B4B147}"/>
                </a:ext>
              </a:extLst>
            </p:cNvPr>
            <p:cNvSpPr>
              <a:spLocks/>
            </p:cNvSpPr>
            <p:nvPr/>
          </p:nvSpPr>
          <p:spPr bwMode="auto">
            <a:xfrm>
              <a:off x="8335688" y="2339148"/>
              <a:ext cx="142777" cy="495300"/>
            </a:xfrm>
            <a:custGeom>
              <a:avLst/>
              <a:gdLst>
                <a:gd name="T0" fmla="*/ 396 w 396"/>
                <a:gd name="T1" fmla="*/ 1365 h 1365"/>
                <a:gd name="T2" fmla="*/ 188 w 396"/>
                <a:gd name="T3" fmla="*/ 1305 h 1365"/>
                <a:gd name="T4" fmla="*/ 121 w 396"/>
                <a:gd name="T5" fmla="*/ 1108 h 1365"/>
                <a:gd name="T6" fmla="*/ 121 w 396"/>
                <a:gd name="T7" fmla="*/ 888 h 1365"/>
                <a:gd name="T8" fmla="*/ 0 w 396"/>
                <a:gd name="T9" fmla="*/ 742 h 1365"/>
                <a:gd name="T10" fmla="*/ 0 w 396"/>
                <a:gd name="T11" fmla="*/ 623 h 1365"/>
                <a:gd name="T12" fmla="*/ 121 w 396"/>
                <a:gd name="T13" fmla="*/ 469 h 1365"/>
                <a:gd name="T14" fmla="*/ 121 w 396"/>
                <a:gd name="T15" fmla="*/ 264 h 1365"/>
                <a:gd name="T16" fmla="*/ 189 w 396"/>
                <a:gd name="T17" fmla="*/ 64 h 1365"/>
                <a:gd name="T18" fmla="*/ 396 w 396"/>
                <a:gd name="T19" fmla="*/ 0 h 1365"/>
                <a:gd name="T20" fmla="*/ 396 w 396"/>
                <a:gd name="T21" fmla="*/ 122 h 1365"/>
                <a:gd name="T22" fmla="*/ 272 w 396"/>
                <a:gd name="T23" fmla="*/ 264 h 1365"/>
                <a:gd name="T24" fmla="*/ 272 w 396"/>
                <a:gd name="T25" fmla="*/ 471 h 1365"/>
                <a:gd name="T26" fmla="*/ 156 w 396"/>
                <a:gd name="T27" fmla="*/ 680 h 1365"/>
                <a:gd name="T28" fmla="*/ 156 w 396"/>
                <a:gd name="T29" fmla="*/ 683 h 1365"/>
                <a:gd name="T30" fmla="*/ 272 w 396"/>
                <a:gd name="T31" fmla="*/ 888 h 1365"/>
                <a:gd name="T32" fmla="*/ 272 w 396"/>
                <a:gd name="T33" fmla="*/ 1094 h 1365"/>
                <a:gd name="T34" fmla="*/ 300 w 396"/>
                <a:gd name="T35" fmla="*/ 1207 h 1365"/>
                <a:gd name="T36" fmla="*/ 396 w 396"/>
                <a:gd name="T37" fmla="*/ 1243 h 1365"/>
                <a:gd name="T38" fmla="*/ 396 w 396"/>
                <a:gd name="T3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6" h="1365">
                  <a:moveTo>
                    <a:pt x="396" y="1365"/>
                  </a:moveTo>
                  <a:cubicBezTo>
                    <a:pt x="301" y="1365"/>
                    <a:pt x="232" y="1345"/>
                    <a:pt x="188" y="1305"/>
                  </a:cubicBezTo>
                  <a:cubicBezTo>
                    <a:pt x="144" y="1264"/>
                    <a:pt x="121" y="1199"/>
                    <a:pt x="121" y="1108"/>
                  </a:cubicBezTo>
                  <a:cubicBezTo>
                    <a:pt x="121" y="888"/>
                    <a:pt x="121" y="888"/>
                    <a:pt x="121" y="888"/>
                  </a:cubicBezTo>
                  <a:cubicBezTo>
                    <a:pt x="121" y="791"/>
                    <a:pt x="81" y="742"/>
                    <a:pt x="0" y="742"/>
                  </a:cubicBezTo>
                  <a:cubicBezTo>
                    <a:pt x="0" y="623"/>
                    <a:pt x="0" y="623"/>
                    <a:pt x="0" y="623"/>
                  </a:cubicBezTo>
                  <a:cubicBezTo>
                    <a:pt x="81" y="623"/>
                    <a:pt x="121" y="572"/>
                    <a:pt x="121" y="469"/>
                  </a:cubicBezTo>
                  <a:cubicBezTo>
                    <a:pt x="121" y="264"/>
                    <a:pt x="121" y="264"/>
                    <a:pt x="121" y="264"/>
                  </a:cubicBezTo>
                  <a:cubicBezTo>
                    <a:pt x="121" y="174"/>
                    <a:pt x="144" y="107"/>
                    <a:pt x="189" y="64"/>
                  </a:cubicBezTo>
                  <a:cubicBezTo>
                    <a:pt x="234" y="21"/>
                    <a:pt x="303" y="0"/>
                    <a:pt x="396" y="0"/>
                  </a:cubicBezTo>
                  <a:cubicBezTo>
                    <a:pt x="396" y="122"/>
                    <a:pt x="396" y="122"/>
                    <a:pt x="396" y="122"/>
                  </a:cubicBezTo>
                  <a:cubicBezTo>
                    <a:pt x="313" y="122"/>
                    <a:pt x="272" y="169"/>
                    <a:pt x="272" y="264"/>
                  </a:cubicBezTo>
                  <a:cubicBezTo>
                    <a:pt x="272" y="471"/>
                    <a:pt x="272" y="471"/>
                    <a:pt x="272" y="471"/>
                  </a:cubicBezTo>
                  <a:cubicBezTo>
                    <a:pt x="272" y="582"/>
                    <a:pt x="233" y="652"/>
                    <a:pt x="156" y="680"/>
                  </a:cubicBezTo>
                  <a:cubicBezTo>
                    <a:pt x="156" y="683"/>
                    <a:pt x="156" y="683"/>
                    <a:pt x="156" y="683"/>
                  </a:cubicBezTo>
                  <a:cubicBezTo>
                    <a:pt x="233" y="708"/>
                    <a:pt x="272" y="776"/>
                    <a:pt x="272" y="888"/>
                  </a:cubicBezTo>
                  <a:cubicBezTo>
                    <a:pt x="272" y="1094"/>
                    <a:pt x="272" y="1094"/>
                    <a:pt x="272" y="1094"/>
                  </a:cubicBezTo>
                  <a:cubicBezTo>
                    <a:pt x="272" y="1146"/>
                    <a:pt x="281" y="1183"/>
                    <a:pt x="300" y="1207"/>
                  </a:cubicBezTo>
                  <a:cubicBezTo>
                    <a:pt x="319" y="1231"/>
                    <a:pt x="351" y="1243"/>
                    <a:pt x="396" y="1243"/>
                  </a:cubicBezTo>
                  <a:lnTo>
                    <a:pt x="396" y="1365"/>
                  </a:lnTo>
                  <a:close/>
                </a:path>
              </a:pathLst>
            </a:custGeom>
            <a:solidFill>
              <a:srgbClr val="50E6FF"/>
            </a:solidFill>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7" name="Freeform 41">
              <a:extLst>
                <a:ext uri="{FF2B5EF4-FFF2-40B4-BE49-F238E27FC236}">
                  <a16:creationId xmlns:a16="http://schemas.microsoft.com/office/drawing/2014/main" id="{3A650014-5B75-2304-3206-F596C1E2C6CF}"/>
                </a:ext>
              </a:extLst>
            </p:cNvPr>
            <p:cNvSpPr>
              <a:spLocks/>
            </p:cNvSpPr>
            <p:nvPr/>
          </p:nvSpPr>
          <p:spPr bwMode="auto">
            <a:xfrm>
              <a:off x="9077028" y="2339148"/>
              <a:ext cx="142777" cy="495300"/>
            </a:xfrm>
            <a:custGeom>
              <a:avLst/>
              <a:gdLst>
                <a:gd name="T0" fmla="*/ 0 w 396"/>
                <a:gd name="T1" fmla="*/ 1243 h 1365"/>
                <a:gd name="T2" fmla="*/ 96 w 396"/>
                <a:gd name="T3" fmla="*/ 1207 h 1365"/>
                <a:gd name="T4" fmla="*/ 124 w 396"/>
                <a:gd name="T5" fmla="*/ 1094 h 1365"/>
                <a:gd name="T6" fmla="*/ 124 w 396"/>
                <a:gd name="T7" fmla="*/ 888 h 1365"/>
                <a:gd name="T8" fmla="*/ 240 w 396"/>
                <a:gd name="T9" fmla="*/ 683 h 1365"/>
                <a:gd name="T10" fmla="*/ 240 w 396"/>
                <a:gd name="T11" fmla="*/ 680 h 1365"/>
                <a:gd name="T12" fmla="*/ 124 w 396"/>
                <a:gd name="T13" fmla="*/ 471 h 1365"/>
                <a:gd name="T14" fmla="*/ 124 w 396"/>
                <a:gd name="T15" fmla="*/ 264 h 1365"/>
                <a:gd name="T16" fmla="*/ 0 w 396"/>
                <a:gd name="T17" fmla="*/ 122 h 1365"/>
                <a:gd name="T18" fmla="*/ 0 w 396"/>
                <a:gd name="T19" fmla="*/ 0 h 1365"/>
                <a:gd name="T20" fmla="*/ 207 w 396"/>
                <a:gd name="T21" fmla="*/ 64 h 1365"/>
                <a:gd name="T22" fmla="*/ 275 w 396"/>
                <a:gd name="T23" fmla="*/ 264 h 1365"/>
                <a:gd name="T24" fmla="*/ 275 w 396"/>
                <a:gd name="T25" fmla="*/ 469 h 1365"/>
                <a:gd name="T26" fmla="*/ 396 w 396"/>
                <a:gd name="T27" fmla="*/ 623 h 1365"/>
                <a:gd name="T28" fmla="*/ 396 w 396"/>
                <a:gd name="T29" fmla="*/ 742 h 1365"/>
                <a:gd name="T30" fmla="*/ 275 w 396"/>
                <a:gd name="T31" fmla="*/ 888 h 1365"/>
                <a:gd name="T32" fmla="*/ 275 w 396"/>
                <a:gd name="T33" fmla="*/ 1108 h 1365"/>
                <a:gd name="T34" fmla="*/ 208 w 396"/>
                <a:gd name="T35" fmla="*/ 1305 h 1365"/>
                <a:gd name="T36" fmla="*/ 0 w 396"/>
                <a:gd name="T37" fmla="*/ 1365 h 1365"/>
                <a:gd name="T38" fmla="*/ 0 w 396"/>
                <a:gd name="T39" fmla="*/ 1243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6" h="1365">
                  <a:moveTo>
                    <a:pt x="0" y="1243"/>
                  </a:moveTo>
                  <a:cubicBezTo>
                    <a:pt x="45" y="1243"/>
                    <a:pt x="77" y="1231"/>
                    <a:pt x="96" y="1207"/>
                  </a:cubicBezTo>
                  <a:cubicBezTo>
                    <a:pt x="115" y="1183"/>
                    <a:pt x="124" y="1146"/>
                    <a:pt x="124" y="1094"/>
                  </a:cubicBezTo>
                  <a:cubicBezTo>
                    <a:pt x="124" y="888"/>
                    <a:pt x="124" y="888"/>
                    <a:pt x="124" y="888"/>
                  </a:cubicBezTo>
                  <a:cubicBezTo>
                    <a:pt x="124" y="776"/>
                    <a:pt x="163" y="708"/>
                    <a:pt x="240" y="683"/>
                  </a:cubicBezTo>
                  <a:cubicBezTo>
                    <a:pt x="240" y="680"/>
                    <a:pt x="240" y="680"/>
                    <a:pt x="240" y="680"/>
                  </a:cubicBezTo>
                  <a:cubicBezTo>
                    <a:pt x="163" y="652"/>
                    <a:pt x="124" y="582"/>
                    <a:pt x="124" y="471"/>
                  </a:cubicBezTo>
                  <a:cubicBezTo>
                    <a:pt x="124" y="264"/>
                    <a:pt x="124" y="264"/>
                    <a:pt x="124" y="264"/>
                  </a:cubicBezTo>
                  <a:cubicBezTo>
                    <a:pt x="124" y="169"/>
                    <a:pt x="83" y="122"/>
                    <a:pt x="0" y="122"/>
                  </a:cubicBezTo>
                  <a:cubicBezTo>
                    <a:pt x="0" y="0"/>
                    <a:pt x="0" y="0"/>
                    <a:pt x="0" y="0"/>
                  </a:cubicBezTo>
                  <a:cubicBezTo>
                    <a:pt x="93" y="0"/>
                    <a:pt x="162" y="21"/>
                    <a:pt x="207" y="64"/>
                  </a:cubicBezTo>
                  <a:cubicBezTo>
                    <a:pt x="252" y="107"/>
                    <a:pt x="275" y="174"/>
                    <a:pt x="275" y="264"/>
                  </a:cubicBezTo>
                  <a:cubicBezTo>
                    <a:pt x="275" y="469"/>
                    <a:pt x="275" y="469"/>
                    <a:pt x="275" y="469"/>
                  </a:cubicBezTo>
                  <a:cubicBezTo>
                    <a:pt x="275" y="572"/>
                    <a:pt x="315" y="623"/>
                    <a:pt x="396" y="623"/>
                  </a:cubicBezTo>
                  <a:cubicBezTo>
                    <a:pt x="396" y="742"/>
                    <a:pt x="396" y="742"/>
                    <a:pt x="396" y="742"/>
                  </a:cubicBezTo>
                  <a:cubicBezTo>
                    <a:pt x="315" y="742"/>
                    <a:pt x="275" y="791"/>
                    <a:pt x="275" y="888"/>
                  </a:cubicBezTo>
                  <a:cubicBezTo>
                    <a:pt x="275" y="1108"/>
                    <a:pt x="275" y="1108"/>
                    <a:pt x="275" y="1108"/>
                  </a:cubicBezTo>
                  <a:cubicBezTo>
                    <a:pt x="275" y="1199"/>
                    <a:pt x="253" y="1264"/>
                    <a:pt x="208" y="1305"/>
                  </a:cubicBezTo>
                  <a:cubicBezTo>
                    <a:pt x="164" y="1345"/>
                    <a:pt x="95" y="1365"/>
                    <a:pt x="0" y="1365"/>
                  </a:cubicBezTo>
                  <a:lnTo>
                    <a:pt x="0" y="1243"/>
                  </a:lnTo>
                  <a:close/>
                </a:path>
              </a:pathLst>
            </a:custGeom>
            <a:solidFill>
              <a:srgbClr val="50E6FF"/>
            </a:solidFill>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cxnSp>
        <p:nvCxnSpPr>
          <p:cNvPr id="4108" name="Straight Connector 108">
            <a:extLst>
              <a:ext uri="{FF2B5EF4-FFF2-40B4-BE49-F238E27FC236}">
                <a16:creationId xmlns:a16="http://schemas.microsoft.com/office/drawing/2014/main" id="{0ED9964F-083A-C500-8BF1-FA40E60B2D9C}"/>
              </a:ext>
              <a:ext uri="{C183D7F6-B498-43B3-948B-1728B52AA6E4}">
                <adec:decorative xmlns:adec="http://schemas.microsoft.com/office/drawing/2017/decorative" val="1"/>
              </a:ext>
            </a:extLst>
          </p:cNvPr>
          <p:cNvCxnSpPr>
            <a:cxnSpLocks/>
          </p:cNvCxnSpPr>
          <p:nvPr/>
        </p:nvCxnSpPr>
        <p:spPr bwMode="auto">
          <a:xfrm>
            <a:off x="9564688" y="3536950"/>
            <a:ext cx="2028825" cy="0"/>
          </a:xfrm>
          <a:prstGeom prst="line">
            <a:avLst/>
          </a:prstGeom>
          <a:noFill/>
          <a:ln w="12700" algn="ctr">
            <a:solidFill>
              <a:srgbClr val="0078D4"/>
            </a:solidFill>
            <a:round/>
            <a:headEnd type="none" w="lg" len="med"/>
            <a:tailEnd type="none" w="lg" len="med"/>
          </a:ln>
          <a:extLst>
            <a:ext uri="{909E8E84-426E-40DD-AFC4-6F175D3DCCD1}">
              <a14:hiddenFill xmlns:a14="http://schemas.microsoft.com/office/drawing/2010/main">
                <a:noFill/>
              </a14:hiddenFill>
            </a:ext>
          </a:extLst>
        </p:spPr>
      </p:cxnSp>
      <p:sp>
        <p:nvSpPr>
          <p:cNvPr id="4109" name="Text Placeholder 11">
            <a:extLst>
              <a:ext uri="{FF2B5EF4-FFF2-40B4-BE49-F238E27FC236}">
                <a16:creationId xmlns:a16="http://schemas.microsoft.com/office/drawing/2014/main" id="{9A6AF08D-2629-FDC8-5BFA-D7A537196303}"/>
              </a:ext>
            </a:extLst>
          </p:cNvPr>
          <p:cNvSpPr txBox="1">
            <a:spLocks noChangeArrowheads="1"/>
          </p:cNvSpPr>
          <p:nvPr/>
        </p:nvSpPr>
        <p:spPr bwMode="auto">
          <a:xfrm>
            <a:off x="588963" y="2790825"/>
            <a:ext cx="18462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318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defTabSz="931863">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defTabSz="931863">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4572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9144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13716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18288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31863" rtl="0" eaLnBrk="1" fontAlgn="base" latinLnBrk="0" hangingPunct="1">
              <a:lnSpc>
                <a:spcPct val="100000"/>
              </a:lnSpc>
              <a:spcBef>
                <a:spcPct val="20000"/>
              </a:spcBef>
              <a:spcAft>
                <a:spcPct val="0"/>
              </a:spcAft>
              <a:buClrTx/>
              <a:buSzPct val="90000"/>
              <a:buFont typeface="Wingdings" panose="05000000000000000000" pitchFamily="2" charset="2"/>
              <a:buNone/>
              <a:tabLst/>
              <a:defRPr/>
            </a:pPr>
            <a:r>
              <a:rPr kumimoji="0" lang="en-US" altLang="en-US" sz="14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panose="020B0502040204020203" pitchFamily="34" charset="0"/>
              </a:rPr>
              <a:t>Highly available and flexible managed database </a:t>
            </a:r>
          </a:p>
        </p:txBody>
      </p:sp>
      <p:sp>
        <p:nvSpPr>
          <p:cNvPr id="4110" name="Text Placeholder 47">
            <a:extLst>
              <a:ext uri="{FF2B5EF4-FFF2-40B4-BE49-F238E27FC236}">
                <a16:creationId xmlns:a16="http://schemas.microsoft.com/office/drawing/2014/main" id="{A4AD5976-477A-15DF-368A-66112F255DFB}"/>
              </a:ext>
            </a:extLst>
          </p:cNvPr>
          <p:cNvSpPr txBox="1">
            <a:spLocks noChangeArrowheads="1"/>
          </p:cNvSpPr>
          <p:nvPr/>
        </p:nvSpPr>
        <p:spPr bwMode="auto">
          <a:xfrm>
            <a:off x="598487" y="3692525"/>
            <a:ext cx="2028825" cy="2015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318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defTabSz="931863">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defTabSz="931863">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4572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9144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13716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18288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31863" rtl="0" eaLnBrk="1" fontAlgn="base" latinLnBrk="0" hangingPunct="1">
              <a:lnSpc>
                <a:spcPct val="110000"/>
              </a:lnSpc>
              <a:spcBef>
                <a:spcPct val="2000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mn-cs"/>
              </a:rPr>
              <a:t>Focus on application </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innovation with a fully managed, highly available PostgreSQL database, that provides maximum flexibility including zone redundant high availability, custom maintenance windows and AI powered performance optimization</a:t>
            </a:r>
            <a:endParaRPr kumimoji="0" lang="en-US" alt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4111" name="Text Placeholder 44">
            <a:extLst>
              <a:ext uri="{FF2B5EF4-FFF2-40B4-BE49-F238E27FC236}">
                <a16:creationId xmlns:a16="http://schemas.microsoft.com/office/drawing/2014/main" id="{7CD514D2-899B-1475-467D-1A4A44905F74}"/>
              </a:ext>
            </a:extLst>
          </p:cNvPr>
          <p:cNvSpPr txBox="1">
            <a:spLocks noChangeArrowheads="1"/>
          </p:cNvSpPr>
          <p:nvPr/>
        </p:nvSpPr>
        <p:spPr bwMode="auto">
          <a:xfrm>
            <a:off x="2868613" y="3692525"/>
            <a:ext cx="2030412" cy="2015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318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defTabSz="931863">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defTabSz="931863">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4572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9144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13716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18288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31863" rtl="0" eaLnBrk="1" fontAlgn="base" latinLnBrk="0" hangingPunct="1">
              <a:lnSpc>
                <a:spcPct val="11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Migrate with ease using a fully managed PostgreSQL databases with support for latest versions. Build with your favorite PostgreSQL extensions and Microsoft’s open-source resources including </a:t>
            </a:r>
            <a:r>
              <a:rPr kumimoji="0" lang="en-US" sz="1200" b="0" i="0" u="sng" strike="noStrike" kern="1200" cap="none" spc="0" normalizeH="0" baseline="0" noProof="0" dirty="0">
                <a:ln>
                  <a:noFill/>
                </a:ln>
                <a:solidFill>
                  <a:srgbClr val="0000FF"/>
                </a:solidFill>
                <a:effectLst/>
                <a:uLnTx/>
                <a:uFillTx/>
                <a:latin typeface="Segoe UI" panose="020B0502040204020203" pitchFamily="34" charset="0"/>
                <a:ea typeface="Calibri" panose="020F0502020204030204" pitchFamily="34" charset="0"/>
                <a:cs typeface="Arial" panose="020B0604020202020204" pitchFamily="34" charset="0"/>
                <a:hlinkClick r:id="rId3"/>
              </a:rPr>
              <a:t>PostgreSQL extension for Azure Data Studio.</a:t>
            </a: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Calibri" panose="020F0502020204030204" pitchFamily="34" charset="0"/>
                <a:cs typeface="+mn-cs"/>
              </a:rPr>
              <a:t> </a:t>
            </a:r>
            <a:endParaRPr kumimoji="0" lang="en-US" alt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4112" name="Text Placeholder 12">
            <a:extLst>
              <a:ext uri="{FF2B5EF4-FFF2-40B4-BE49-F238E27FC236}">
                <a16:creationId xmlns:a16="http://schemas.microsoft.com/office/drawing/2014/main" id="{74220614-F451-DE89-E1BF-94DE4F9AC766}"/>
              </a:ext>
            </a:extLst>
          </p:cNvPr>
          <p:cNvSpPr txBox="1">
            <a:spLocks noChangeArrowheads="1"/>
          </p:cNvSpPr>
          <p:nvPr/>
        </p:nvSpPr>
        <p:spPr bwMode="auto">
          <a:xfrm>
            <a:off x="5126038" y="2820988"/>
            <a:ext cx="18478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318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defTabSz="931863">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defTabSz="931863">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4572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9144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13716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18288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31863" rtl="0" eaLnBrk="1" fontAlgn="base" latinLnBrk="0" hangingPunct="1">
              <a:lnSpc>
                <a:spcPct val="100000"/>
              </a:lnSpc>
              <a:spcBef>
                <a:spcPct val="20000"/>
              </a:spcBef>
              <a:spcAft>
                <a:spcPct val="0"/>
              </a:spcAft>
              <a:buClrTx/>
              <a:buSzPct val="90000"/>
              <a:buFont typeface="Wingdings" panose="05000000000000000000" pitchFamily="2" charset="2"/>
              <a:buNone/>
              <a:tabLst/>
              <a:defRPr/>
            </a:pPr>
            <a:r>
              <a:rPr kumimoji="0" lang="en-US" altLang="en-US" sz="14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panose="020B0502040204020203" pitchFamily="34" charset="0"/>
              </a:rPr>
              <a:t>Optimize value with a lower total cost of ownership</a:t>
            </a:r>
          </a:p>
        </p:txBody>
      </p:sp>
      <p:sp>
        <p:nvSpPr>
          <p:cNvPr id="4113" name="Text Placeholder 10">
            <a:extLst>
              <a:ext uri="{FF2B5EF4-FFF2-40B4-BE49-F238E27FC236}">
                <a16:creationId xmlns:a16="http://schemas.microsoft.com/office/drawing/2014/main" id="{21AF1360-9C5F-9C8C-992B-E180DA8EF22E}"/>
              </a:ext>
            </a:extLst>
          </p:cNvPr>
          <p:cNvSpPr txBox="1">
            <a:spLocks noChangeArrowheads="1"/>
          </p:cNvSpPr>
          <p:nvPr/>
        </p:nvSpPr>
        <p:spPr bwMode="auto">
          <a:xfrm>
            <a:off x="9537700" y="2806700"/>
            <a:ext cx="17145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318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defTabSz="931863">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defTabSz="931863">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4572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9144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13716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18288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31863" rtl="0" eaLnBrk="1" fontAlgn="base" latinLnBrk="0" hangingPunct="1">
              <a:lnSpc>
                <a:spcPct val="100000"/>
              </a:lnSpc>
              <a:spcBef>
                <a:spcPct val="20000"/>
              </a:spcBef>
              <a:spcAft>
                <a:spcPct val="0"/>
              </a:spcAft>
              <a:buClrTx/>
              <a:buSzPct val="90000"/>
              <a:buFont typeface="Wingdings" panose="05000000000000000000" pitchFamily="2" charset="2"/>
              <a:buNone/>
              <a:tabLst/>
              <a:defRPr/>
            </a:pPr>
            <a:r>
              <a:rPr kumimoji="0" lang="en-US" altLang="en-US" sz="14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panose="020B0502040204020203" pitchFamily="34" charset="0"/>
              </a:rPr>
              <a:t>Advanced data security and compliance</a:t>
            </a:r>
          </a:p>
        </p:txBody>
      </p:sp>
      <p:sp>
        <p:nvSpPr>
          <p:cNvPr id="4114" name="Text Placeholder 47">
            <a:extLst>
              <a:ext uri="{FF2B5EF4-FFF2-40B4-BE49-F238E27FC236}">
                <a16:creationId xmlns:a16="http://schemas.microsoft.com/office/drawing/2014/main" id="{64E60E35-BB7E-4EE3-FB3F-C0F3105A38C5}"/>
              </a:ext>
            </a:extLst>
          </p:cNvPr>
          <p:cNvSpPr txBox="1">
            <a:spLocks noChangeArrowheads="1"/>
          </p:cNvSpPr>
          <p:nvPr/>
        </p:nvSpPr>
        <p:spPr bwMode="auto">
          <a:xfrm>
            <a:off x="5099050" y="3692525"/>
            <a:ext cx="2028825" cy="1680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318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defTabSz="931863">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defTabSz="931863">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4572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9144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13716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18288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31863" rtl="0" eaLnBrk="0" fontAlgn="base" latinLnBrk="0" hangingPunct="0">
              <a:lnSpc>
                <a:spcPct val="115000"/>
              </a:lnSpc>
              <a:spcBef>
                <a:spcPts val="0"/>
              </a:spcBef>
              <a:spcAft>
                <a:spcPts val="10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Save up to 62%¹ on a lower total cost of ownership when migrating and modernizing to Azure. Leverage stop/start features, burstable, and reserved instances and only pay for storage when your database is stopped.</a:t>
            </a:r>
          </a:p>
        </p:txBody>
      </p:sp>
      <p:sp>
        <p:nvSpPr>
          <p:cNvPr id="4115" name="Text Placeholder 16">
            <a:extLst>
              <a:ext uri="{FF2B5EF4-FFF2-40B4-BE49-F238E27FC236}">
                <a16:creationId xmlns:a16="http://schemas.microsoft.com/office/drawing/2014/main" id="{5B780625-BA07-0A4F-577C-FD19654EC389}"/>
              </a:ext>
            </a:extLst>
          </p:cNvPr>
          <p:cNvSpPr txBox="1">
            <a:spLocks noChangeArrowheads="1"/>
          </p:cNvSpPr>
          <p:nvPr/>
        </p:nvSpPr>
        <p:spPr bwMode="auto">
          <a:xfrm>
            <a:off x="7366000" y="2787650"/>
            <a:ext cx="17145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318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defTabSz="931863">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defTabSz="931863">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4572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9144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13716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18288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31863" rtl="0" eaLnBrk="1" fontAlgn="base" latinLnBrk="0" hangingPunct="1">
              <a:lnSpc>
                <a:spcPct val="100000"/>
              </a:lnSpc>
              <a:spcBef>
                <a:spcPct val="20000"/>
              </a:spcBef>
              <a:spcAft>
                <a:spcPct val="0"/>
              </a:spcAft>
              <a:buClrTx/>
              <a:buSzPct val="90000"/>
              <a:buFont typeface="Wingdings" panose="05000000000000000000" pitchFamily="2" charset="2"/>
              <a:buNone/>
              <a:tabLst/>
              <a:defRPr/>
            </a:pPr>
            <a:r>
              <a:rPr kumimoji="0" lang="en-US" altLang="en-US" sz="14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panose="020B0502040204020203" pitchFamily="34" charset="0"/>
              </a:rPr>
              <a:t>Simplified developer experience</a:t>
            </a:r>
          </a:p>
        </p:txBody>
      </p:sp>
      <p:sp>
        <p:nvSpPr>
          <p:cNvPr id="4116" name="Text Placeholder 45">
            <a:extLst>
              <a:ext uri="{FF2B5EF4-FFF2-40B4-BE49-F238E27FC236}">
                <a16:creationId xmlns:a16="http://schemas.microsoft.com/office/drawing/2014/main" id="{F2EBA6EE-5E88-75CA-9B8F-E31C0BE362D3}"/>
              </a:ext>
            </a:extLst>
          </p:cNvPr>
          <p:cNvSpPr txBox="1">
            <a:spLocks noChangeArrowheads="1"/>
          </p:cNvSpPr>
          <p:nvPr/>
        </p:nvSpPr>
        <p:spPr bwMode="auto">
          <a:xfrm>
            <a:off x="7366000" y="3692525"/>
            <a:ext cx="2030413" cy="1893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318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defTabSz="931863">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defTabSz="931863">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4572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9144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13716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18288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31863" rtl="0" eaLnBrk="0" fontAlgn="base" latinLnBrk="0" hangingPunct="0">
              <a:lnSpc>
                <a:spcPct val="115000"/>
              </a:lnSpc>
              <a:spcBef>
                <a:spcPts val="0"/>
              </a:spcBef>
              <a:spcAft>
                <a:spcPts val="10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Increase productivity with simplified end to end deployment experience. Utilize tight integration with PostgreSQL extensions. Reduce time to market with integration with Azure Kubernetes Service, Azure App Service and more.</a:t>
            </a:r>
            <a:endParaRPr kumimoji="0" lang="en-US" alt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4117" name="Text Placeholder 10">
            <a:extLst>
              <a:ext uri="{FF2B5EF4-FFF2-40B4-BE49-F238E27FC236}">
                <a16:creationId xmlns:a16="http://schemas.microsoft.com/office/drawing/2014/main" id="{C15353FD-1FDE-713A-D3D0-8AE658626F24}"/>
              </a:ext>
            </a:extLst>
          </p:cNvPr>
          <p:cNvSpPr txBox="1">
            <a:spLocks noChangeArrowheads="1"/>
          </p:cNvSpPr>
          <p:nvPr/>
        </p:nvSpPr>
        <p:spPr bwMode="auto">
          <a:xfrm>
            <a:off x="2887663" y="2840038"/>
            <a:ext cx="17240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318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defTabSz="931863">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defTabSz="931863">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4572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9144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13716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18288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31863" rtl="0" eaLnBrk="1" fontAlgn="base" latinLnBrk="0" hangingPunct="1">
              <a:lnSpc>
                <a:spcPct val="100000"/>
              </a:lnSpc>
              <a:spcBef>
                <a:spcPct val="20000"/>
              </a:spcBef>
              <a:spcAft>
                <a:spcPct val="0"/>
              </a:spcAft>
              <a:buClrTx/>
              <a:buSzPct val="90000"/>
              <a:buFont typeface="Wingdings" panose="05000000000000000000" pitchFamily="2" charset="2"/>
              <a:buNone/>
              <a:tabLst/>
              <a:defRPr/>
            </a:pPr>
            <a:r>
              <a:rPr kumimoji="0" lang="en-US" altLang="en-US" sz="14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panose="020B0502040204020203" pitchFamily="34" charset="0"/>
              </a:rPr>
              <a:t>Migrate to fully managed open source PostgreSQL</a:t>
            </a:r>
          </a:p>
        </p:txBody>
      </p:sp>
      <p:sp>
        <p:nvSpPr>
          <p:cNvPr id="4118" name="Text Placeholder 47">
            <a:extLst>
              <a:ext uri="{FF2B5EF4-FFF2-40B4-BE49-F238E27FC236}">
                <a16:creationId xmlns:a16="http://schemas.microsoft.com/office/drawing/2014/main" id="{D9B9DA26-4EC1-4990-C8D9-2BDEE74A7BDD}"/>
              </a:ext>
            </a:extLst>
          </p:cNvPr>
          <p:cNvSpPr txBox="1">
            <a:spLocks noChangeArrowheads="1"/>
          </p:cNvSpPr>
          <p:nvPr/>
        </p:nvSpPr>
        <p:spPr bwMode="auto">
          <a:xfrm>
            <a:off x="9564688" y="3692525"/>
            <a:ext cx="2028825" cy="125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318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defTabSz="931863">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defTabSz="931863">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4572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9144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13716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18288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31863" rtl="0" eaLnBrk="1" fontAlgn="base" latinLnBrk="0" hangingPunct="1">
              <a:lnSpc>
                <a:spcPct val="115000"/>
              </a:lnSpc>
              <a:spcBef>
                <a:spcPct val="0"/>
              </a:spcBef>
              <a:spcAft>
                <a:spcPts val="1000"/>
              </a:spcAft>
              <a:buClrTx/>
              <a:buSzPct val="90000"/>
              <a:buFont typeface="Wingdings" panose="05000000000000000000" pitchFamily="2" charset="2"/>
              <a:buNone/>
              <a:tabLst/>
              <a:defRPr/>
            </a:pPr>
            <a:r>
              <a:rPr kumimoji="0" lang="en-US" alt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Protect your data with enterprise-grade security and compliance, and enhanced security capabilities of Azure Defender and double encryption.</a:t>
            </a:r>
          </a:p>
        </p:txBody>
      </p:sp>
      <p:pic>
        <p:nvPicPr>
          <p:cNvPr id="122" name="Graphic 121" descr="&quot;&quot;">
            <a:extLst>
              <a:ext uri="{FF2B5EF4-FFF2-40B4-BE49-F238E27FC236}">
                <a16:creationId xmlns:a16="http://schemas.microsoft.com/office/drawing/2014/main" id="{440288AB-0923-5D11-C7EC-566FA6893727}"/>
              </a:ext>
            </a:extLst>
          </p:cNvPr>
          <p:cNvPicPr>
            <a:picLocks noChangeAspect="1"/>
          </p:cNvPicPr>
          <p:nvPr/>
        </p:nvPicPr>
        <p:blipFill>
          <a:blip r:embed="rId4"/>
          <a:stretch>
            <a:fillRect/>
          </a:stretch>
        </p:blipFill>
        <p:spPr>
          <a:xfrm>
            <a:off x="7412038" y="1981200"/>
            <a:ext cx="720725" cy="720725"/>
          </a:xfrm>
          <a:prstGeom prst="rect">
            <a:avLst/>
          </a:prstGeom>
        </p:spPr>
      </p:pic>
      <p:sp>
        <p:nvSpPr>
          <p:cNvPr id="2" name="TextBox 1">
            <a:extLst>
              <a:ext uri="{FF2B5EF4-FFF2-40B4-BE49-F238E27FC236}">
                <a16:creationId xmlns:a16="http://schemas.microsoft.com/office/drawing/2014/main" id="{5E6F1725-98DB-B6AA-F6F0-34CC9D814E37}"/>
              </a:ext>
            </a:extLst>
          </p:cNvPr>
          <p:cNvSpPr txBox="1"/>
          <p:nvPr/>
        </p:nvSpPr>
        <p:spPr>
          <a:xfrm>
            <a:off x="582612" y="1058773"/>
            <a:ext cx="10319501" cy="30777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Build or migrate your workloads with confidence and optimize for value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map showing azure 30+ azure regions">
            <a:extLst>
              <a:ext uri="{FF2B5EF4-FFF2-40B4-BE49-F238E27FC236}">
                <a16:creationId xmlns:a16="http://schemas.microsoft.com/office/drawing/2014/main" id="{3D964FE0-791E-D042-8699-71C53E185E9A}"/>
              </a:ext>
            </a:extLst>
          </p:cNvPr>
          <p:cNvGrpSpPr/>
          <p:nvPr/>
        </p:nvGrpSpPr>
        <p:grpSpPr>
          <a:xfrm>
            <a:off x="381000" y="254000"/>
            <a:ext cx="11430000" cy="6350001"/>
            <a:chOff x="381000" y="254000"/>
            <a:chExt cx="11430000" cy="6350001"/>
          </a:xfrm>
        </p:grpSpPr>
        <p:pic>
          <p:nvPicPr>
            <p:cNvPr id="4" name="Picture 3">
              <a:extLst>
                <a:ext uri="{FF2B5EF4-FFF2-40B4-BE49-F238E27FC236}">
                  <a16:creationId xmlns:a16="http://schemas.microsoft.com/office/drawing/2014/main" id="{9A34C8C0-8E13-4F52-BABD-572BBC85D8A9}"/>
                </a:ext>
              </a:extLst>
            </p:cNvPr>
            <p:cNvPicPr>
              <a:picLocks noChangeAspect="1"/>
            </p:cNvPicPr>
            <p:nvPr/>
          </p:nvPicPr>
          <p:blipFill>
            <a:blip r:embed="rId3"/>
            <a:stretch>
              <a:fillRect/>
            </a:stretch>
          </p:blipFill>
          <p:spPr>
            <a:xfrm>
              <a:off x="381000" y="254000"/>
              <a:ext cx="11430000" cy="6350001"/>
            </a:xfrm>
            <a:prstGeom prst="rect">
              <a:avLst/>
            </a:prstGeom>
          </p:spPr>
        </p:pic>
        <p:sp>
          <p:nvSpPr>
            <p:cNvPr id="7" name="Oval 6">
              <a:extLst>
                <a:ext uri="{FF2B5EF4-FFF2-40B4-BE49-F238E27FC236}">
                  <a16:creationId xmlns:a16="http://schemas.microsoft.com/office/drawing/2014/main" id="{0D69C012-A752-42A6-A35A-D39B53BF1376}"/>
                </a:ext>
              </a:extLst>
            </p:cNvPr>
            <p:cNvSpPr/>
            <p:nvPr/>
          </p:nvSpPr>
          <p:spPr bwMode="auto">
            <a:xfrm>
              <a:off x="3371149" y="2349739"/>
              <a:ext cx="154073" cy="154073"/>
            </a:xfrm>
            <a:prstGeom prst="ellipse">
              <a:avLst/>
            </a:prstGeom>
            <a:solidFill>
              <a:schemeClr val="accent4"/>
            </a:solidFill>
            <a:ln w="28575">
              <a:solidFill>
                <a:srgbClr val="00DEB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DD6DCD1B-B99E-4BEF-845C-7A044D6C2455}"/>
                </a:ext>
              </a:extLst>
            </p:cNvPr>
            <p:cNvSpPr/>
            <p:nvPr/>
          </p:nvSpPr>
          <p:spPr bwMode="auto">
            <a:xfrm>
              <a:off x="5602283" y="2344064"/>
              <a:ext cx="188783" cy="190556"/>
            </a:xfrm>
            <a:prstGeom prst="ellipse">
              <a:avLst/>
            </a:prstGeom>
            <a:solidFill>
              <a:srgbClr val="EAEAEA"/>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7DFE7452-D482-478D-82E3-F5E14B409702}"/>
                </a:ext>
              </a:extLst>
            </p:cNvPr>
            <p:cNvSpPr/>
            <p:nvPr/>
          </p:nvSpPr>
          <p:spPr bwMode="auto">
            <a:xfrm>
              <a:off x="5676693" y="2230260"/>
              <a:ext cx="188783" cy="190556"/>
            </a:xfrm>
            <a:prstGeom prst="ellipse">
              <a:avLst/>
            </a:prstGeom>
            <a:solidFill>
              <a:srgbClr val="EAEAEA"/>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4EE66531-2E41-40A5-B983-13760195369B}"/>
                </a:ext>
              </a:extLst>
            </p:cNvPr>
            <p:cNvSpPr/>
            <p:nvPr/>
          </p:nvSpPr>
          <p:spPr bwMode="auto">
            <a:xfrm>
              <a:off x="2689339" y="2700796"/>
              <a:ext cx="188783" cy="190556"/>
            </a:xfrm>
            <a:prstGeom prst="ellipse">
              <a:avLst/>
            </a:prstGeom>
            <a:solidFill>
              <a:srgbClr val="EAEAEA"/>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83CC1CC9-3C93-4C15-A11D-8AC27E87A7BA}"/>
                </a:ext>
              </a:extLst>
            </p:cNvPr>
            <p:cNvSpPr/>
            <p:nvPr/>
          </p:nvSpPr>
          <p:spPr bwMode="auto">
            <a:xfrm>
              <a:off x="2188165" y="2861587"/>
              <a:ext cx="188783" cy="190556"/>
            </a:xfrm>
            <a:prstGeom prst="ellipse">
              <a:avLst/>
            </a:prstGeom>
            <a:solidFill>
              <a:srgbClr val="EAEAEA"/>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A5909861-2E53-4AFB-9EF8-E5B0CB94B6AE}"/>
                </a:ext>
              </a:extLst>
            </p:cNvPr>
            <p:cNvSpPr/>
            <p:nvPr/>
          </p:nvSpPr>
          <p:spPr bwMode="auto">
            <a:xfrm>
              <a:off x="2304444" y="2638196"/>
              <a:ext cx="188783" cy="190556"/>
            </a:xfrm>
            <a:prstGeom prst="ellipse">
              <a:avLst/>
            </a:prstGeom>
            <a:solidFill>
              <a:srgbClr val="EAEAEA"/>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7904E8C3-B960-4907-ABB5-5C0203116DBE}"/>
                </a:ext>
              </a:extLst>
            </p:cNvPr>
            <p:cNvSpPr/>
            <p:nvPr/>
          </p:nvSpPr>
          <p:spPr bwMode="auto">
            <a:xfrm>
              <a:off x="3149216" y="2763391"/>
              <a:ext cx="188783" cy="190556"/>
            </a:xfrm>
            <a:prstGeom prst="ellipse">
              <a:avLst/>
            </a:prstGeom>
            <a:solidFill>
              <a:srgbClr val="EAEAEA"/>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9056350F-B754-47BA-A7E9-E8CC3F3FB7DE}"/>
                </a:ext>
              </a:extLst>
            </p:cNvPr>
            <p:cNvSpPr/>
            <p:nvPr/>
          </p:nvSpPr>
          <p:spPr bwMode="auto">
            <a:xfrm>
              <a:off x="2474261" y="3095461"/>
              <a:ext cx="188783" cy="190556"/>
            </a:xfrm>
            <a:prstGeom prst="ellipse">
              <a:avLst/>
            </a:prstGeom>
            <a:solidFill>
              <a:srgbClr val="EAEAEA"/>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F698128F-0A0F-4E5D-8B70-FB7A99ADDD99}"/>
                </a:ext>
              </a:extLst>
            </p:cNvPr>
            <p:cNvSpPr/>
            <p:nvPr/>
          </p:nvSpPr>
          <p:spPr bwMode="auto">
            <a:xfrm>
              <a:off x="2689339" y="2532130"/>
              <a:ext cx="188783" cy="190556"/>
            </a:xfrm>
            <a:prstGeom prst="ellipse">
              <a:avLst/>
            </a:prstGeom>
            <a:solidFill>
              <a:srgbClr val="EAEAEA"/>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A135079A-C03D-4C37-AE0B-29B603D4D65D}"/>
                </a:ext>
              </a:extLst>
            </p:cNvPr>
            <p:cNvSpPr/>
            <p:nvPr/>
          </p:nvSpPr>
          <p:spPr bwMode="auto">
            <a:xfrm>
              <a:off x="8622561" y="2722751"/>
              <a:ext cx="188783" cy="190556"/>
            </a:xfrm>
            <a:prstGeom prst="ellipse">
              <a:avLst/>
            </a:prstGeom>
            <a:solidFill>
              <a:srgbClr val="EAEAEA"/>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A13A895F-2FD6-4E6B-9121-14C5ED40760F}"/>
                </a:ext>
              </a:extLst>
            </p:cNvPr>
            <p:cNvSpPr/>
            <p:nvPr/>
          </p:nvSpPr>
          <p:spPr bwMode="auto">
            <a:xfrm>
              <a:off x="8811345" y="3030176"/>
              <a:ext cx="188783" cy="190556"/>
            </a:xfrm>
            <a:prstGeom prst="ellipse">
              <a:avLst/>
            </a:prstGeom>
            <a:solidFill>
              <a:srgbClr val="EAEAEA"/>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8A05144D-314D-4B12-9DB1-23A361C5C633}"/>
                </a:ext>
              </a:extLst>
            </p:cNvPr>
            <p:cNvSpPr/>
            <p:nvPr/>
          </p:nvSpPr>
          <p:spPr bwMode="auto">
            <a:xfrm>
              <a:off x="7698126" y="3590076"/>
              <a:ext cx="188783" cy="190556"/>
            </a:xfrm>
            <a:prstGeom prst="ellipse">
              <a:avLst/>
            </a:prstGeom>
            <a:solidFill>
              <a:schemeClr val="bg1"/>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Isosceles Triangle 7">
              <a:extLst>
                <a:ext uri="{FF2B5EF4-FFF2-40B4-BE49-F238E27FC236}">
                  <a16:creationId xmlns:a16="http://schemas.microsoft.com/office/drawing/2014/main" id="{516F6F40-1526-4C4F-B804-F7E5DEA246E4}"/>
                </a:ext>
              </a:extLst>
            </p:cNvPr>
            <p:cNvSpPr/>
            <p:nvPr/>
          </p:nvSpPr>
          <p:spPr bwMode="auto">
            <a:xfrm>
              <a:off x="7705357" y="3567211"/>
              <a:ext cx="163030" cy="168825"/>
            </a:xfrm>
            <a:prstGeom prst="triangle">
              <a:avLst/>
            </a:prstGeom>
            <a:solidFill>
              <a:schemeClr val="bg2">
                <a:lumMod val="50000"/>
              </a:schemeClr>
            </a:solidFill>
            <a:ln w="285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078F9DD6-066C-483D-B83C-B49E690D38D9}"/>
                </a:ext>
              </a:extLst>
            </p:cNvPr>
            <p:cNvSpPr/>
            <p:nvPr/>
          </p:nvSpPr>
          <p:spPr bwMode="auto">
            <a:xfrm>
              <a:off x="7624334" y="3488770"/>
              <a:ext cx="148209" cy="145960"/>
            </a:xfrm>
            <a:prstGeom prst="ellipse">
              <a:avLst/>
            </a:prstGeom>
            <a:solidFill>
              <a:schemeClr val="tx2"/>
            </a:solidFill>
            <a:ln w="28575">
              <a:solidFill>
                <a:srgbClr val="4FA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D81384C3-48F6-4717-8CF2-2E45BDF7B504}"/>
                </a:ext>
              </a:extLst>
            </p:cNvPr>
            <p:cNvSpPr/>
            <p:nvPr/>
          </p:nvSpPr>
          <p:spPr bwMode="auto">
            <a:xfrm>
              <a:off x="7501925" y="3364856"/>
              <a:ext cx="148209" cy="145960"/>
            </a:xfrm>
            <a:prstGeom prst="ellipse">
              <a:avLst/>
            </a:prstGeom>
            <a:solidFill>
              <a:schemeClr val="tx2"/>
            </a:solidFill>
            <a:ln w="28575">
              <a:solidFill>
                <a:srgbClr val="4FA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955B3537-6FBD-410F-A1EC-9C2E2DD72F57}"/>
                </a:ext>
              </a:extLst>
            </p:cNvPr>
            <p:cNvSpPr/>
            <p:nvPr/>
          </p:nvSpPr>
          <p:spPr bwMode="auto">
            <a:xfrm>
              <a:off x="8344362" y="4003077"/>
              <a:ext cx="148209" cy="145960"/>
            </a:xfrm>
            <a:prstGeom prst="ellipse">
              <a:avLst/>
            </a:prstGeom>
            <a:solidFill>
              <a:schemeClr val="tx2"/>
            </a:solidFill>
            <a:ln w="28575">
              <a:solidFill>
                <a:srgbClr val="4FA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19D8BDCB-9FD6-4666-A185-E52BE92830B0}"/>
                </a:ext>
              </a:extLst>
            </p:cNvPr>
            <p:cNvSpPr/>
            <p:nvPr/>
          </p:nvSpPr>
          <p:spPr bwMode="auto">
            <a:xfrm>
              <a:off x="8667260" y="3319144"/>
              <a:ext cx="148209" cy="145960"/>
            </a:xfrm>
            <a:prstGeom prst="ellipse">
              <a:avLst/>
            </a:prstGeom>
            <a:solidFill>
              <a:schemeClr val="tx2"/>
            </a:solidFill>
            <a:ln w="28575">
              <a:solidFill>
                <a:srgbClr val="4FA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Isosceles Triangle 29">
              <a:extLst>
                <a:ext uri="{FF2B5EF4-FFF2-40B4-BE49-F238E27FC236}">
                  <a16:creationId xmlns:a16="http://schemas.microsoft.com/office/drawing/2014/main" id="{CB2DC76D-9BC9-4F6A-B190-B4ABBC0C0A30}"/>
                </a:ext>
              </a:extLst>
            </p:cNvPr>
            <p:cNvSpPr/>
            <p:nvPr/>
          </p:nvSpPr>
          <p:spPr bwMode="auto">
            <a:xfrm>
              <a:off x="8622561" y="2726441"/>
              <a:ext cx="163030" cy="168825"/>
            </a:xfrm>
            <a:prstGeom prst="triangle">
              <a:avLst/>
            </a:prstGeom>
            <a:solidFill>
              <a:schemeClr val="bg2">
                <a:lumMod val="50000"/>
              </a:schemeClr>
            </a:solidFill>
            <a:ln w="285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Isosceles Triangle 30">
              <a:extLst>
                <a:ext uri="{FF2B5EF4-FFF2-40B4-BE49-F238E27FC236}">
                  <a16:creationId xmlns:a16="http://schemas.microsoft.com/office/drawing/2014/main" id="{D03A58BD-8E2D-48D5-9D07-5AE033DFB27D}"/>
                </a:ext>
              </a:extLst>
            </p:cNvPr>
            <p:cNvSpPr/>
            <p:nvPr/>
          </p:nvSpPr>
          <p:spPr bwMode="auto">
            <a:xfrm>
              <a:off x="8824220" y="3036883"/>
              <a:ext cx="163030" cy="168825"/>
            </a:xfrm>
            <a:prstGeom prst="triangle">
              <a:avLst/>
            </a:prstGeom>
            <a:solidFill>
              <a:schemeClr val="bg2">
                <a:lumMod val="50000"/>
              </a:schemeClr>
            </a:solidFill>
            <a:ln w="285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CE74B356-F9C0-44E0-9F6D-B4687F8CA2D0}"/>
                </a:ext>
              </a:extLst>
            </p:cNvPr>
            <p:cNvSpPr/>
            <p:nvPr/>
          </p:nvSpPr>
          <p:spPr bwMode="auto">
            <a:xfrm>
              <a:off x="9025498" y="2813881"/>
              <a:ext cx="188783" cy="190556"/>
            </a:xfrm>
            <a:prstGeom prst="ellipse">
              <a:avLst/>
            </a:prstGeom>
            <a:solidFill>
              <a:schemeClr val="bg1"/>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Isosceles Triangle 34">
              <a:extLst>
                <a:ext uri="{FF2B5EF4-FFF2-40B4-BE49-F238E27FC236}">
                  <a16:creationId xmlns:a16="http://schemas.microsoft.com/office/drawing/2014/main" id="{537F3C01-8B72-454A-8E21-807942625333}"/>
                </a:ext>
              </a:extLst>
            </p:cNvPr>
            <p:cNvSpPr/>
            <p:nvPr/>
          </p:nvSpPr>
          <p:spPr bwMode="auto">
            <a:xfrm>
              <a:off x="9025497" y="2810367"/>
              <a:ext cx="163030" cy="168825"/>
            </a:xfrm>
            <a:prstGeom prst="triangle">
              <a:avLst/>
            </a:prstGeom>
            <a:solidFill>
              <a:schemeClr val="bg2">
                <a:lumMod val="50000"/>
              </a:schemeClr>
            </a:solidFill>
            <a:ln w="285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8405FE6E-F6A7-456A-BAA2-148FE171E82E}"/>
                </a:ext>
              </a:extLst>
            </p:cNvPr>
            <p:cNvSpPr/>
            <p:nvPr/>
          </p:nvSpPr>
          <p:spPr bwMode="auto">
            <a:xfrm>
              <a:off x="9032907" y="2943492"/>
              <a:ext cx="148209" cy="145960"/>
            </a:xfrm>
            <a:prstGeom prst="ellipse">
              <a:avLst/>
            </a:prstGeom>
            <a:solidFill>
              <a:schemeClr val="tx2"/>
            </a:solidFill>
            <a:ln w="28575">
              <a:solidFill>
                <a:srgbClr val="4FA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15ACDA07-99B9-4CBA-B2ED-59D9A4199016}"/>
                </a:ext>
              </a:extLst>
            </p:cNvPr>
            <p:cNvSpPr/>
            <p:nvPr/>
          </p:nvSpPr>
          <p:spPr bwMode="auto">
            <a:xfrm>
              <a:off x="9432666" y="2737387"/>
              <a:ext cx="148209" cy="145960"/>
            </a:xfrm>
            <a:prstGeom prst="ellipse">
              <a:avLst/>
            </a:prstGeom>
            <a:solidFill>
              <a:schemeClr val="tx2"/>
            </a:solidFill>
            <a:ln w="28575">
              <a:solidFill>
                <a:srgbClr val="4FA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DB52F214-5C7F-4006-B040-75AFC8719A6D}"/>
                </a:ext>
              </a:extLst>
            </p:cNvPr>
            <p:cNvSpPr/>
            <p:nvPr/>
          </p:nvSpPr>
          <p:spPr bwMode="auto">
            <a:xfrm>
              <a:off x="9354453" y="2872514"/>
              <a:ext cx="148209" cy="145960"/>
            </a:xfrm>
            <a:prstGeom prst="ellipse">
              <a:avLst/>
            </a:prstGeom>
            <a:solidFill>
              <a:schemeClr val="tx2"/>
            </a:solidFill>
            <a:ln w="28575">
              <a:solidFill>
                <a:srgbClr val="4FA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E75B46EF-3002-4AD5-A08B-6B97B0D12FF9}"/>
                </a:ext>
              </a:extLst>
            </p:cNvPr>
            <p:cNvSpPr/>
            <p:nvPr/>
          </p:nvSpPr>
          <p:spPr bwMode="auto">
            <a:xfrm>
              <a:off x="9502664" y="5526081"/>
              <a:ext cx="188783" cy="190556"/>
            </a:xfrm>
            <a:prstGeom prst="ellipse">
              <a:avLst/>
            </a:prstGeom>
            <a:solidFill>
              <a:srgbClr val="EAEAEA"/>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Isosceles Triangle 39">
              <a:extLst>
                <a:ext uri="{FF2B5EF4-FFF2-40B4-BE49-F238E27FC236}">
                  <a16:creationId xmlns:a16="http://schemas.microsoft.com/office/drawing/2014/main" id="{6DC90AB8-C7E3-4849-9431-E517A930F4E1}"/>
                </a:ext>
              </a:extLst>
            </p:cNvPr>
            <p:cNvSpPr/>
            <p:nvPr/>
          </p:nvSpPr>
          <p:spPr bwMode="auto">
            <a:xfrm>
              <a:off x="9515539" y="5536946"/>
              <a:ext cx="163030" cy="168825"/>
            </a:xfrm>
            <a:prstGeom prst="triangle">
              <a:avLst/>
            </a:prstGeom>
            <a:solidFill>
              <a:schemeClr val="bg2">
                <a:lumMod val="50000"/>
              </a:schemeClr>
            </a:solidFill>
            <a:ln w="285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Isosceles Triangle 43">
              <a:extLst>
                <a:ext uri="{FF2B5EF4-FFF2-40B4-BE49-F238E27FC236}">
                  <a16:creationId xmlns:a16="http://schemas.microsoft.com/office/drawing/2014/main" id="{8F3C019B-9E99-42F5-A0E9-FCBF9D71BB82}"/>
                </a:ext>
              </a:extLst>
            </p:cNvPr>
            <p:cNvSpPr/>
            <p:nvPr/>
          </p:nvSpPr>
          <p:spPr bwMode="auto">
            <a:xfrm>
              <a:off x="5676693" y="2217316"/>
              <a:ext cx="163030" cy="168825"/>
            </a:xfrm>
            <a:prstGeom prst="triangle">
              <a:avLst/>
            </a:prstGeom>
            <a:solidFill>
              <a:schemeClr val="bg2">
                <a:lumMod val="50000"/>
              </a:schemeClr>
            </a:solidFill>
            <a:ln w="285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Isosceles Triangle 44">
              <a:extLst>
                <a:ext uri="{FF2B5EF4-FFF2-40B4-BE49-F238E27FC236}">
                  <a16:creationId xmlns:a16="http://schemas.microsoft.com/office/drawing/2014/main" id="{0377AF77-F3AB-4716-8EEC-9CBE648F1BAD}"/>
                </a:ext>
              </a:extLst>
            </p:cNvPr>
            <p:cNvSpPr/>
            <p:nvPr/>
          </p:nvSpPr>
          <p:spPr bwMode="auto">
            <a:xfrm>
              <a:off x="5390596" y="2354930"/>
              <a:ext cx="163030" cy="168825"/>
            </a:xfrm>
            <a:prstGeom prst="triangle">
              <a:avLst/>
            </a:prstGeom>
            <a:solidFill>
              <a:schemeClr val="bg2">
                <a:lumMod val="50000"/>
              </a:schemeClr>
            </a:solidFill>
            <a:ln w="285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Isosceles Triangle 45">
              <a:extLst>
                <a:ext uri="{FF2B5EF4-FFF2-40B4-BE49-F238E27FC236}">
                  <a16:creationId xmlns:a16="http://schemas.microsoft.com/office/drawing/2014/main" id="{D2E17245-0189-4CCC-AC6B-D8B9CD4F4FEF}"/>
                </a:ext>
              </a:extLst>
            </p:cNvPr>
            <p:cNvSpPr/>
            <p:nvPr/>
          </p:nvSpPr>
          <p:spPr bwMode="auto">
            <a:xfrm>
              <a:off x="5496439" y="2479599"/>
              <a:ext cx="163030" cy="168825"/>
            </a:xfrm>
            <a:prstGeom prst="triangle">
              <a:avLst/>
            </a:prstGeom>
            <a:solidFill>
              <a:schemeClr val="bg2">
                <a:lumMod val="50000"/>
              </a:schemeClr>
            </a:solidFill>
            <a:ln w="285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Isosceles Triangle 46">
              <a:extLst>
                <a:ext uri="{FF2B5EF4-FFF2-40B4-BE49-F238E27FC236}">
                  <a16:creationId xmlns:a16="http://schemas.microsoft.com/office/drawing/2014/main" id="{FC578CDA-808D-46CA-AA3F-042D861B5657}"/>
                </a:ext>
              </a:extLst>
            </p:cNvPr>
            <p:cNvSpPr/>
            <p:nvPr/>
          </p:nvSpPr>
          <p:spPr bwMode="auto">
            <a:xfrm>
              <a:off x="5609640" y="2363306"/>
              <a:ext cx="163030" cy="168825"/>
            </a:xfrm>
            <a:prstGeom prst="triangle">
              <a:avLst/>
            </a:prstGeom>
            <a:solidFill>
              <a:schemeClr val="bg2">
                <a:lumMod val="50000"/>
              </a:schemeClr>
            </a:solidFill>
            <a:ln w="285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C580B9ED-A9BA-40B9-9A76-3370351E2DCC}"/>
                </a:ext>
              </a:extLst>
            </p:cNvPr>
            <p:cNvSpPr/>
            <p:nvPr/>
          </p:nvSpPr>
          <p:spPr bwMode="auto">
            <a:xfrm>
              <a:off x="5292183" y="2257990"/>
              <a:ext cx="154073" cy="154073"/>
            </a:xfrm>
            <a:prstGeom prst="ellipse">
              <a:avLst/>
            </a:prstGeom>
            <a:solidFill>
              <a:srgbClr val="7030A0"/>
            </a:solidFill>
            <a:ln w="28575">
              <a:solidFill>
                <a:srgbClr val="9A57C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41E1B9DD-4DF2-43EB-8E7D-046D50D97BDE}"/>
                </a:ext>
              </a:extLst>
            </p:cNvPr>
            <p:cNvSpPr/>
            <p:nvPr/>
          </p:nvSpPr>
          <p:spPr bwMode="auto">
            <a:xfrm>
              <a:off x="5426070" y="2166134"/>
              <a:ext cx="154073" cy="154073"/>
            </a:xfrm>
            <a:prstGeom prst="ellipse">
              <a:avLst/>
            </a:prstGeom>
            <a:solidFill>
              <a:srgbClr val="7030A0"/>
            </a:solidFill>
            <a:ln w="28575">
              <a:solidFill>
                <a:srgbClr val="9A57C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B006E077-DF6F-4BA6-847F-AC710B56E886}"/>
                </a:ext>
              </a:extLst>
            </p:cNvPr>
            <p:cNvSpPr/>
            <p:nvPr/>
          </p:nvSpPr>
          <p:spPr bwMode="auto">
            <a:xfrm>
              <a:off x="5577529" y="2160511"/>
              <a:ext cx="148209" cy="145960"/>
            </a:xfrm>
            <a:prstGeom prst="ellipse">
              <a:avLst/>
            </a:prstGeom>
            <a:solidFill>
              <a:schemeClr val="tx2"/>
            </a:solidFill>
            <a:ln w="28575">
              <a:solidFill>
                <a:srgbClr val="4FA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F6A5CEAD-D672-48B6-BBCE-7AAEEA3AB021}"/>
                </a:ext>
              </a:extLst>
            </p:cNvPr>
            <p:cNvSpPr/>
            <p:nvPr/>
          </p:nvSpPr>
          <p:spPr bwMode="auto">
            <a:xfrm>
              <a:off x="5121528" y="2112031"/>
              <a:ext cx="148209" cy="145960"/>
            </a:xfrm>
            <a:prstGeom prst="ellipse">
              <a:avLst/>
            </a:prstGeom>
            <a:solidFill>
              <a:schemeClr val="tx2"/>
            </a:solidFill>
            <a:ln w="28575">
              <a:solidFill>
                <a:srgbClr val="4FA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Isosceles Triangle 53">
              <a:extLst>
                <a:ext uri="{FF2B5EF4-FFF2-40B4-BE49-F238E27FC236}">
                  <a16:creationId xmlns:a16="http://schemas.microsoft.com/office/drawing/2014/main" id="{80C619DC-BAD1-4533-8CC2-8DA97C9BE700}"/>
                </a:ext>
              </a:extLst>
            </p:cNvPr>
            <p:cNvSpPr/>
            <p:nvPr/>
          </p:nvSpPr>
          <p:spPr bwMode="auto">
            <a:xfrm>
              <a:off x="5932969" y="5357256"/>
              <a:ext cx="163030" cy="168825"/>
            </a:xfrm>
            <a:prstGeom prst="triangle">
              <a:avLst/>
            </a:prstGeom>
            <a:solidFill>
              <a:schemeClr val="bg2">
                <a:lumMod val="50000"/>
              </a:schemeClr>
            </a:solidFill>
            <a:ln w="285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Isosceles Triangle 54">
              <a:extLst>
                <a:ext uri="{FF2B5EF4-FFF2-40B4-BE49-F238E27FC236}">
                  <a16:creationId xmlns:a16="http://schemas.microsoft.com/office/drawing/2014/main" id="{476EC168-E174-40A5-89F8-3E809BECF6FE}"/>
                </a:ext>
              </a:extLst>
            </p:cNvPr>
            <p:cNvSpPr/>
            <p:nvPr/>
          </p:nvSpPr>
          <p:spPr bwMode="auto">
            <a:xfrm>
              <a:off x="6148905" y="5117415"/>
              <a:ext cx="163030" cy="168825"/>
            </a:xfrm>
            <a:prstGeom prst="triangle">
              <a:avLst/>
            </a:prstGeom>
            <a:solidFill>
              <a:schemeClr val="bg2">
                <a:lumMod val="50000"/>
              </a:schemeClr>
            </a:solidFill>
            <a:ln w="285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EF449875-A31F-4ACF-B110-DE6E149C9B8A}"/>
                </a:ext>
              </a:extLst>
            </p:cNvPr>
            <p:cNvSpPr/>
            <p:nvPr/>
          </p:nvSpPr>
          <p:spPr bwMode="auto">
            <a:xfrm>
              <a:off x="3136362" y="2509377"/>
              <a:ext cx="154073" cy="154073"/>
            </a:xfrm>
            <a:prstGeom prst="ellipse">
              <a:avLst/>
            </a:prstGeom>
            <a:solidFill>
              <a:schemeClr val="accent4"/>
            </a:solidFill>
            <a:ln w="28575">
              <a:solidFill>
                <a:srgbClr val="00DEB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B27C6C68-3658-43AE-96E9-086B917C9821}"/>
                </a:ext>
              </a:extLst>
            </p:cNvPr>
            <p:cNvSpPr/>
            <p:nvPr/>
          </p:nvSpPr>
          <p:spPr bwMode="auto">
            <a:xfrm>
              <a:off x="2703613" y="2503812"/>
              <a:ext cx="154073" cy="154073"/>
            </a:xfrm>
            <a:prstGeom prst="ellipse">
              <a:avLst/>
            </a:prstGeom>
            <a:solidFill>
              <a:srgbClr val="7030A0"/>
            </a:solidFill>
            <a:ln w="28575">
              <a:solidFill>
                <a:srgbClr val="9A57C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Isosceles Triangle 58">
              <a:extLst>
                <a:ext uri="{FF2B5EF4-FFF2-40B4-BE49-F238E27FC236}">
                  <a16:creationId xmlns:a16="http://schemas.microsoft.com/office/drawing/2014/main" id="{94CAD1E4-C543-4D8E-B754-6C20AD87331D}"/>
                </a:ext>
              </a:extLst>
            </p:cNvPr>
            <p:cNvSpPr/>
            <p:nvPr/>
          </p:nvSpPr>
          <p:spPr bwMode="auto">
            <a:xfrm>
              <a:off x="4435092" y="2046923"/>
              <a:ext cx="163030" cy="168825"/>
            </a:xfrm>
            <a:prstGeom prst="triangle">
              <a:avLst/>
            </a:prstGeom>
            <a:solidFill>
              <a:schemeClr val="bg2">
                <a:lumMod val="50000"/>
              </a:schemeClr>
            </a:solidFill>
            <a:ln w="285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Isosceles Triangle 59">
              <a:extLst>
                <a:ext uri="{FF2B5EF4-FFF2-40B4-BE49-F238E27FC236}">
                  <a16:creationId xmlns:a16="http://schemas.microsoft.com/office/drawing/2014/main" id="{CD6BBA77-415C-4C7F-A548-BDC139E24350}"/>
                </a:ext>
              </a:extLst>
            </p:cNvPr>
            <p:cNvSpPr/>
            <p:nvPr/>
          </p:nvSpPr>
          <p:spPr bwMode="auto">
            <a:xfrm>
              <a:off x="3181319" y="2750810"/>
              <a:ext cx="163030" cy="168825"/>
            </a:xfrm>
            <a:prstGeom prst="triangle">
              <a:avLst/>
            </a:prstGeom>
            <a:solidFill>
              <a:schemeClr val="bg2">
                <a:lumMod val="50000"/>
              </a:schemeClr>
            </a:solidFill>
            <a:ln w="285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Isosceles Triangle 60">
              <a:extLst>
                <a:ext uri="{FF2B5EF4-FFF2-40B4-BE49-F238E27FC236}">
                  <a16:creationId xmlns:a16="http://schemas.microsoft.com/office/drawing/2014/main" id="{320AFCEE-AE4F-4DCE-ADAD-0E5A66CC012C}"/>
                </a:ext>
              </a:extLst>
            </p:cNvPr>
            <p:cNvSpPr/>
            <p:nvPr/>
          </p:nvSpPr>
          <p:spPr bwMode="auto">
            <a:xfrm>
              <a:off x="2695278" y="2726035"/>
              <a:ext cx="163030" cy="168825"/>
            </a:xfrm>
            <a:prstGeom prst="triangle">
              <a:avLst/>
            </a:prstGeom>
            <a:solidFill>
              <a:schemeClr val="bg2">
                <a:lumMod val="50000"/>
              </a:schemeClr>
            </a:solidFill>
            <a:ln w="285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Isosceles Triangle 61">
              <a:extLst>
                <a:ext uri="{FF2B5EF4-FFF2-40B4-BE49-F238E27FC236}">
                  <a16:creationId xmlns:a16="http://schemas.microsoft.com/office/drawing/2014/main" id="{898DCCC5-A546-4D3D-ADC3-6D039385C1DC}"/>
                </a:ext>
              </a:extLst>
            </p:cNvPr>
            <p:cNvSpPr/>
            <p:nvPr/>
          </p:nvSpPr>
          <p:spPr bwMode="auto">
            <a:xfrm>
              <a:off x="2199255" y="2883319"/>
              <a:ext cx="163030" cy="168825"/>
            </a:xfrm>
            <a:prstGeom prst="triangle">
              <a:avLst/>
            </a:prstGeom>
            <a:solidFill>
              <a:schemeClr val="bg2">
                <a:lumMod val="50000"/>
              </a:schemeClr>
            </a:solidFill>
            <a:ln w="285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Isosceles Triangle 62">
              <a:extLst>
                <a:ext uri="{FF2B5EF4-FFF2-40B4-BE49-F238E27FC236}">
                  <a16:creationId xmlns:a16="http://schemas.microsoft.com/office/drawing/2014/main" id="{228D7C9A-0AA3-4DC2-87F0-165C9C4A55CB}"/>
                </a:ext>
              </a:extLst>
            </p:cNvPr>
            <p:cNvSpPr/>
            <p:nvPr/>
          </p:nvSpPr>
          <p:spPr bwMode="auto">
            <a:xfrm>
              <a:off x="2474688" y="3106327"/>
              <a:ext cx="163030" cy="168825"/>
            </a:xfrm>
            <a:prstGeom prst="triangle">
              <a:avLst/>
            </a:prstGeom>
            <a:solidFill>
              <a:schemeClr val="bg2">
                <a:lumMod val="50000"/>
              </a:schemeClr>
            </a:solidFill>
            <a:ln w="285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Isosceles Triangle 63">
              <a:extLst>
                <a:ext uri="{FF2B5EF4-FFF2-40B4-BE49-F238E27FC236}">
                  <a16:creationId xmlns:a16="http://schemas.microsoft.com/office/drawing/2014/main" id="{8474C725-04FC-4B71-A4EA-01E50CC0C832}"/>
                </a:ext>
              </a:extLst>
            </p:cNvPr>
            <p:cNvSpPr/>
            <p:nvPr/>
          </p:nvSpPr>
          <p:spPr bwMode="auto">
            <a:xfrm>
              <a:off x="2316917" y="2656425"/>
              <a:ext cx="163030" cy="168825"/>
            </a:xfrm>
            <a:prstGeom prst="triangle">
              <a:avLst/>
            </a:prstGeom>
            <a:solidFill>
              <a:schemeClr val="bg2">
                <a:lumMod val="50000"/>
              </a:schemeClr>
            </a:solidFill>
            <a:ln w="285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0AAC406C-9F55-47A8-96E8-C6CD7A632BD6}"/>
                </a:ext>
              </a:extLst>
            </p:cNvPr>
            <p:cNvSpPr/>
            <p:nvPr/>
          </p:nvSpPr>
          <p:spPr bwMode="auto">
            <a:xfrm>
              <a:off x="3124810" y="2943492"/>
              <a:ext cx="148209" cy="145960"/>
            </a:xfrm>
            <a:prstGeom prst="ellipse">
              <a:avLst/>
            </a:prstGeom>
            <a:solidFill>
              <a:schemeClr val="tx2"/>
            </a:solidFill>
            <a:ln w="28575">
              <a:solidFill>
                <a:srgbClr val="4FA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673DE2E5-05AC-4770-BB02-6857FC86A4E1}"/>
                </a:ext>
              </a:extLst>
            </p:cNvPr>
            <p:cNvSpPr/>
            <p:nvPr/>
          </p:nvSpPr>
          <p:spPr bwMode="auto">
            <a:xfrm>
              <a:off x="2848814" y="2648425"/>
              <a:ext cx="148209" cy="145960"/>
            </a:xfrm>
            <a:prstGeom prst="ellipse">
              <a:avLst/>
            </a:prstGeom>
            <a:solidFill>
              <a:schemeClr val="tx2"/>
            </a:solidFill>
            <a:ln w="28575">
              <a:solidFill>
                <a:srgbClr val="4FA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655D4B22-7E5E-4441-8B6B-E1F8B9744A86}"/>
                </a:ext>
              </a:extLst>
            </p:cNvPr>
            <p:cNvSpPr/>
            <p:nvPr/>
          </p:nvSpPr>
          <p:spPr bwMode="auto">
            <a:xfrm>
              <a:off x="2711162" y="3033966"/>
              <a:ext cx="148209" cy="145960"/>
            </a:xfrm>
            <a:prstGeom prst="ellipse">
              <a:avLst/>
            </a:prstGeom>
            <a:solidFill>
              <a:schemeClr val="tx2"/>
            </a:solidFill>
            <a:ln w="28575">
              <a:solidFill>
                <a:srgbClr val="4FA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Oval 67">
              <a:extLst>
                <a:ext uri="{FF2B5EF4-FFF2-40B4-BE49-F238E27FC236}">
                  <a16:creationId xmlns:a16="http://schemas.microsoft.com/office/drawing/2014/main" id="{50B72310-330A-4979-9230-5FE75C0B256A}"/>
                </a:ext>
              </a:extLst>
            </p:cNvPr>
            <p:cNvSpPr/>
            <p:nvPr/>
          </p:nvSpPr>
          <p:spPr bwMode="auto">
            <a:xfrm>
              <a:off x="1873228" y="2656426"/>
              <a:ext cx="148209" cy="145960"/>
            </a:xfrm>
            <a:prstGeom prst="ellipse">
              <a:avLst/>
            </a:prstGeom>
            <a:solidFill>
              <a:schemeClr val="tx2"/>
            </a:solidFill>
            <a:ln w="28575">
              <a:solidFill>
                <a:srgbClr val="4FA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5DC72A21-8584-4B7C-A477-335ABE6AACC0}"/>
                </a:ext>
              </a:extLst>
            </p:cNvPr>
            <p:cNvSpPr/>
            <p:nvPr/>
          </p:nvSpPr>
          <p:spPr bwMode="auto">
            <a:xfrm>
              <a:off x="1944025" y="2791170"/>
              <a:ext cx="148209" cy="145960"/>
            </a:xfrm>
            <a:prstGeom prst="ellipse">
              <a:avLst/>
            </a:prstGeom>
            <a:solidFill>
              <a:schemeClr val="tx2"/>
            </a:solidFill>
            <a:ln w="28575">
              <a:solidFill>
                <a:srgbClr val="4FA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Oval 69">
              <a:extLst>
                <a:ext uri="{FF2B5EF4-FFF2-40B4-BE49-F238E27FC236}">
                  <a16:creationId xmlns:a16="http://schemas.microsoft.com/office/drawing/2014/main" id="{26B985F3-291C-4421-B2E8-33BEA5E2DEEA}"/>
                </a:ext>
              </a:extLst>
            </p:cNvPr>
            <p:cNvSpPr/>
            <p:nvPr/>
          </p:nvSpPr>
          <p:spPr bwMode="auto">
            <a:xfrm>
              <a:off x="4030865" y="5042506"/>
              <a:ext cx="148209" cy="145960"/>
            </a:xfrm>
            <a:prstGeom prst="ellipse">
              <a:avLst/>
            </a:prstGeom>
            <a:solidFill>
              <a:schemeClr val="tx2"/>
            </a:solidFill>
            <a:ln w="28575">
              <a:solidFill>
                <a:srgbClr val="4FA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Rectangle 70">
              <a:extLst>
                <a:ext uri="{FF2B5EF4-FFF2-40B4-BE49-F238E27FC236}">
                  <a16:creationId xmlns:a16="http://schemas.microsoft.com/office/drawing/2014/main" id="{D008B95D-CB32-4038-8F12-C2562A1BDB8C}"/>
                </a:ext>
              </a:extLst>
            </p:cNvPr>
            <p:cNvSpPr/>
            <p:nvPr/>
          </p:nvSpPr>
          <p:spPr bwMode="auto">
            <a:xfrm>
              <a:off x="865397" y="4364236"/>
              <a:ext cx="1797646" cy="75317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dirty="0">
                <a:gradFill>
                  <a:gsLst>
                    <a:gs pos="0">
                      <a:srgbClr val="FFFFFF"/>
                    </a:gs>
                    <a:gs pos="100000">
                      <a:srgbClr val="FFFFFF"/>
                    </a:gs>
                  </a:gsLst>
                  <a:lin ang="5400000" scaled="0"/>
                </a:gradFill>
                <a:latin typeface="Segoe UI"/>
              </a:endParaRPr>
            </a:p>
          </p:txBody>
        </p:sp>
        <p:sp>
          <p:nvSpPr>
            <p:cNvPr id="72" name="TextBox 71">
              <a:extLst>
                <a:ext uri="{FF2B5EF4-FFF2-40B4-BE49-F238E27FC236}">
                  <a16:creationId xmlns:a16="http://schemas.microsoft.com/office/drawing/2014/main" id="{A69141EE-9069-44FD-8C98-1AAECFC26787}"/>
                </a:ext>
              </a:extLst>
            </p:cNvPr>
            <p:cNvSpPr txBox="1"/>
            <p:nvPr/>
          </p:nvSpPr>
          <p:spPr>
            <a:xfrm>
              <a:off x="549510" y="5379356"/>
              <a:ext cx="3068266" cy="1087036"/>
            </a:xfrm>
            <a:prstGeom prst="rect">
              <a:avLst/>
            </a:prstGeom>
            <a:noFill/>
            <a:ln>
              <a:noFill/>
            </a:ln>
          </p:spPr>
          <p:txBody>
            <a:bodyPr wrap="square" lIns="260449" tIns="260449" rIns="260449" bIns="26044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856890">
                <a:spcAft>
                  <a:spcPts val="1200"/>
                </a:spcAft>
                <a:defRPr/>
              </a:pPr>
              <a:r>
                <a:rPr lang="en-US" sz="1470" dirty="0">
                  <a:solidFill>
                    <a:srgbClr val="000000">
                      <a:lumMod val="65000"/>
                      <a:lumOff val="35000"/>
                    </a:srgbClr>
                  </a:solidFill>
                  <a:latin typeface="Segoe UI"/>
                  <a:cs typeface="Segoe UI Semibold" panose="020B0702040204020203" pitchFamily="34" charset="0"/>
                </a:rPr>
                <a:t>Available</a:t>
              </a:r>
            </a:p>
            <a:p>
              <a:pPr defTabSz="856890">
                <a:spcAft>
                  <a:spcPts val="551"/>
                </a:spcAft>
                <a:defRPr/>
              </a:pPr>
              <a:r>
                <a:rPr lang="en-US" sz="1470" dirty="0">
                  <a:solidFill>
                    <a:srgbClr val="000000">
                      <a:lumMod val="65000"/>
                      <a:lumOff val="35000"/>
                    </a:srgbClr>
                  </a:solidFill>
                  <a:latin typeface="Segoe UI"/>
                  <a:cs typeface="Segoe UI Semibold" panose="020B0702040204020203" pitchFamily="34" charset="0"/>
                </a:rPr>
                <a:t>Coming</a:t>
              </a:r>
            </a:p>
          </p:txBody>
        </p:sp>
        <p:cxnSp>
          <p:nvCxnSpPr>
            <p:cNvPr id="73" name="Straight Connector 72">
              <a:extLst>
                <a:ext uri="{FF2B5EF4-FFF2-40B4-BE49-F238E27FC236}">
                  <a16:creationId xmlns:a16="http://schemas.microsoft.com/office/drawing/2014/main" id="{48393951-32E9-4F7A-B3F3-CF7F2AB4D299}"/>
                </a:ext>
              </a:extLst>
            </p:cNvPr>
            <p:cNvCxnSpPr>
              <a:cxnSpLocks/>
            </p:cNvCxnSpPr>
            <p:nvPr/>
          </p:nvCxnSpPr>
          <p:spPr>
            <a:xfrm>
              <a:off x="515227" y="5543254"/>
              <a:ext cx="1577007"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D709B21-4745-4E57-A39E-C78FA4A5C581}"/>
                </a:ext>
              </a:extLst>
            </p:cNvPr>
            <p:cNvCxnSpPr>
              <a:cxnSpLocks/>
            </p:cNvCxnSpPr>
            <p:nvPr/>
          </p:nvCxnSpPr>
          <p:spPr>
            <a:xfrm>
              <a:off x="515227" y="6288412"/>
              <a:ext cx="1577007"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5EC71FF3-5FCC-4519-8546-633A109DDCE7}"/>
                </a:ext>
              </a:extLst>
            </p:cNvPr>
            <p:cNvSpPr txBox="1"/>
            <p:nvPr/>
          </p:nvSpPr>
          <p:spPr>
            <a:xfrm>
              <a:off x="457088" y="3386825"/>
              <a:ext cx="2756311" cy="2223391"/>
            </a:xfrm>
            <a:prstGeom prst="rect">
              <a:avLst/>
            </a:prstGeom>
          </p:spPr>
          <p:txBody>
            <a:bodyPr wrap="square" lIns="171426" tIns="137141" rIns="171426" bIns="137141" rtlCol="0">
              <a:spAutoFit/>
            </a:bodyPr>
            <a:lstStyle/>
            <a:p>
              <a:pPr defTabSz="857219">
                <a:lnSpc>
                  <a:spcPct val="90000"/>
                </a:lnSpc>
                <a:spcAft>
                  <a:spcPts val="563"/>
                </a:spcAft>
                <a:defRPr/>
              </a:pPr>
              <a:r>
                <a:rPr lang="en-US" sz="8998" dirty="0">
                  <a:latin typeface="Segoe UI"/>
                </a:rPr>
                <a:t>30+</a:t>
              </a:r>
            </a:p>
            <a:p>
              <a:pPr defTabSz="857219">
                <a:lnSpc>
                  <a:spcPct val="90000"/>
                </a:lnSpc>
                <a:spcAft>
                  <a:spcPts val="563"/>
                </a:spcAft>
                <a:defRPr/>
              </a:pPr>
              <a:r>
                <a:rPr lang="en-US" sz="2250" dirty="0">
                  <a:latin typeface="Segoe UI"/>
                </a:rPr>
                <a:t>Azure regions available</a:t>
              </a:r>
            </a:p>
          </p:txBody>
        </p:sp>
        <p:sp>
          <p:nvSpPr>
            <p:cNvPr id="76" name="Oval 75">
              <a:extLst>
                <a:ext uri="{FF2B5EF4-FFF2-40B4-BE49-F238E27FC236}">
                  <a16:creationId xmlns:a16="http://schemas.microsoft.com/office/drawing/2014/main" id="{E227B4BD-9E16-4B56-9A9F-E49B3D78363A}"/>
                </a:ext>
              </a:extLst>
            </p:cNvPr>
            <p:cNvSpPr/>
            <p:nvPr/>
          </p:nvSpPr>
          <p:spPr bwMode="auto">
            <a:xfrm>
              <a:off x="575735" y="5648530"/>
              <a:ext cx="148209" cy="145960"/>
            </a:xfrm>
            <a:prstGeom prst="ellipse">
              <a:avLst/>
            </a:prstGeom>
            <a:solidFill>
              <a:schemeClr val="tx2"/>
            </a:solidFill>
            <a:ln w="28575">
              <a:solidFill>
                <a:srgbClr val="4FA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Isosceles Triangle 78">
              <a:extLst>
                <a:ext uri="{FF2B5EF4-FFF2-40B4-BE49-F238E27FC236}">
                  <a16:creationId xmlns:a16="http://schemas.microsoft.com/office/drawing/2014/main" id="{B1D1CF99-B157-4322-B69B-ECD9FFA5418C}"/>
                </a:ext>
              </a:extLst>
            </p:cNvPr>
            <p:cNvSpPr/>
            <p:nvPr/>
          </p:nvSpPr>
          <p:spPr bwMode="auto">
            <a:xfrm>
              <a:off x="561751" y="5985747"/>
              <a:ext cx="163030" cy="168825"/>
            </a:xfrm>
            <a:prstGeom prst="triangle">
              <a:avLst/>
            </a:prstGeom>
            <a:solidFill>
              <a:schemeClr val="bg2">
                <a:lumMod val="50000"/>
              </a:schemeClr>
            </a:solidFill>
            <a:ln w="285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Oval 80"/>
            <p:cNvSpPr/>
            <p:nvPr/>
          </p:nvSpPr>
          <p:spPr bwMode="auto">
            <a:xfrm>
              <a:off x="2704230" y="2503841"/>
              <a:ext cx="148209" cy="145960"/>
            </a:xfrm>
            <a:prstGeom prst="ellipse">
              <a:avLst/>
            </a:prstGeom>
            <a:solidFill>
              <a:schemeClr val="tx2"/>
            </a:solidFill>
            <a:ln w="28575">
              <a:solidFill>
                <a:srgbClr val="4FA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Oval 81"/>
            <p:cNvSpPr/>
            <p:nvPr/>
          </p:nvSpPr>
          <p:spPr bwMode="auto">
            <a:xfrm>
              <a:off x="3134071" y="2527294"/>
              <a:ext cx="148209" cy="145960"/>
            </a:xfrm>
            <a:prstGeom prst="ellipse">
              <a:avLst/>
            </a:prstGeom>
            <a:solidFill>
              <a:schemeClr val="tx2"/>
            </a:solidFill>
            <a:ln w="28575">
              <a:solidFill>
                <a:srgbClr val="4FA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 name="Oval 82"/>
            <p:cNvSpPr/>
            <p:nvPr/>
          </p:nvSpPr>
          <p:spPr bwMode="auto">
            <a:xfrm>
              <a:off x="3380254" y="2343629"/>
              <a:ext cx="148209" cy="145960"/>
            </a:xfrm>
            <a:prstGeom prst="ellipse">
              <a:avLst/>
            </a:prstGeom>
            <a:solidFill>
              <a:schemeClr val="tx2"/>
            </a:solidFill>
            <a:ln w="28575">
              <a:solidFill>
                <a:srgbClr val="4FA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Oval 83"/>
            <p:cNvSpPr/>
            <p:nvPr/>
          </p:nvSpPr>
          <p:spPr bwMode="auto">
            <a:xfrm>
              <a:off x="5297373" y="2264431"/>
              <a:ext cx="148209" cy="145960"/>
            </a:xfrm>
            <a:prstGeom prst="ellipse">
              <a:avLst/>
            </a:prstGeom>
            <a:solidFill>
              <a:schemeClr val="tx2"/>
            </a:solidFill>
            <a:ln w="28575">
              <a:solidFill>
                <a:srgbClr val="4FA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Oval 84"/>
            <p:cNvSpPr/>
            <p:nvPr/>
          </p:nvSpPr>
          <p:spPr bwMode="auto">
            <a:xfrm>
              <a:off x="5430235" y="2170645"/>
              <a:ext cx="148209" cy="145960"/>
            </a:xfrm>
            <a:prstGeom prst="ellipse">
              <a:avLst/>
            </a:prstGeom>
            <a:solidFill>
              <a:schemeClr val="tx2"/>
            </a:solidFill>
            <a:ln w="28575">
              <a:solidFill>
                <a:srgbClr val="4FA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Oval 85"/>
            <p:cNvSpPr/>
            <p:nvPr/>
          </p:nvSpPr>
          <p:spPr bwMode="auto">
            <a:xfrm>
              <a:off x="9030418" y="2813170"/>
              <a:ext cx="148209" cy="145960"/>
            </a:xfrm>
            <a:prstGeom prst="ellipse">
              <a:avLst/>
            </a:prstGeom>
            <a:solidFill>
              <a:schemeClr val="tx2"/>
            </a:solidFill>
            <a:ln w="28575">
              <a:solidFill>
                <a:srgbClr val="4FA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Oval 86"/>
            <p:cNvSpPr/>
            <p:nvPr/>
          </p:nvSpPr>
          <p:spPr bwMode="auto">
            <a:xfrm>
              <a:off x="9672854" y="5238233"/>
              <a:ext cx="148209" cy="145960"/>
            </a:xfrm>
            <a:prstGeom prst="ellipse">
              <a:avLst/>
            </a:prstGeom>
            <a:solidFill>
              <a:schemeClr val="tx2"/>
            </a:solidFill>
            <a:ln w="28575">
              <a:solidFill>
                <a:srgbClr val="4FA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 name="Oval 76"/>
            <p:cNvSpPr/>
            <p:nvPr/>
          </p:nvSpPr>
          <p:spPr bwMode="auto">
            <a:xfrm>
              <a:off x="7737217" y="3595040"/>
              <a:ext cx="148209" cy="145960"/>
            </a:xfrm>
            <a:prstGeom prst="ellipse">
              <a:avLst/>
            </a:prstGeom>
            <a:solidFill>
              <a:schemeClr val="tx2"/>
            </a:solidFill>
            <a:ln w="28575">
              <a:solidFill>
                <a:srgbClr val="4FA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Oval 77"/>
            <p:cNvSpPr/>
            <p:nvPr/>
          </p:nvSpPr>
          <p:spPr bwMode="auto">
            <a:xfrm>
              <a:off x="9517117" y="5578844"/>
              <a:ext cx="148209" cy="145960"/>
            </a:xfrm>
            <a:prstGeom prst="ellipse">
              <a:avLst/>
            </a:prstGeom>
            <a:solidFill>
              <a:schemeClr val="tx2"/>
            </a:solidFill>
            <a:ln w="28575">
              <a:solidFill>
                <a:srgbClr val="4FA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9" name="Oval 88"/>
            <p:cNvSpPr/>
            <p:nvPr/>
          </p:nvSpPr>
          <p:spPr bwMode="auto">
            <a:xfrm>
              <a:off x="9704322" y="5416960"/>
              <a:ext cx="148209" cy="145960"/>
            </a:xfrm>
            <a:prstGeom prst="ellipse">
              <a:avLst/>
            </a:prstGeom>
            <a:solidFill>
              <a:schemeClr val="tx2"/>
            </a:solidFill>
            <a:ln w="28575">
              <a:solidFill>
                <a:srgbClr val="4FA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Oval 89"/>
            <p:cNvSpPr/>
            <p:nvPr/>
          </p:nvSpPr>
          <p:spPr bwMode="auto">
            <a:xfrm>
              <a:off x="8640757" y="2785746"/>
              <a:ext cx="148209" cy="145960"/>
            </a:xfrm>
            <a:prstGeom prst="ellipse">
              <a:avLst/>
            </a:prstGeom>
            <a:solidFill>
              <a:schemeClr val="tx2"/>
            </a:solidFill>
            <a:ln w="28575">
              <a:solidFill>
                <a:srgbClr val="4FA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Oval 90"/>
            <p:cNvSpPr/>
            <p:nvPr/>
          </p:nvSpPr>
          <p:spPr bwMode="auto">
            <a:xfrm>
              <a:off x="8822974" y="3047478"/>
              <a:ext cx="148209" cy="145960"/>
            </a:xfrm>
            <a:prstGeom prst="ellipse">
              <a:avLst/>
            </a:prstGeom>
            <a:solidFill>
              <a:schemeClr val="tx2"/>
            </a:solidFill>
            <a:ln w="28575">
              <a:solidFill>
                <a:srgbClr val="4FA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Oval 91"/>
            <p:cNvSpPr/>
            <p:nvPr/>
          </p:nvSpPr>
          <p:spPr bwMode="auto">
            <a:xfrm>
              <a:off x="2185876" y="2903816"/>
              <a:ext cx="148209" cy="145960"/>
            </a:xfrm>
            <a:prstGeom prst="ellipse">
              <a:avLst/>
            </a:prstGeom>
            <a:solidFill>
              <a:schemeClr val="tx2"/>
            </a:solidFill>
            <a:ln w="28575">
              <a:solidFill>
                <a:srgbClr val="4FA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Oval 92"/>
            <p:cNvSpPr/>
            <p:nvPr/>
          </p:nvSpPr>
          <p:spPr bwMode="auto">
            <a:xfrm>
              <a:off x="2477422" y="3165547"/>
              <a:ext cx="148209" cy="145960"/>
            </a:xfrm>
            <a:prstGeom prst="ellipse">
              <a:avLst/>
            </a:prstGeom>
            <a:solidFill>
              <a:schemeClr val="tx2"/>
            </a:solidFill>
            <a:ln w="28575">
              <a:solidFill>
                <a:srgbClr val="4FA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Oval 93"/>
            <p:cNvSpPr/>
            <p:nvPr/>
          </p:nvSpPr>
          <p:spPr bwMode="auto">
            <a:xfrm>
              <a:off x="3187759" y="2817600"/>
              <a:ext cx="148209" cy="145960"/>
            </a:xfrm>
            <a:prstGeom prst="ellipse">
              <a:avLst/>
            </a:prstGeom>
            <a:solidFill>
              <a:schemeClr val="tx2"/>
            </a:solidFill>
            <a:ln w="28575">
              <a:solidFill>
                <a:srgbClr val="4FA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Oval 94"/>
            <p:cNvSpPr/>
            <p:nvPr/>
          </p:nvSpPr>
          <p:spPr bwMode="auto">
            <a:xfrm>
              <a:off x="2724416" y="2778858"/>
              <a:ext cx="148209" cy="145960"/>
            </a:xfrm>
            <a:prstGeom prst="ellipse">
              <a:avLst/>
            </a:prstGeom>
            <a:solidFill>
              <a:schemeClr val="tx2"/>
            </a:solidFill>
            <a:ln w="28575">
              <a:solidFill>
                <a:srgbClr val="4FA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Oval 95"/>
            <p:cNvSpPr/>
            <p:nvPr/>
          </p:nvSpPr>
          <p:spPr bwMode="auto">
            <a:xfrm>
              <a:off x="5601921" y="2403579"/>
              <a:ext cx="148209" cy="145960"/>
            </a:xfrm>
            <a:prstGeom prst="ellipse">
              <a:avLst/>
            </a:prstGeom>
            <a:solidFill>
              <a:schemeClr val="tx2"/>
            </a:solidFill>
            <a:ln w="28575">
              <a:solidFill>
                <a:srgbClr val="4FA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Oval 96"/>
            <p:cNvSpPr/>
            <p:nvPr/>
          </p:nvSpPr>
          <p:spPr bwMode="auto">
            <a:xfrm>
              <a:off x="5502526" y="2552669"/>
              <a:ext cx="148209" cy="145960"/>
            </a:xfrm>
            <a:prstGeom prst="ellipse">
              <a:avLst/>
            </a:prstGeom>
            <a:solidFill>
              <a:schemeClr val="tx2"/>
            </a:solidFill>
            <a:ln w="28575">
              <a:solidFill>
                <a:srgbClr val="4FA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Oval 97">
              <a:extLst>
                <a:ext uri="{FF2B5EF4-FFF2-40B4-BE49-F238E27FC236}">
                  <a16:creationId xmlns:a16="http://schemas.microsoft.com/office/drawing/2014/main" id="{57D64508-AFAC-4E72-A6D9-C1B39332144A}"/>
                </a:ext>
              </a:extLst>
            </p:cNvPr>
            <p:cNvSpPr/>
            <p:nvPr/>
          </p:nvSpPr>
          <p:spPr bwMode="auto">
            <a:xfrm>
              <a:off x="4589665" y="3223866"/>
              <a:ext cx="148209" cy="145960"/>
            </a:xfrm>
            <a:prstGeom prst="ellipse">
              <a:avLst/>
            </a:prstGeom>
            <a:solidFill>
              <a:schemeClr val="tx2"/>
            </a:solidFill>
            <a:ln w="28575">
              <a:solidFill>
                <a:srgbClr val="4FA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 name="Title 2">
            <a:extLst>
              <a:ext uri="{FF2B5EF4-FFF2-40B4-BE49-F238E27FC236}">
                <a16:creationId xmlns:a16="http://schemas.microsoft.com/office/drawing/2014/main" id="{95F5074F-4777-479C-8BEA-F3B2A3C1645A}"/>
              </a:ext>
            </a:extLst>
          </p:cNvPr>
          <p:cNvSpPr>
            <a:spLocks noGrp="1"/>
          </p:cNvSpPr>
          <p:nvPr>
            <p:ph type="title"/>
          </p:nvPr>
        </p:nvSpPr>
        <p:spPr/>
        <p:txBody>
          <a:bodyPr/>
          <a:lstStyle/>
          <a:p>
            <a:r>
              <a:rPr lang="en-US" dirty="0"/>
              <a:t>Industry-leading GLOBAL reach </a:t>
            </a:r>
          </a:p>
        </p:txBody>
      </p:sp>
    </p:spTree>
    <p:extLst>
      <p:ext uri="{BB962C8B-B14F-4D97-AF65-F5344CB8AC3E}">
        <p14:creationId xmlns:p14="http://schemas.microsoft.com/office/powerpoint/2010/main" val="143376619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Title 2">
            <a:extLst>
              <a:ext uri="{FF2B5EF4-FFF2-40B4-BE49-F238E27FC236}">
                <a16:creationId xmlns:a16="http://schemas.microsoft.com/office/drawing/2014/main" id="{3BFC23B1-AAE4-4528-AB40-069B60AC9646}"/>
              </a:ext>
            </a:extLst>
          </p:cNvPr>
          <p:cNvSpPr>
            <a:spLocks noGrp="1"/>
          </p:cNvSpPr>
          <p:nvPr>
            <p:ph type="title"/>
          </p:nvPr>
        </p:nvSpPr>
        <p:spPr>
          <a:xfrm>
            <a:off x="588263" y="457201"/>
            <a:ext cx="11018520" cy="553999"/>
          </a:xfrm>
        </p:spPr>
        <p:txBody>
          <a:bodyPr/>
          <a:lstStyle/>
          <a:p>
            <a:r>
              <a:rPr lang="en-US" dirty="0"/>
              <a:t>Industry-leading GLOBAL reach </a:t>
            </a:r>
          </a:p>
        </p:txBody>
      </p:sp>
      <p:graphicFrame>
        <p:nvGraphicFramePr>
          <p:cNvPr id="72" name="Table 71">
            <a:extLst>
              <a:ext uri="{FF2B5EF4-FFF2-40B4-BE49-F238E27FC236}">
                <a16:creationId xmlns:a16="http://schemas.microsoft.com/office/drawing/2014/main" id="{3DEF4987-2E43-4898-B681-19FA4D3CC03C}"/>
              </a:ext>
            </a:extLst>
          </p:cNvPr>
          <p:cNvGraphicFramePr>
            <a:graphicFrameLocks noGrp="1"/>
          </p:cNvGraphicFramePr>
          <p:nvPr>
            <p:extLst>
              <p:ext uri="{D42A27DB-BD31-4B8C-83A1-F6EECF244321}">
                <p14:modId xmlns:p14="http://schemas.microsoft.com/office/powerpoint/2010/main" val="2326696781"/>
              </p:ext>
            </p:extLst>
          </p:nvPr>
        </p:nvGraphicFramePr>
        <p:xfrm>
          <a:off x="588263" y="1213744"/>
          <a:ext cx="8925852" cy="1618873"/>
        </p:xfrm>
        <a:graphic>
          <a:graphicData uri="http://schemas.openxmlformats.org/drawingml/2006/table">
            <a:tbl>
              <a:tblPr firstRow="1">
                <a:tableStyleId>{BDBED569-4797-4DF1-A0F4-6AAB3CD982D8}</a:tableStyleId>
              </a:tblPr>
              <a:tblGrid>
                <a:gridCol w="1759836">
                  <a:extLst>
                    <a:ext uri="{9D8B030D-6E8A-4147-A177-3AD203B41FA5}">
                      <a16:colId xmlns:a16="http://schemas.microsoft.com/office/drawing/2014/main" val="2217417181"/>
                    </a:ext>
                  </a:extLst>
                </a:gridCol>
                <a:gridCol w="551232">
                  <a:extLst>
                    <a:ext uri="{9D8B030D-6E8A-4147-A177-3AD203B41FA5}">
                      <a16:colId xmlns:a16="http://schemas.microsoft.com/office/drawing/2014/main" val="3719498017"/>
                    </a:ext>
                  </a:extLst>
                </a:gridCol>
                <a:gridCol w="551232">
                  <a:extLst>
                    <a:ext uri="{9D8B030D-6E8A-4147-A177-3AD203B41FA5}">
                      <a16:colId xmlns:a16="http://schemas.microsoft.com/office/drawing/2014/main" val="945815223"/>
                    </a:ext>
                  </a:extLst>
                </a:gridCol>
                <a:gridCol w="551232">
                  <a:extLst>
                    <a:ext uri="{9D8B030D-6E8A-4147-A177-3AD203B41FA5}">
                      <a16:colId xmlns:a16="http://schemas.microsoft.com/office/drawing/2014/main" val="3607386694"/>
                    </a:ext>
                  </a:extLst>
                </a:gridCol>
                <a:gridCol w="551232">
                  <a:extLst>
                    <a:ext uri="{9D8B030D-6E8A-4147-A177-3AD203B41FA5}">
                      <a16:colId xmlns:a16="http://schemas.microsoft.com/office/drawing/2014/main" val="2901315073"/>
                    </a:ext>
                  </a:extLst>
                </a:gridCol>
                <a:gridCol w="551232">
                  <a:extLst>
                    <a:ext uri="{9D8B030D-6E8A-4147-A177-3AD203B41FA5}">
                      <a16:colId xmlns:a16="http://schemas.microsoft.com/office/drawing/2014/main" val="3271968271"/>
                    </a:ext>
                  </a:extLst>
                </a:gridCol>
                <a:gridCol w="551232">
                  <a:extLst>
                    <a:ext uri="{9D8B030D-6E8A-4147-A177-3AD203B41FA5}">
                      <a16:colId xmlns:a16="http://schemas.microsoft.com/office/drawing/2014/main" val="1685719097"/>
                    </a:ext>
                  </a:extLst>
                </a:gridCol>
                <a:gridCol w="551232">
                  <a:extLst>
                    <a:ext uri="{9D8B030D-6E8A-4147-A177-3AD203B41FA5}">
                      <a16:colId xmlns:a16="http://schemas.microsoft.com/office/drawing/2014/main" val="3819749924"/>
                    </a:ext>
                  </a:extLst>
                </a:gridCol>
                <a:gridCol w="551232">
                  <a:extLst>
                    <a:ext uri="{9D8B030D-6E8A-4147-A177-3AD203B41FA5}">
                      <a16:colId xmlns:a16="http://schemas.microsoft.com/office/drawing/2014/main" val="663666278"/>
                    </a:ext>
                  </a:extLst>
                </a:gridCol>
                <a:gridCol w="551232">
                  <a:extLst>
                    <a:ext uri="{9D8B030D-6E8A-4147-A177-3AD203B41FA5}">
                      <a16:colId xmlns:a16="http://schemas.microsoft.com/office/drawing/2014/main" val="3719027492"/>
                    </a:ext>
                  </a:extLst>
                </a:gridCol>
                <a:gridCol w="551232">
                  <a:extLst>
                    <a:ext uri="{9D8B030D-6E8A-4147-A177-3AD203B41FA5}">
                      <a16:colId xmlns:a16="http://schemas.microsoft.com/office/drawing/2014/main" val="2849974033"/>
                    </a:ext>
                  </a:extLst>
                </a:gridCol>
                <a:gridCol w="551232">
                  <a:extLst>
                    <a:ext uri="{9D8B030D-6E8A-4147-A177-3AD203B41FA5}">
                      <a16:colId xmlns:a16="http://schemas.microsoft.com/office/drawing/2014/main" val="3954960434"/>
                    </a:ext>
                  </a:extLst>
                </a:gridCol>
                <a:gridCol w="551232">
                  <a:extLst>
                    <a:ext uri="{9D8B030D-6E8A-4147-A177-3AD203B41FA5}">
                      <a16:colId xmlns:a16="http://schemas.microsoft.com/office/drawing/2014/main" val="1797768847"/>
                    </a:ext>
                  </a:extLst>
                </a:gridCol>
                <a:gridCol w="551232">
                  <a:extLst>
                    <a:ext uri="{9D8B030D-6E8A-4147-A177-3AD203B41FA5}">
                      <a16:colId xmlns:a16="http://schemas.microsoft.com/office/drawing/2014/main" val="3854792848"/>
                    </a:ext>
                  </a:extLst>
                </a:gridCol>
              </a:tblGrid>
              <a:tr h="480458">
                <a:tc>
                  <a:txBody>
                    <a:bodyPr/>
                    <a:lstStyle/>
                    <a:p>
                      <a:pPr algn="l" fontAlgn="ctr"/>
                      <a:r>
                        <a:rPr lang="en-AU" sz="950" b="0" dirty="0">
                          <a:solidFill>
                            <a:srgbClr val="505055"/>
                          </a:solidFill>
                          <a:effectLst/>
                        </a:rPr>
                        <a:t>Region</a:t>
                      </a:r>
                      <a:endParaRPr lang="en-AU" sz="950" b="0" dirty="0">
                        <a:solidFill>
                          <a:srgbClr val="505055"/>
                        </a:solidFill>
                        <a:effectLst/>
                        <a:latin typeface="+mj-lt"/>
                      </a:endParaRPr>
                    </a:p>
                  </a:txBody>
                  <a:tcPr marL="7318" marR="7318" marT="12197" marB="4391" anchor="ctr">
                    <a:solidFill>
                      <a:schemeClr val="accent5"/>
                    </a:solidFill>
                  </a:tcPr>
                </a:tc>
                <a:tc>
                  <a:txBody>
                    <a:bodyPr/>
                    <a:lstStyle/>
                    <a:p>
                      <a:pPr algn="ctr" fontAlgn="ctr"/>
                      <a:r>
                        <a:rPr lang="en-AU" sz="1000" b="0" dirty="0">
                          <a:solidFill>
                            <a:srgbClr val="505055"/>
                          </a:solidFill>
                          <a:effectLst/>
                        </a:rPr>
                        <a:t>Brazil South</a:t>
                      </a:r>
                      <a:endParaRPr lang="en-AU" sz="1000" b="0" dirty="0">
                        <a:solidFill>
                          <a:srgbClr val="505055"/>
                        </a:solidFill>
                        <a:effectLst/>
                        <a:latin typeface="+mj-lt"/>
                      </a:endParaRPr>
                    </a:p>
                  </a:txBody>
                  <a:tcPr marL="3659" marR="3659" marT="7318" marB="7318" anchor="ctr">
                    <a:solidFill>
                      <a:schemeClr val="accent5"/>
                    </a:solidFill>
                  </a:tcPr>
                </a:tc>
                <a:tc>
                  <a:txBody>
                    <a:bodyPr/>
                    <a:lstStyle/>
                    <a:p>
                      <a:pPr algn="ctr" fontAlgn="ctr"/>
                      <a:r>
                        <a:rPr lang="en-AU" sz="950" b="0" dirty="0">
                          <a:solidFill>
                            <a:srgbClr val="505055"/>
                          </a:solidFill>
                          <a:effectLst/>
                        </a:rPr>
                        <a:t>UAE North</a:t>
                      </a:r>
                      <a:endParaRPr lang="en-AU" sz="950" b="0" dirty="0">
                        <a:solidFill>
                          <a:srgbClr val="505055"/>
                        </a:solidFill>
                        <a:effectLst/>
                        <a:latin typeface="+mj-lt"/>
                      </a:endParaRPr>
                    </a:p>
                  </a:txBody>
                  <a:tcPr marL="3659" marR="3659" marT="7318" marB="7318" anchor="ctr">
                    <a:solidFill>
                      <a:schemeClr val="accent5"/>
                    </a:solidFill>
                  </a:tcPr>
                </a:tc>
                <a:tc>
                  <a:txBody>
                    <a:bodyPr/>
                    <a:lstStyle/>
                    <a:p>
                      <a:pPr algn="ctr" fontAlgn="ctr"/>
                      <a:r>
                        <a:rPr lang="en-AU" sz="1000" b="0" dirty="0">
                          <a:solidFill>
                            <a:srgbClr val="505055"/>
                          </a:solidFill>
                          <a:effectLst/>
                        </a:rPr>
                        <a:t>Canada Central</a:t>
                      </a:r>
                      <a:endParaRPr lang="en-AU" sz="1000" b="0" dirty="0">
                        <a:solidFill>
                          <a:srgbClr val="505055"/>
                        </a:solidFill>
                        <a:effectLst/>
                        <a:latin typeface="+mj-lt"/>
                      </a:endParaRPr>
                    </a:p>
                  </a:txBody>
                  <a:tcPr marL="3659" marR="3659" marT="7318" marB="7318" anchor="ctr">
                    <a:solidFill>
                      <a:schemeClr val="accent5"/>
                    </a:solidFill>
                  </a:tcPr>
                </a:tc>
                <a:tc>
                  <a:txBody>
                    <a:bodyPr/>
                    <a:lstStyle/>
                    <a:p>
                      <a:pPr algn="ctr" fontAlgn="ctr"/>
                      <a:r>
                        <a:rPr lang="en-AU" sz="1000" b="0" dirty="0">
                          <a:solidFill>
                            <a:srgbClr val="505055"/>
                          </a:solidFill>
                          <a:effectLst/>
                        </a:rPr>
                        <a:t>Canada East</a:t>
                      </a:r>
                      <a:endParaRPr lang="en-AU" sz="1000" b="0" dirty="0">
                        <a:solidFill>
                          <a:srgbClr val="505055"/>
                        </a:solidFill>
                        <a:effectLst/>
                        <a:latin typeface="+mj-lt"/>
                      </a:endParaRPr>
                    </a:p>
                  </a:txBody>
                  <a:tcPr marL="3659" marR="3659" marT="7318" marB="7318" anchor="ctr">
                    <a:solidFill>
                      <a:schemeClr val="accent5"/>
                    </a:solidFill>
                  </a:tcPr>
                </a:tc>
                <a:tc>
                  <a:txBody>
                    <a:bodyPr/>
                    <a:lstStyle/>
                    <a:p>
                      <a:pPr algn="ctr" fontAlgn="ctr"/>
                      <a:r>
                        <a:rPr lang="en-AU" sz="950" b="0" dirty="0">
                          <a:solidFill>
                            <a:srgbClr val="505055"/>
                          </a:solidFill>
                          <a:effectLst/>
                        </a:rPr>
                        <a:t>Central US</a:t>
                      </a:r>
                      <a:endParaRPr lang="en-AU" sz="950" b="0" dirty="0">
                        <a:solidFill>
                          <a:srgbClr val="505055"/>
                        </a:solidFill>
                        <a:effectLst/>
                        <a:latin typeface="+mj-lt"/>
                      </a:endParaRPr>
                    </a:p>
                  </a:txBody>
                  <a:tcPr marL="3659" marR="3659" marT="7318" marB="7318" anchor="ctr">
                    <a:solidFill>
                      <a:schemeClr val="accent5"/>
                    </a:solidFill>
                  </a:tcPr>
                </a:tc>
                <a:tc>
                  <a:txBody>
                    <a:bodyPr/>
                    <a:lstStyle/>
                    <a:p>
                      <a:pPr algn="ctr" fontAlgn="ctr"/>
                      <a:r>
                        <a:rPr lang="en-AU" sz="950" b="0">
                          <a:solidFill>
                            <a:srgbClr val="505055"/>
                          </a:solidFill>
                          <a:effectLst/>
                        </a:rPr>
                        <a:t>East US</a:t>
                      </a:r>
                      <a:endParaRPr lang="en-AU" sz="950" b="0">
                        <a:solidFill>
                          <a:srgbClr val="505055"/>
                        </a:solidFill>
                        <a:effectLst/>
                        <a:latin typeface="+mj-lt"/>
                      </a:endParaRPr>
                    </a:p>
                  </a:txBody>
                  <a:tcPr marL="3659" marR="3659" marT="7318" marB="7318" anchor="ctr">
                    <a:solidFill>
                      <a:schemeClr val="accent5"/>
                    </a:solidFill>
                  </a:tcPr>
                </a:tc>
                <a:tc>
                  <a:txBody>
                    <a:bodyPr/>
                    <a:lstStyle/>
                    <a:p>
                      <a:pPr algn="ctr" fontAlgn="ctr"/>
                      <a:r>
                        <a:rPr lang="en-AU" sz="950" b="0" dirty="0">
                          <a:solidFill>
                            <a:srgbClr val="505055"/>
                          </a:solidFill>
                          <a:effectLst/>
                        </a:rPr>
                        <a:t>East US 2</a:t>
                      </a:r>
                      <a:endParaRPr lang="en-AU" sz="950" b="0" dirty="0">
                        <a:solidFill>
                          <a:srgbClr val="505055"/>
                        </a:solidFill>
                        <a:effectLst/>
                        <a:latin typeface="+mj-lt"/>
                      </a:endParaRPr>
                    </a:p>
                  </a:txBody>
                  <a:tcPr marL="3659" marR="3659" marT="7318" marB="7318" anchor="ctr">
                    <a:solidFill>
                      <a:schemeClr val="accent5"/>
                    </a:solidFill>
                  </a:tcPr>
                </a:tc>
                <a:tc>
                  <a:txBody>
                    <a:bodyPr/>
                    <a:lstStyle/>
                    <a:p>
                      <a:pPr algn="ctr" fontAlgn="ctr"/>
                      <a:r>
                        <a:rPr lang="en-AU" sz="950" b="0" dirty="0">
                          <a:solidFill>
                            <a:srgbClr val="505055"/>
                          </a:solidFill>
                          <a:effectLst/>
                        </a:rPr>
                        <a:t>NC US</a:t>
                      </a:r>
                      <a:endParaRPr lang="en-AU" sz="950" b="0" dirty="0">
                        <a:solidFill>
                          <a:srgbClr val="505055"/>
                        </a:solidFill>
                        <a:effectLst/>
                        <a:latin typeface="+mj-lt"/>
                      </a:endParaRPr>
                    </a:p>
                  </a:txBody>
                  <a:tcPr marL="3659" marR="3659" marT="7318" marB="7318" anchor="ctr">
                    <a:solidFill>
                      <a:schemeClr val="accent5"/>
                    </a:solidFill>
                  </a:tcPr>
                </a:tc>
                <a:tc>
                  <a:txBody>
                    <a:bodyPr/>
                    <a:lstStyle/>
                    <a:p>
                      <a:pPr algn="ctr" fontAlgn="ctr"/>
                      <a:r>
                        <a:rPr lang="en-AU" sz="950" b="0" dirty="0">
                          <a:solidFill>
                            <a:srgbClr val="505055"/>
                          </a:solidFill>
                          <a:effectLst/>
                        </a:rPr>
                        <a:t>SC US</a:t>
                      </a:r>
                      <a:endParaRPr lang="en-AU" sz="950" b="0" dirty="0">
                        <a:solidFill>
                          <a:srgbClr val="505055"/>
                        </a:solidFill>
                        <a:effectLst/>
                        <a:latin typeface="+mj-lt"/>
                      </a:endParaRPr>
                    </a:p>
                  </a:txBody>
                  <a:tcPr marL="3659" marR="3659" marT="7318" marB="7318" anchor="ctr">
                    <a:solidFill>
                      <a:schemeClr val="accent5"/>
                    </a:solidFill>
                  </a:tcPr>
                </a:tc>
                <a:tc>
                  <a:txBody>
                    <a:bodyPr/>
                    <a:lstStyle/>
                    <a:p>
                      <a:pPr algn="ctr" fontAlgn="ctr"/>
                      <a:r>
                        <a:rPr lang="en-AU" sz="950" b="0" dirty="0">
                          <a:solidFill>
                            <a:srgbClr val="505055"/>
                          </a:solidFill>
                          <a:effectLst/>
                        </a:rPr>
                        <a:t>WC US</a:t>
                      </a:r>
                      <a:endParaRPr lang="en-AU" sz="950" b="0" dirty="0">
                        <a:solidFill>
                          <a:srgbClr val="505055"/>
                        </a:solidFill>
                        <a:effectLst/>
                        <a:latin typeface="+mj-lt"/>
                      </a:endParaRPr>
                    </a:p>
                  </a:txBody>
                  <a:tcPr marL="3659" marR="3659" marT="7318" marB="7318" anchor="ctr">
                    <a:solidFill>
                      <a:schemeClr val="accent5"/>
                    </a:solidFill>
                  </a:tcPr>
                </a:tc>
                <a:tc>
                  <a:txBody>
                    <a:bodyPr/>
                    <a:lstStyle/>
                    <a:p>
                      <a:pPr algn="ctr" fontAlgn="ctr"/>
                      <a:r>
                        <a:rPr lang="en-AU" sz="950" b="0" dirty="0">
                          <a:solidFill>
                            <a:srgbClr val="505055"/>
                          </a:solidFill>
                          <a:effectLst/>
                        </a:rPr>
                        <a:t>West US</a:t>
                      </a:r>
                      <a:endParaRPr lang="en-AU" sz="950" b="0" dirty="0">
                        <a:solidFill>
                          <a:srgbClr val="505055"/>
                        </a:solidFill>
                        <a:effectLst/>
                        <a:latin typeface="+mj-lt"/>
                      </a:endParaRPr>
                    </a:p>
                  </a:txBody>
                  <a:tcPr marL="3659" marR="3659" marT="7318" marB="7318" anchor="ctr">
                    <a:solidFill>
                      <a:schemeClr val="accent5"/>
                    </a:solidFill>
                  </a:tcPr>
                </a:tc>
                <a:tc>
                  <a:txBody>
                    <a:bodyPr/>
                    <a:lstStyle/>
                    <a:p>
                      <a:pPr algn="ctr" fontAlgn="ctr"/>
                      <a:r>
                        <a:rPr lang="en-AU" sz="950" b="0" dirty="0">
                          <a:solidFill>
                            <a:srgbClr val="505055"/>
                          </a:solidFill>
                          <a:effectLst/>
                        </a:rPr>
                        <a:t>West US 2</a:t>
                      </a:r>
                      <a:endParaRPr lang="en-AU" sz="950" b="0" dirty="0">
                        <a:solidFill>
                          <a:srgbClr val="505055"/>
                        </a:solidFill>
                        <a:effectLst/>
                        <a:latin typeface="+mj-lt"/>
                      </a:endParaRPr>
                    </a:p>
                  </a:txBody>
                  <a:tcPr marL="3659" marR="3659" marT="7318" marB="7318" anchor="ctr">
                    <a:solidFill>
                      <a:schemeClr val="accent5"/>
                    </a:solidFill>
                  </a:tcPr>
                </a:tc>
                <a:tc>
                  <a:txBody>
                    <a:bodyPr/>
                    <a:lstStyle/>
                    <a:p>
                      <a:pPr algn="ctr" fontAlgn="ctr"/>
                      <a:r>
                        <a:rPr lang="en-AU" sz="950" b="0" dirty="0">
                          <a:solidFill>
                            <a:srgbClr val="505055"/>
                          </a:solidFill>
                          <a:effectLst/>
                        </a:rPr>
                        <a:t>West US 3</a:t>
                      </a:r>
                      <a:endParaRPr lang="en-AU" sz="950" b="0" dirty="0">
                        <a:solidFill>
                          <a:srgbClr val="505055"/>
                        </a:solidFill>
                        <a:effectLst/>
                        <a:latin typeface="+mj-lt"/>
                      </a:endParaRPr>
                    </a:p>
                  </a:txBody>
                  <a:tcPr marL="3659" marR="3659" marT="7318" marB="7318" anchor="ctr">
                    <a:solidFill>
                      <a:schemeClr val="accent5"/>
                    </a:solidFill>
                  </a:tcPr>
                </a:tc>
                <a:extLst>
                  <a:ext uri="{0D108BD9-81ED-4DB2-BD59-A6C34878D82A}">
                    <a16:rowId xmlns:a16="http://schemas.microsoft.com/office/drawing/2014/main" val="3052798340"/>
                  </a:ext>
                </a:extLst>
              </a:tr>
              <a:tr h="460995">
                <a:tc>
                  <a:txBody>
                    <a:bodyPr/>
                    <a:lstStyle/>
                    <a:p>
                      <a:pPr algn="l" fontAlgn="t"/>
                      <a:r>
                        <a:rPr lang="en-AU" sz="1000" b="1" u="none" dirty="0">
                          <a:solidFill>
                            <a:schemeClr val="tx1"/>
                          </a:solidFill>
                          <a:effectLst/>
                        </a:rPr>
                        <a:t>Azure Database for PostgreSQL</a:t>
                      </a:r>
                    </a:p>
                  </a:txBody>
                  <a:tcPr marL="7318" marR="7318" marT="8538" marB="7318"/>
                </a:tc>
                <a:tc>
                  <a:txBody>
                    <a:bodyPr/>
                    <a:lstStyle/>
                    <a:p>
                      <a:pPr algn="ctr" fontAlgn="ctr"/>
                      <a:endParaRPr lang="en-AU" sz="1000" dirty="0">
                        <a:effectLst/>
                      </a:endParaRPr>
                    </a:p>
                  </a:txBody>
                  <a:tcPr marL="8782" marR="8782" marT="4391" marB="4391" anchor="ctr"/>
                </a:tc>
                <a:tc>
                  <a:txBody>
                    <a:bodyPr/>
                    <a:lstStyle/>
                    <a:p>
                      <a:pPr algn="ctr" fontAlgn="ctr"/>
                      <a:endParaRPr lang="en-AU" sz="1000">
                        <a:effectLst/>
                      </a:endParaRPr>
                    </a:p>
                  </a:txBody>
                  <a:tcPr marL="8782" marR="8782" marT="4391" marB="4391" anchor="ctr"/>
                </a:tc>
                <a:tc>
                  <a:txBody>
                    <a:bodyPr/>
                    <a:lstStyle/>
                    <a:p>
                      <a:pPr algn="ctr" fontAlgn="ctr"/>
                      <a:endParaRPr lang="en-AU" sz="1000" dirty="0">
                        <a:effectLst/>
                      </a:endParaRPr>
                    </a:p>
                  </a:txBody>
                  <a:tcPr marL="8782" marR="8782" marT="4391" marB="4391" anchor="ctr"/>
                </a:tc>
                <a:tc>
                  <a:txBody>
                    <a:bodyPr/>
                    <a:lstStyle/>
                    <a:p>
                      <a:pPr algn="ctr" fontAlgn="ctr"/>
                      <a:endParaRPr lang="en-AU" sz="1000" dirty="0">
                        <a:effectLst/>
                      </a:endParaRPr>
                    </a:p>
                  </a:txBody>
                  <a:tcPr marL="8782" marR="8782" marT="4391" marB="4391" anchor="ctr"/>
                </a:tc>
                <a:tc>
                  <a:txBody>
                    <a:bodyPr/>
                    <a:lstStyle/>
                    <a:p>
                      <a:pPr algn="ctr" fontAlgn="ctr"/>
                      <a:endParaRPr lang="en-AU" sz="1000">
                        <a:effectLst/>
                      </a:endParaRPr>
                    </a:p>
                  </a:txBody>
                  <a:tcPr marL="8782" marR="8782" marT="4391" marB="4391" anchor="ctr"/>
                </a:tc>
                <a:tc>
                  <a:txBody>
                    <a:bodyPr/>
                    <a:lstStyle/>
                    <a:p>
                      <a:pPr algn="ctr" fontAlgn="ctr"/>
                      <a:endParaRPr lang="en-AU" sz="1000">
                        <a:effectLst/>
                      </a:endParaRPr>
                    </a:p>
                  </a:txBody>
                  <a:tcPr marL="8782" marR="8782" marT="4391" marB="4391" anchor="ctr"/>
                </a:tc>
                <a:tc>
                  <a:txBody>
                    <a:bodyPr/>
                    <a:lstStyle/>
                    <a:p>
                      <a:pPr algn="ctr" fontAlgn="ctr"/>
                      <a:endParaRPr lang="en-AU" sz="1000">
                        <a:effectLst/>
                      </a:endParaRPr>
                    </a:p>
                  </a:txBody>
                  <a:tcPr marL="8782" marR="8782" marT="4391" marB="4391" anchor="ctr"/>
                </a:tc>
                <a:tc>
                  <a:txBody>
                    <a:bodyPr/>
                    <a:lstStyle/>
                    <a:p>
                      <a:pPr algn="ctr" fontAlgn="ctr"/>
                      <a:endParaRPr lang="en-AU" sz="1000" dirty="0">
                        <a:effectLst/>
                      </a:endParaRPr>
                    </a:p>
                  </a:txBody>
                  <a:tcPr marL="8782" marR="8782" marT="4391" marB="4391" anchor="ctr"/>
                </a:tc>
                <a:tc>
                  <a:txBody>
                    <a:bodyPr/>
                    <a:lstStyle/>
                    <a:p>
                      <a:pPr algn="ctr" fontAlgn="ctr"/>
                      <a:endParaRPr lang="en-AU" sz="1000" dirty="0">
                        <a:effectLst/>
                      </a:endParaRPr>
                    </a:p>
                  </a:txBody>
                  <a:tcPr marL="8782" marR="8782" marT="4391" marB="4391" anchor="ctr"/>
                </a:tc>
                <a:tc>
                  <a:txBody>
                    <a:bodyPr/>
                    <a:lstStyle/>
                    <a:p>
                      <a:pPr algn="ctr" fontAlgn="ctr"/>
                      <a:endParaRPr lang="en-AU" sz="1000" dirty="0">
                        <a:effectLst/>
                      </a:endParaRPr>
                    </a:p>
                  </a:txBody>
                  <a:tcPr marL="8782" marR="8782" marT="4391" marB="4391" anchor="ctr"/>
                </a:tc>
                <a:tc>
                  <a:txBody>
                    <a:bodyPr/>
                    <a:lstStyle/>
                    <a:p>
                      <a:pPr algn="ctr" fontAlgn="ctr"/>
                      <a:endParaRPr lang="en-AU" sz="1000">
                        <a:effectLst/>
                      </a:endParaRPr>
                    </a:p>
                  </a:txBody>
                  <a:tcPr marL="8782" marR="8782" marT="4391" marB="4391" anchor="ctr"/>
                </a:tc>
                <a:tc>
                  <a:txBody>
                    <a:bodyPr/>
                    <a:lstStyle/>
                    <a:p>
                      <a:pPr algn="ctr" fontAlgn="ctr"/>
                      <a:endParaRPr lang="en-AU" sz="1000" dirty="0">
                        <a:effectLst/>
                      </a:endParaRPr>
                    </a:p>
                  </a:txBody>
                  <a:tcPr marL="8782" marR="8782" marT="4391" marB="4391" anchor="ctr"/>
                </a:tc>
                <a:tc>
                  <a:txBody>
                    <a:bodyPr/>
                    <a:lstStyle/>
                    <a:p>
                      <a:pPr algn="ctr" fontAlgn="ctr"/>
                      <a:endParaRPr lang="en-AU" sz="1000">
                        <a:effectLst/>
                      </a:endParaRPr>
                    </a:p>
                  </a:txBody>
                  <a:tcPr marL="8782" marR="8782" marT="4391" marB="4391" anchor="ctr"/>
                </a:tc>
                <a:extLst>
                  <a:ext uri="{0D108BD9-81ED-4DB2-BD59-A6C34878D82A}">
                    <a16:rowId xmlns:a16="http://schemas.microsoft.com/office/drawing/2014/main" val="568611628"/>
                  </a:ext>
                </a:extLst>
              </a:tr>
              <a:tr h="677420">
                <a:tc>
                  <a:txBody>
                    <a:bodyPr/>
                    <a:lstStyle/>
                    <a:p>
                      <a:pPr algn="l" fontAlgn="t"/>
                      <a:r>
                        <a:rPr lang="en-AU" sz="1000" b="1" u="none" dirty="0">
                          <a:solidFill>
                            <a:schemeClr val="tx1"/>
                          </a:solidFill>
                          <a:effectLst/>
                        </a:rPr>
                        <a:t>Azure Database for PostgreSQL flexible servers</a:t>
                      </a:r>
                    </a:p>
                  </a:txBody>
                  <a:tcPr marL="14636" marR="7318" marT="8538" marB="7318"/>
                </a:tc>
                <a:tc>
                  <a:txBody>
                    <a:bodyPr/>
                    <a:lstStyle/>
                    <a:p>
                      <a:pPr algn="ctr" fontAlgn="ctr"/>
                      <a:endParaRPr lang="en-AU" sz="1000" dirty="0">
                        <a:effectLst/>
                      </a:endParaRPr>
                    </a:p>
                  </a:txBody>
                  <a:tcPr marL="8782" marR="8782" marT="4391" marB="4391" anchor="ctr"/>
                </a:tc>
                <a:tc>
                  <a:txBody>
                    <a:bodyPr/>
                    <a:lstStyle/>
                    <a:p>
                      <a:pPr algn="ctr" fontAlgn="ctr"/>
                      <a:endParaRPr lang="en-AU" sz="1000" dirty="0">
                        <a:effectLst/>
                      </a:endParaRPr>
                    </a:p>
                  </a:txBody>
                  <a:tcPr marL="8782" marR="8782" marT="4391" marB="4391" anchor="ctr"/>
                </a:tc>
                <a:tc>
                  <a:txBody>
                    <a:bodyPr/>
                    <a:lstStyle/>
                    <a:p>
                      <a:pPr algn="ctr" fontAlgn="ctr"/>
                      <a:endParaRPr lang="en-AU" sz="1000">
                        <a:effectLst/>
                      </a:endParaRPr>
                    </a:p>
                  </a:txBody>
                  <a:tcPr marL="8782" marR="8782" marT="4391" marB="4391" anchor="ctr"/>
                </a:tc>
                <a:tc>
                  <a:txBody>
                    <a:bodyPr/>
                    <a:lstStyle/>
                    <a:p>
                      <a:pPr algn="ctr" fontAlgn="ctr"/>
                      <a:endParaRPr lang="en-AU" sz="1000" dirty="0">
                        <a:effectLst/>
                      </a:endParaRPr>
                    </a:p>
                  </a:txBody>
                  <a:tcPr marL="8782" marR="8782" marT="4391" marB="4391" anchor="ctr"/>
                </a:tc>
                <a:tc>
                  <a:txBody>
                    <a:bodyPr/>
                    <a:lstStyle/>
                    <a:p>
                      <a:pPr algn="ctr" fontAlgn="ctr"/>
                      <a:endParaRPr lang="en-AU" sz="1000" dirty="0">
                        <a:effectLst/>
                      </a:endParaRPr>
                    </a:p>
                  </a:txBody>
                  <a:tcPr marL="8782" marR="8782" marT="4391" marB="4391" anchor="ctr"/>
                </a:tc>
                <a:tc>
                  <a:txBody>
                    <a:bodyPr/>
                    <a:lstStyle/>
                    <a:p>
                      <a:pPr algn="ctr" fontAlgn="ctr"/>
                      <a:endParaRPr lang="en-AU" sz="1000" dirty="0">
                        <a:effectLst/>
                      </a:endParaRPr>
                    </a:p>
                  </a:txBody>
                  <a:tcPr marL="8782" marR="8782" marT="4391" marB="4391" anchor="ctr"/>
                </a:tc>
                <a:tc>
                  <a:txBody>
                    <a:bodyPr/>
                    <a:lstStyle/>
                    <a:p>
                      <a:pPr algn="ctr" fontAlgn="ctr"/>
                      <a:endParaRPr lang="en-AU" sz="1000" dirty="0">
                        <a:effectLst/>
                      </a:endParaRPr>
                    </a:p>
                  </a:txBody>
                  <a:tcPr marL="8782" marR="8782" marT="4391" marB="4391" anchor="ctr"/>
                </a:tc>
                <a:tc>
                  <a:txBody>
                    <a:bodyPr/>
                    <a:lstStyle/>
                    <a:p>
                      <a:pPr algn="ctr" fontAlgn="ctr"/>
                      <a:endParaRPr lang="en-AU" sz="1000" dirty="0">
                        <a:effectLst/>
                      </a:endParaRPr>
                    </a:p>
                  </a:txBody>
                  <a:tcPr marL="8782" marR="8782" marT="4391" marB="4391" anchor="ctr"/>
                </a:tc>
                <a:tc>
                  <a:txBody>
                    <a:bodyPr/>
                    <a:lstStyle/>
                    <a:p>
                      <a:pPr algn="ctr" fontAlgn="ctr"/>
                      <a:endParaRPr lang="en-AU" sz="1000">
                        <a:effectLst/>
                      </a:endParaRPr>
                    </a:p>
                  </a:txBody>
                  <a:tcPr marL="8782" marR="8782" marT="4391" marB="4391" anchor="ctr"/>
                </a:tc>
                <a:tc>
                  <a:txBody>
                    <a:bodyPr/>
                    <a:lstStyle/>
                    <a:p>
                      <a:pPr algn="ctr" fontAlgn="ctr"/>
                      <a:endParaRPr lang="en-AU" sz="1000" dirty="0">
                        <a:effectLst/>
                      </a:endParaRPr>
                    </a:p>
                  </a:txBody>
                  <a:tcPr marL="8782" marR="8782" marT="4391" marB="4391" anchor="ctr"/>
                </a:tc>
                <a:tc>
                  <a:txBody>
                    <a:bodyPr/>
                    <a:lstStyle/>
                    <a:p>
                      <a:pPr algn="ctr" fontAlgn="ctr"/>
                      <a:endParaRPr lang="en-AU" sz="1000">
                        <a:effectLst/>
                      </a:endParaRPr>
                    </a:p>
                  </a:txBody>
                  <a:tcPr marL="8782" marR="8782" marT="4391" marB="4391" anchor="ctr"/>
                </a:tc>
                <a:tc>
                  <a:txBody>
                    <a:bodyPr/>
                    <a:lstStyle/>
                    <a:p>
                      <a:pPr algn="ctr" fontAlgn="ctr"/>
                      <a:endParaRPr lang="en-AU" sz="1000">
                        <a:effectLst/>
                      </a:endParaRPr>
                    </a:p>
                  </a:txBody>
                  <a:tcPr marL="8782" marR="8782" marT="4391" marB="4391" anchor="ctr"/>
                </a:tc>
                <a:tc>
                  <a:txBody>
                    <a:bodyPr/>
                    <a:lstStyle/>
                    <a:p>
                      <a:pPr algn="ctr" fontAlgn="ctr"/>
                      <a:endParaRPr lang="en-AU" sz="1000" dirty="0">
                        <a:effectLst/>
                      </a:endParaRPr>
                    </a:p>
                  </a:txBody>
                  <a:tcPr marL="8782" marR="8782" marT="4391" marB="4391" anchor="ctr"/>
                </a:tc>
                <a:extLst>
                  <a:ext uri="{0D108BD9-81ED-4DB2-BD59-A6C34878D82A}">
                    <a16:rowId xmlns:a16="http://schemas.microsoft.com/office/drawing/2014/main" val="2567273170"/>
                  </a:ext>
                </a:extLst>
              </a:tr>
            </a:tbl>
          </a:graphicData>
        </a:graphic>
      </p:graphicFrame>
      <p:graphicFrame>
        <p:nvGraphicFramePr>
          <p:cNvPr id="141" name="Table 140">
            <a:extLst>
              <a:ext uri="{FF2B5EF4-FFF2-40B4-BE49-F238E27FC236}">
                <a16:creationId xmlns:a16="http://schemas.microsoft.com/office/drawing/2014/main" id="{D5BC13F3-5AEC-461C-94DC-3D454CAD196B}"/>
              </a:ext>
            </a:extLst>
          </p:cNvPr>
          <p:cNvGraphicFramePr>
            <a:graphicFrameLocks noGrp="1"/>
          </p:cNvGraphicFramePr>
          <p:nvPr>
            <p:extLst>
              <p:ext uri="{D42A27DB-BD31-4B8C-83A1-F6EECF244321}">
                <p14:modId xmlns:p14="http://schemas.microsoft.com/office/powerpoint/2010/main" val="1675131397"/>
              </p:ext>
            </p:extLst>
          </p:nvPr>
        </p:nvGraphicFramePr>
        <p:xfrm>
          <a:off x="588263" y="3043715"/>
          <a:ext cx="11015477" cy="1746251"/>
        </p:xfrm>
        <a:graphic>
          <a:graphicData uri="http://schemas.openxmlformats.org/drawingml/2006/table">
            <a:tbl>
              <a:tblPr firstRow="1">
                <a:tableStyleId>{BDBED569-4797-4DF1-A0F4-6AAB3CD982D8}</a:tableStyleId>
              </a:tblPr>
              <a:tblGrid>
                <a:gridCol w="1490675">
                  <a:extLst>
                    <a:ext uri="{9D8B030D-6E8A-4147-A177-3AD203B41FA5}">
                      <a16:colId xmlns:a16="http://schemas.microsoft.com/office/drawing/2014/main" val="1886569003"/>
                    </a:ext>
                  </a:extLst>
                </a:gridCol>
                <a:gridCol w="598492">
                  <a:extLst>
                    <a:ext uri="{9D8B030D-6E8A-4147-A177-3AD203B41FA5}">
                      <a16:colId xmlns:a16="http://schemas.microsoft.com/office/drawing/2014/main" val="2876352257"/>
                    </a:ext>
                  </a:extLst>
                </a:gridCol>
                <a:gridCol w="598492">
                  <a:extLst>
                    <a:ext uri="{9D8B030D-6E8A-4147-A177-3AD203B41FA5}">
                      <a16:colId xmlns:a16="http://schemas.microsoft.com/office/drawing/2014/main" val="3453713020"/>
                    </a:ext>
                  </a:extLst>
                </a:gridCol>
                <a:gridCol w="598492">
                  <a:extLst>
                    <a:ext uri="{9D8B030D-6E8A-4147-A177-3AD203B41FA5}">
                      <a16:colId xmlns:a16="http://schemas.microsoft.com/office/drawing/2014/main" val="2039291118"/>
                    </a:ext>
                  </a:extLst>
                </a:gridCol>
                <a:gridCol w="598492">
                  <a:extLst>
                    <a:ext uri="{9D8B030D-6E8A-4147-A177-3AD203B41FA5}">
                      <a16:colId xmlns:a16="http://schemas.microsoft.com/office/drawing/2014/main" val="2671696116"/>
                    </a:ext>
                  </a:extLst>
                </a:gridCol>
                <a:gridCol w="598492">
                  <a:extLst>
                    <a:ext uri="{9D8B030D-6E8A-4147-A177-3AD203B41FA5}">
                      <a16:colId xmlns:a16="http://schemas.microsoft.com/office/drawing/2014/main" val="1869557207"/>
                    </a:ext>
                  </a:extLst>
                </a:gridCol>
                <a:gridCol w="598492">
                  <a:extLst>
                    <a:ext uri="{9D8B030D-6E8A-4147-A177-3AD203B41FA5}">
                      <a16:colId xmlns:a16="http://schemas.microsoft.com/office/drawing/2014/main" val="4185682951"/>
                    </a:ext>
                  </a:extLst>
                </a:gridCol>
                <a:gridCol w="598492">
                  <a:extLst>
                    <a:ext uri="{9D8B030D-6E8A-4147-A177-3AD203B41FA5}">
                      <a16:colId xmlns:a16="http://schemas.microsoft.com/office/drawing/2014/main" val="3018388660"/>
                    </a:ext>
                  </a:extLst>
                </a:gridCol>
                <a:gridCol w="598492">
                  <a:extLst>
                    <a:ext uri="{9D8B030D-6E8A-4147-A177-3AD203B41FA5}">
                      <a16:colId xmlns:a16="http://schemas.microsoft.com/office/drawing/2014/main" val="4068989193"/>
                    </a:ext>
                  </a:extLst>
                </a:gridCol>
                <a:gridCol w="364054">
                  <a:extLst>
                    <a:ext uri="{9D8B030D-6E8A-4147-A177-3AD203B41FA5}">
                      <a16:colId xmlns:a16="http://schemas.microsoft.com/office/drawing/2014/main" val="2346057113"/>
                    </a:ext>
                  </a:extLst>
                </a:gridCol>
                <a:gridCol w="554548">
                  <a:extLst>
                    <a:ext uri="{9D8B030D-6E8A-4147-A177-3AD203B41FA5}">
                      <a16:colId xmlns:a16="http://schemas.microsoft.com/office/drawing/2014/main" val="2510837213"/>
                    </a:ext>
                  </a:extLst>
                </a:gridCol>
                <a:gridCol w="492712">
                  <a:extLst>
                    <a:ext uri="{9D8B030D-6E8A-4147-A177-3AD203B41FA5}">
                      <a16:colId xmlns:a16="http://schemas.microsoft.com/office/drawing/2014/main" val="3607692929"/>
                    </a:ext>
                  </a:extLst>
                </a:gridCol>
                <a:gridCol w="482650">
                  <a:extLst>
                    <a:ext uri="{9D8B030D-6E8A-4147-A177-3AD203B41FA5}">
                      <a16:colId xmlns:a16="http://schemas.microsoft.com/office/drawing/2014/main" val="2450591717"/>
                    </a:ext>
                  </a:extLst>
                </a:gridCol>
                <a:gridCol w="546396">
                  <a:extLst>
                    <a:ext uri="{9D8B030D-6E8A-4147-A177-3AD203B41FA5}">
                      <a16:colId xmlns:a16="http://schemas.microsoft.com/office/drawing/2014/main" val="98962279"/>
                    </a:ext>
                  </a:extLst>
                </a:gridCol>
                <a:gridCol w="550848">
                  <a:extLst>
                    <a:ext uri="{9D8B030D-6E8A-4147-A177-3AD203B41FA5}">
                      <a16:colId xmlns:a16="http://schemas.microsoft.com/office/drawing/2014/main" val="3015744050"/>
                    </a:ext>
                  </a:extLst>
                </a:gridCol>
                <a:gridCol w="367755">
                  <a:extLst>
                    <a:ext uri="{9D8B030D-6E8A-4147-A177-3AD203B41FA5}">
                      <a16:colId xmlns:a16="http://schemas.microsoft.com/office/drawing/2014/main" val="3773716390"/>
                    </a:ext>
                  </a:extLst>
                </a:gridCol>
                <a:gridCol w="459301">
                  <a:extLst>
                    <a:ext uri="{9D8B030D-6E8A-4147-A177-3AD203B41FA5}">
                      <a16:colId xmlns:a16="http://schemas.microsoft.com/office/drawing/2014/main" val="1758926128"/>
                    </a:ext>
                  </a:extLst>
                </a:gridCol>
                <a:gridCol w="459301">
                  <a:extLst>
                    <a:ext uri="{9D8B030D-6E8A-4147-A177-3AD203B41FA5}">
                      <a16:colId xmlns:a16="http://schemas.microsoft.com/office/drawing/2014/main" val="806028977"/>
                    </a:ext>
                  </a:extLst>
                </a:gridCol>
                <a:gridCol w="459301">
                  <a:extLst>
                    <a:ext uri="{9D8B030D-6E8A-4147-A177-3AD203B41FA5}">
                      <a16:colId xmlns:a16="http://schemas.microsoft.com/office/drawing/2014/main" val="806046226"/>
                    </a:ext>
                  </a:extLst>
                </a:gridCol>
              </a:tblGrid>
              <a:tr h="518262">
                <a:tc>
                  <a:txBody>
                    <a:bodyPr/>
                    <a:lstStyle/>
                    <a:p>
                      <a:pPr algn="l" fontAlgn="ctr"/>
                      <a:r>
                        <a:rPr lang="en-AU" sz="1000" b="0" dirty="0">
                          <a:solidFill>
                            <a:srgbClr val="505055"/>
                          </a:solidFill>
                          <a:effectLst/>
                        </a:rPr>
                        <a:t>Region</a:t>
                      </a:r>
                      <a:endParaRPr lang="en-AU" sz="1000" b="0" dirty="0">
                        <a:solidFill>
                          <a:srgbClr val="505055"/>
                        </a:solidFill>
                        <a:effectLst/>
                        <a:latin typeface="+mj-lt"/>
                      </a:endParaRPr>
                    </a:p>
                  </a:txBody>
                  <a:tcPr marL="7318" marR="7318" marT="12197" marB="4391" anchor="ctr">
                    <a:solidFill>
                      <a:schemeClr val="accent5"/>
                    </a:solidFill>
                  </a:tcPr>
                </a:tc>
                <a:tc>
                  <a:txBody>
                    <a:bodyPr/>
                    <a:lstStyle/>
                    <a:p>
                      <a:pPr algn="ctr" fontAlgn="ctr"/>
                      <a:r>
                        <a:rPr lang="en-AU" sz="1000" b="0" dirty="0">
                          <a:solidFill>
                            <a:srgbClr val="505055"/>
                          </a:solidFill>
                          <a:effectLst/>
                        </a:rPr>
                        <a:t>South Africa North</a:t>
                      </a:r>
                      <a:endParaRPr lang="en-AU" sz="1000" b="0" dirty="0">
                        <a:solidFill>
                          <a:srgbClr val="505055"/>
                        </a:solidFill>
                        <a:effectLst/>
                        <a:latin typeface="+mj-lt"/>
                      </a:endParaRPr>
                    </a:p>
                  </a:txBody>
                  <a:tcPr marL="3659" marR="3659" marT="7318" marB="7318" anchor="ctr">
                    <a:solidFill>
                      <a:schemeClr val="accent5"/>
                    </a:solidFill>
                  </a:tcPr>
                </a:tc>
                <a:tc>
                  <a:txBody>
                    <a:bodyPr/>
                    <a:lstStyle/>
                    <a:p>
                      <a:pPr algn="ctr" fontAlgn="ctr"/>
                      <a:r>
                        <a:rPr lang="en-AU" sz="950" b="0" dirty="0">
                          <a:solidFill>
                            <a:srgbClr val="505055"/>
                          </a:solidFill>
                          <a:effectLst/>
                        </a:rPr>
                        <a:t>Central India</a:t>
                      </a:r>
                      <a:endParaRPr lang="en-AU" sz="950" b="0" dirty="0">
                        <a:solidFill>
                          <a:srgbClr val="505055"/>
                        </a:solidFill>
                        <a:effectLst/>
                        <a:latin typeface="+mj-lt"/>
                      </a:endParaRPr>
                    </a:p>
                  </a:txBody>
                  <a:tcPr marL="3659" marR="3659" marT="7318" marB="7318" anchor="ctr">
                    <a:solidFill>
                      <a:schemeClr val="accent5"/>
                    </a:solidFill>
                  </a:tcPr>
                </a:tc>
                <a:tc>
                  <a:txBody>
                    <a:bodyPr/>
                    <a:lstStyle/>
                    <a:p>
                      <a:pPr algn="ctr" fontAlgn="ctr"/>
                      <a:r>
                        <a:rPr lang="en-AU" sz="950" b="0">
                          <a:solidFill>
                            <a:srgbClr val="505055"/>
                          </a:solidFill>
                          <a:effectLst/>
                        </a:rPr>
                        <a:t>South India</a:t>
                      </a:r>
                      <a:endParaRPr lang="en-AU" sz="950" b="0">
                        <a:solidFill>
                          <a:srgbClr val="505055"/>
                        </a:solidFill>
                        <a:effectLst/>
                        <a:latin typeface="+mj-lt"/>
                      </a:endParaRPr>
                    </a:p>
                  </a:txBody>
                  <a:tcPr marL="3659" marR="3659" marT="7318" marB="7318" anchor="ctr">
                    <a:solidFill>
                      <a:schemeClr val="accent5"/>
                    </a:solidFill>
                  </a:tcPr>
                </a:tc>
                <a:tc>
                  <a:txBody>
                    <a:bodyPr/>
                    <a:lstStyle/>
                    <a:p>
                      <a:pPr algn="ctr" fontAlgn="ctr"/>
                      <a:r>
                        <a:rPr lang="en-AU" sz="950" b="0">
                          <a:solidFill>
                            <a:srgbClr val="505055"/>
                          </a:solidFill>
                          <a:effectLst/>
                        </a:rPr>
                        <a:t>West India</a:t>
                      </a:r>
                      <a:endParaRPr lang="en-AU" sz="950" b="0">
                        <a:solidFill>
                          <a:srgbClr val="505055"/>
                        </a:solidFill>
                        <a:effectLst/>
                        <a:latin typeface="+mj-lt"/>
                      </a:endParaRPr>
                    </a:p>
                  </a:txBody>
                  <a:tcPr marL="3659" marR="3659" marT="7318" marB="7318" anchor="ctr">
                    <a:solidFill>
                      <a:schemeClr val="accent5"/>
                    </a:solidFill>
                  </a:tcPr>
                </a:tc>
                <a:tc>
                  <a:txBody>
                    <a:bodyPr/>
                    <a:lstStyle/>
                    <a:p>
                      <a:pPr algn="ctr" fontAlgn="ctr"/>
                      <a:r>
                        <a:rPr lang="en-AU" sz="950" b="0">
                          <a:solidFill>
                            <a:srgbClr val="505055"/>
                          </a:solidFill>
                          <a:effectLst/>
                        </a:rPr>
                        <a:t>Japan East</a:t>
                      </a:r>
                      <a:endParaRPr lang="en-AU" sz="950" b="0">
                        <a:solidFill>
                          <a:srgbClr val="505055"/>
                        </a:solidFill>
                        <a:effectLst/>
                        <a:latin typeface="+mj-lt"/>
                      </a:endParaRPr>
                    </a:p>
                  </a:txBody>
                  <a:tcPr marL="3659" marR="3659" marT="7318" marB="7318" anchor="ctr">
                    <a:solidFill>
                      <a:schemeClr val="accent5"/>
                    </a:solidFill>
                  </a:tcPr>
                </a:tc>
                <a:tc>
                  <a:txBody>
                    <a:bodyPr/>
                    <a:lstStyle/>
                    <a:p>
                      <a:pPr algn="ctr" fontAlgn="ctr"/>
                      <a:r>
                        <a:rPr lang="en-AU" sz="950" b="0" dirty="0">
                          <a:solidFill>
                            <a:srgbClr val="505055"/>
                          </a:solidFill>
                          <a:effectLst/>
                        </a:rPr>
                        <a:t>Japan West</a:t>
                      </a:r>
                      <a:endParaRPr lang="en-AU" sz="950" b="0" dirty="0">
                        <a:solidFill>
                          <a:srgbClr val="505055"/>
                        </a:solidFill>
                        <a:effectLst/>
                        <a:latin typeface="+mj-lt"/>
                      </a:endParaRPr>
                    </a:p>
                  </a:txBody>
                  <a:tcPr marL="3659" marR="3659" marT="7318" marB="7318" anchor="ctr">
                    <a:solidFill>
                      <a:schemeClr val="accent5"/>
                    </a:solidFill>
                  </a:tcPr>
                </a:tc>
                <a:tc>
                  <a:txBody>
                    <a:bodyPr/>
                    <a:lstStyle/>
                    <a:p>
                      <a:pPr algn="ctr" fontAlgn="ctr"/>
                      <a:r>
                        <a:rPr lang="en-AU" sz="950" b="0">
                          <a:solidFill>
                            <a:srgbClr val="505055"/>
                          </a:solidFill>
                          <a:effectLst/>
                        </a:rPr>
                        <a:t>Korea Central</a:t>
                      </a:r>
                      <a:endParaRPr lang="en-AU" sz="950" b="0">
                        <a:solidFill>
                          <a:srgbClr val="505055"/>
                        </a:solidFill>
                        <a:effectLst/>
                        <a:latin typeface="+mj-lt"/>
                      </a:endParaRPr>
                    </a:p>
                  </a:txBody>
                  <a:tcPr marL="3659" marR="3659" marT="7318" marB="7318" anchor="ctr">
                    <a:solidFill>
                      <a:schemeClr val="accent5"/>
                    </a:solidFill>
                  </a:tcPr>
                </a:tc>
                <a:tc>
                  <a:txBody>
                    <a:bodyPr/>
                    <a:lstStyle/>
                    <a:p>
                      <a:pPr algn="ctr" fontAlgn="ctr"/>
                      <a:r>
                        <a:rPr lang="en-AU" sz="950" b="0">
                          <a:solidFill>
                            <a:srgbClr val="505055"/>
                          </a:solidFill>
                          <a:effectLst/>
                        </a:rPr>
                        <a:t>Korea South</a:t>
                      </a:r>
                      <a:endParaRPr lang="en-AU" sz="950" b="0">
                        <a:solidFill>
                          <a:srgbClr val="505055"/>
                        </a:solidFill>
                        <a:effectLst/>
                        <a:latin typeface="+mj-lt"/>
                      </a:endParaRPr>
                    </a:p>
                  </a:txBody>
                  <a:tcPr marL="3659" marR="3659" marT="7318" marB="7318" anchor="ctr">
                    <a:solidFill>
                      <a:schemeClr val="accent5"/>
                    </a:solidFill>
                  </a:tcPr>
                </a:tc>
                <a:tc>
                  <a:txBody>
                    <a:bodyPr/>
                    <a:lstStyle/>
                    <a:p>
                      <a:pPr algn="ctr" fontAlgn="ctr"/>
                      <a:r>
                        <a:rPr lang="en-AU" sz="1000" b="0" dirty="0">
                          <a:solidFill>
                            <a:srgbClr val="505055"/>
                          </a:solidFill>
                          <a:effectLst/>
                        </a:rPr>
                        <a:t>East Asia</a:t>
                      </a:r>
                      <a:endParaRPr lang="en-AU" sz="1000" b="0" dirty="0">
                        <a:solidFill>
                          <a:srgbClr val="505055"/>
                        </a:solidFill>
                        <a:effectLst/>
                        <a:latin typeface="+mj-lt"/>
                      </a:endParaRPr>
                    </a:p>
                  </a:txBody>
                  <a:tcPr marL="3659" marR="3659" marT="7318" marB="7318" anchor="ctr">
                    <a:solidFill>
                      <a:schemeClr val="accent5"/>
                    </a:solidFill>
                  </a:tcPr>
                </a:tc>
                <a:tc>
                  <a:txBody>
                    <a:bodyPr/>
                    <a:lstStyle/>
                    <a:p>
                      <a:pPr algn="ctr" fontAlgn="ctr"/>
                      <a:r>
                        <a:rPr lang="en-AU" sz="1000" b="0" dirty="0">
                          <a:solidFill>
                            <a:srgbClr val="505055"/>
                          </a:solidFill>
                          <a:effectLst/>
                        </a:rPr>
                        <a:t>SE Asia</a:t>
                      </a:r>
                      <a:endParaRPr lang="en-AU" sz="1000" b="0" dirty="0">
                        <a:solidFill>
                          <a:srgbClr val="505055"/>
                        </a:solidFill>
                        <a:effectLst/>
                        <a:latin typeface="+mj-lt"/>
                      </a:endParaRPr>
                    </a:p>
                  </a:txBody>
                  <a:tcPr marL="3659" marR="3659" marT="7318" marB="7318" anchor="ctr">
                    <a:solidFill>
                      <a:schemeClr val="accent5"/>
                    </a:solidFill>
                  </a:tcPr>
                </a:tc>
                <a:tc>
                  <a:txBody>
                    <a:bodyPr/>
                    <a:lstStyle/>
                    <a:p>
                      <a:pPr algn="ctr" fontAlgn="ctr"/>
                      <a:r>
                        <a:rPr lang="en-AU" sz="800" b="0" dirty="0">
                          <a:solidFill>
                            <a:srgbClr val="505055"/>
                          </a:solidFill>
                          <a:effectLst/>
                        </a:rPr>
                        <a:t>Australia Central</a:t>
                      </a:r>
                      <a:endParaRPr lang="en-AU" sz="800" b="0" dirty="0">
                        <a:solidFill>
                          <a:srgbClr val="505055"/>
                        </a:solidFill>
                        <a:effectLst/>
                        <a:latin typeface="+mj-lt"/>
                      </a:endParaRPr>
                    </a:p>
                  </a:txBody>
                  <a:tcPr marL="3659" marR="3659" marT="7318" marB="7318" anchor="ctr">
                    <a:solidFill>
                      <a:schemeClr val="accent5"/>
                    </a:solidFill>
                  </a:tcPr>
                </a:tc>
                <a:tc>
                  <a:txBody>
                    <a:bodyPr/>
                    <a:lstStyle/>
                    <a:p>
                      <a:pPr algn="ctr" fontAlgn="ctr"/>
                      <a:r>
                        <a:rPr lang="en-AU" sz="800" b="0" dirty="0">
                          <a:solidFill>
                            <a:srgbClr val="505055"/>
                          </a:solidFill>
                          <a:effectLst/>
                        </a:rPr>
                        <a:t>Australia East</a:t>
                      </a:r>
                      <a:endParaRPr lang="en-AU" sz="800" b="0" dirty="0">
                        <a:solidFill>
                          <a:srgbClr val="505055"/>
                        </a:solidFill>
                        <a:effectLst/>
                        <a:latin typeface="+mj-lt"/>
                      </a:endParaRPr>
                    </a:p>
                  </a:txBody>
                  <a:tcPr marL="3659" marR="3659" marT="7318" marB="7318" anchor="ctr">
                    <a:solidFill>
                      <a:schemeClr val="accent5"/>
                    </a:solidFill>
                  </a:tcPr>
                </a:tc>
                <a:tc>
                  <a:txBody>
                    <a:bodyPr/>
                    <a:lstStyle/>
                    <a:p>
                      <a:pPr algn="ctr" fontAlgn="ctr"/>
                      <a:r>
                        <a:rPr lang="en-AU" sz="1000" b="0" dirty="0">
                          <a:solidFill>
                            <a:srgbClr val="505055"/>
                          </a:solidFill>
                          <a:effectLst/>
                        </a:rPr>
                        <a:t>Australia SE</a:t>
                      </a:r>
                      <a:endParaRPr lang="en-AU" sz="1000" b="0" dirty="0">
                        <a:solidFill>
                          <a:srgbClr val="505055"/>
                        </a:solidFill>
                        <a:effectLst/>
                        <a:latin typeface="+mj-lt"/>
                      </a:endParaRPr>
                    </a:p>
                  </a:txBody>
                  <a:tcPr marL="3659" marR="3659" marT="7318" marB="7318" anchor="ctr">
                    <a:solidFill>
                      <a:schemeClr val="accent5"/>
                    </a:solidFill>
                  </a:tcPr>
                </a:tc>
                <a:tc>
                  <a:txBody>
                    <a:bodyPr/>
                    <a:lstStyle/>
                    <a:p>
                      <a:pPr algn="ctr" fontAlgn="ctr"/>
                      <a:r>
                        <a:rPr lang="en-AU" sz="1000" b="0" dirty="0">
                          <a:solidFill>
                            <a:srgbClr val="505055"/>
                          </a:solidFill>
                          <a:effectLst/>
                        </a:rPr>
                        <a:t>China Non-Regional</a:t>
                      </a:r>
                      <a:endParaRPr lang="en-AU" sz="1000" b="0" dirty="0">
                        <a:solidFill>
                          <a:srgbClr val="505055"/>
                        </a:solidFill>
                        <a:effectLst/>
                        <a:latin typeface="+mj-lt"/>
                      </a:endParaRPr>
                    </a:p>
                  </a:txBody>
                  <a:tcPr marL="3659" marR="3659" marT="7318" marB="7318" anchor="ctr">
                    <a:solidFill>
                      <a:schemeClr val="accent5"/>
                    </a:solidFill>
                  </a:tcPr>
                </a:tc>
                <a:tc>
                  <a:txBody>
                    <a:bodyPr/>
                    <a:lstStyle/>
                    <a:p>
                      <a:pPr algn="ctr" fontAlgn="ctr"/>
                      <a:r>
                        <a:rPr lang="en-AU" sz="1000" b="0">
                          <a:solidFill>
                            <a:srgbClr val="505055"/>
                          </a:solidFill>
                          <a:effectLst/>
                        </a:rPr>
                        <a:t>China East</a:t>
                      </a:r>
                      <a:endParaRPr lang="en-AU" sz="1000" b="0">
                        <a:solidFill>
                          <a:srgbClr val="505055"/>
                        </a:solidFill>
                        <a:effectLst/>
                        <a:latin typeface="+mj-lt"/>
                      </a:endParaRPr>
                    </a:p>
                  </a:txBody>
                  <a:tcPr marL="3659" marR="3659" marT="7318" marB="7318" anchor="ctr">
                    <a:solidFill>
                      <a:schemeClr val="accent5"/>
                    </a:solidFill>
                  </a:tcPr>
                </a:tc>
                <a:tc>
                  <a:txBody>
                    <a:bodyPr/>
                    <a:lstStyle/>
                    <a:p>
                      <a:pPr algn="ctr" fontAlgn="ctr"/>
                      <a:r>
                        <a:rPr lang="en-AU" sz="1000" b="0" dirty="0">
                          <a:solidFill>
                            <a:srgbClr val="505055"/>
                          </a:solidFill>
                          <a:effectLst/>
                        </a:rPr>
                        <a:t>China East 2</a:t>
                      </a:r>
                      <a:endParaRPr lang="en-AU" sz="1000" b="0" dirty="0">
                        <a:solidFill>
                          <a:srgbClr val="505055"/>
                        </a:solidFill>
                        <a:effectLst/>
                        <a:latin typeface="+mj-lt"/>
                      </a:endParaRPr>
                    </a:p>
                  </a:txBody>
                  <a:tcPr marL="3659" marR="3659" marT="7318" marB="7318" anchor="ctr">
                    <a:solidFill>
                      <a:schemeClr val="accent5"/>
                    </a:solidFill>
                  </a:tcPr>
                </a:tc>
                <a:tc>
                  <a:txBody>
                    <a:bodyPr/>
                    <a:lstStyle/>
                    <a:p>
                      <a:pPr algn="ctr" fontAlgn="ctr"/>
                      <a:r>
                        <a:rPr lang="en-AU" sz="1000" b="0">
                          <a:solidFill>
                            <a:srgbClr val="505055"/>
                          </a:solidFill>
                          <a:effectLst/>
                        </a:rPr>
                        <a:t>China North</a:t>
                      </a:r>
                      <a:endParaRPr lang="en-AU" sz="1000" b="0">
                        <a:solidFill>
                          <a:srgbClr val="505055"/>
                        </a:solidFill>
                        <a:effectLst/>
                        <a:latin typeface="+mj-lt"/>
                      </a:endParaRPr>
                    </a:p>
                  </a:txBody>
                  <a:tcPr marL="3659" marR="3659" marT="7318" marB="7318" anchor="ctr">
                    <a:solidFill>
                      <a:schemeClr val="accent5"/>
                    </a:solidFill>
                  </a:tcPr>
                </a:tc>
                <a:tc>
                  <a:txBody>
                    <a:bodyPr/>
                    <a:lstStyle/>
                    <a:p>
                      <a:pPr algn="ctr" fontAlgn="ctr"/>
                      <a:r>
                        <a:rPr lang="en-AU" sz="1000" b="0" dirty="0">
                          <a:solidFill>
                            <a:srgbClr val="505055"/>
                          </a:solidFill>
                          <a:effectLst/>
                        </a:rPr>
                        <a:t>China North 2</a:t>
                      </a:r>
                      <a:endParaRPr lang="en-AU" sz="1000" b="0" dirty="0">
                        <a:solidFill>
                          <a:srgbClr val="505055"/>
                        </a:solidFill>
                        <a:effectLst/>
                        <a:latin typeface="+mj-lt"/>
                      </a:endParaRPr>
                    </a:p>
                  </a:txBody>
                  <a:tcPr marL="3659" marR="3659" marT="7318" marB="7318" anchor="ctr">
                    <a:solidFill>
                      <a:schemeClr val="accent5"/>
                    </a:solidFill>
                  </a:tcPr>
                </a:tc>
                <a:extLst>
                  <a:ext uri="{0D108BD9-81ED-4DB2-BD59-A6C34878D82A}">
                    <a16:rowId xmlns:a16="http://schemas.microsoft.com/office/drawing/2014/main" val="1834018929"/>
                  </a:ext>
                </a:extLst>
              </a:tr>
              <a:tr h="497268">
                <a:tc>
                  <a:txBody>
                    <a:bodyPr/>
                    <a:lstStyle/>
                    <a:p>
                      <a:pPr algn="l" fontAlgn="t"/>
                      <a:r>
                        <a:rPr lang="en-AU" sz="1000" b="1" u="none" dirty="0">
                          <a:solidFill>
                            <a:schemeClr val="tx1"/>
                          </a:solidFill>
                          <a:effectLst/>
                        </a:rPr>
                        <a:t>Azure Database for PostgreSQL</a:t>
                      </a:r>
                    </a:p>
                  </a:txBody>
                  <a:tcPr marL="7318" marR="7318" marT="8538" marB="7318"/>
                </a:tc>
                <a:tc>
                  <a:txBody>
                    <a:bodyPr/>
                    <a:lstStyle/>
                    <a:p>
                      <a:pPr algn="ctr" fontAlgn="ctr"/>
                      <a:endParaRPr lang="en-AU" sz="1000">
                        <a:effectLst/>
                      </a:endParaRPr>
                    </a:p>
                  </a:txBody>
                  <a:tcPr marL="8782" marR="8782" marT="4391" marB="4391" anchor="ctr"/>
                </a:tc>
                <a:tc>
                  <a:txBody>
                    <a:bodyPr/>
                    <a:lstStyle/>
                    <a:p>
                      <a:pPr algn="ctr" fontAlgn="ctr"/>
                      <a:endParaRPr lang="en-AU" sz="1000">
                        <a:effectLst/>
                      </a:endParaRPr>
                    </a:p>
                  </a:txBody>
                  <a:tcPr marL="8782" marR="8782" marT="4391" marB="4391" anchor="ctr"/>
                </a:tc>
                <a:tc>
                  <a:txBody>
                    <a:bodyPr/>
                    <a:lstStyle/>
                    <a:p>
                      <a:pPr algn="ctr" fontAlgn="ctr"/>
                      <a:endParaRPr lang="en-AU" sz="1000" dirty="0">
                        <a:effectLst/>
                      </a:endParaRPr>
                    </a:p>
                  </a:txBody>
                  <a:tcPr marL="8782" marR="8782" marT="4391" marB="4391" anchor="ctr"/>
                </a:tc>
                <a:tc>
                  <a:txBody>
                    <a:bodyPr/>
                    <a:lstStyle/>
                    <a:p>
                      <a:pPr algn="ctr" fontAlgn="ctr"/>
                      <a:endParaRPr lang="en-AU" sz="1000" dirty="0">
                        <a:effectLst/>
                      </a:endParaRPr>
                    </a:p>
                  </a:txBody>
                  <a:tcPr marL="8782" marR="8782" marT="4391" marB="4391" anchor="ctr"/>
                </a:tc>
                <a:tc>
                  <a:txBody>
                    <a:bodyPr/>
                    <a:lstStyle/>
                    <a:p>
                      <a:pPr algn="ctr" fontAlgn="ctr"/>
                      <a:endParaRPr lang="en-AU" sz="1000" dirty="0">
                        <a:effectLst/>
                      </a:endParaRPr>
                    </a:p>
                  </a:txBody>
                  <a:tcPr marL="8782" marR="8782" marT="4391" marB="4391" anchor="ctr"/>
                </a:tc>
                <a:tc>
                  <a:txBody>
                    <a:bodyPr/>
                    <a:lstStyle/>
                    <a:p>
                      <a:pPr algn="ctr" fontAlgn="ctr"/>
                      <a:endParaRPr lang="en-AU" sz="1000" dirty="0">
                        <a:effectLst/>
                      </a:endParaRPr>
                    </a:p>
                  </a:txBody>
                  <a:tcPr marL="8782" marR="8782" marT="4391" marB="4391" anchor="ctr"/>
                </a:tc>
                <a:tc>
                  <a:txBody>
                    <a:bodyPr/>
                    <a:lstStyle/>
                    <a:p>
                      <a:pPr algn="ctr" fontAlgn="ctr"/>
                      <a:endParaRPr lang="en-AU" sz="1000">
                        <a:effectLst/>
                      </a:endParaRPr>
                    </a:p>
                  </a:txBody>
                  <a:tcPr marL="8782" marR="8782" marT="4391" marB="4391" anchor="ctr"/>
                </a:tc>
                <a:tc>
                  <a:txBody>
                    <a:bodyPr/>
                    <a:lstStyle/>
                    <a:p>
                      <a:pPr algn="ctr" fontAlgn="ctr"/>
                      <a:endParaRPr lang="en-AU" sz="1000" dirty="0">
                        <a:effectLst/>
                      </a:endParaRPr>
                    </a:p>
                  </a:txBody>
                  <a:tcPr marL="8782" marR="8782" marT="4391" marB="4391" anchor="ctr"/>
                </a:tc>
                <a:tc>
                  <a:txBody>
                    <a:bodyPr/>
                    <a:lstStyle/>
                    <a:p>
                      <a:pPr algn="ctr" fontAlgn="ctr"/>
                      <a:endParaRPr lang="en-AU" sz="1000">
                        <a:effectLst/>
                      </a:endParaRPr>
                    </a:p>
                  </a:txBody>
                  <a:tcPr marL="8782" marR="8782" marT="4391" marB="4391" anchor="ctr"/>
                </a:tc>
                <a:tc>
                  <a:txBody>
                    <a:bodyPr/>
                    <a:lstStyle/>
                    <a:p>
                      <a:pPr algn="ctr" fontAlgn="ctr"/>
                      <a:endParaRPr lang="en-AU" sz="1000">
                        <a:effectLst/>
                      </a:endParaRPr>
                    </a:p>
                  </a:txBody>
                  <a:tcPr marL="8782" marR="8782" marT="4391" marB="4391" anchor="ctr"/>
                </a:tc>
                <a:tc>
                  <a:txBody>
                    <a:bodyPr/>
                    <a:lstStyle/>
                    <a:p>
                      <a:pPr algn="ctr" fontAlgn="ctr"/>
                      <a:endParaRPr lang="en-AU" sz="1000">
                        <a:effectLst/>
                      </a:endParaRPr>
                    </a:p>
                  </a:txBody>
                  <a:tcPr marL="8782" marR="8782" marT="4391" marB="4391" anchor="ctr"/>
                </a:tc>
                <a:tc>
                  <a:txBody>
                    <a:bodyPr/>
                    <a:lstStyle/>
                    <a:p>
                      <a:pPr algn="ctr" fontAlgn="ctr"/>
                      <a:endParaRPr lang="en-AU" sz="1000" dirty="0">
                        <a:effectLst/>
                      </a:endParaRPr>
                    </a:p>
                  </a:txBody>
                  <a:tcPr marL="8782" marR="8782" marT="4391" marB="4391" anchor="ctr"/>
                </a:tc>
                <a:tc>
                  <a:txBody>
                    <a:bodyPr/>
                    <a:lstStyle/>
                    <a:p>
                      <a:pPr algn="ctr" fontAlgn="ctr"/>
                      <a:endParaRPr lang="en-AU" sz="1000" dirty="0">
                        <a:effectLst/>
                      </a:endParaRPr>
                    </a:p>
                  </a:txBody>
                  <a:tcPr marL="8782" marR="8782" marT="4391" marB="4391" anchor="ctr"/>
                </a:tc>
                <a:tc>
                  <a:txBody>
                    <a:bodyPr/>
                    <a:lstStyle/>
                    <a:p>
                      <a:pPr algn="ctr" fontAlgn="ctr"/>
                      <a:endParaRPr lang="en-AU" sz="1000" dirty="0">
                        <a:effectLst/>
                      </a:endParaRPr>
                    </a:p>
                  </a:txBody>
                  <a:tcPr marL="8782" marR="8782" marT="4391" marB="4391" anchor="ctr"/>
                </a:tc>
                <a:tc>
                  <a:txBody>
                    <a:bodyPr/>
                    <a:lstStyle/>
                    <a:p>
                      <a:pPr algn="ctr" fontAlgn="ctr"/>
                      <a:endParaRPr lang="en-AU" sz="1000" dirty="0">
                        <a:effectLst/>
                      </a:endParaRPr>
                    </a:p>
                  </a:txBody>
                  <a:tcPr marL="8782" marR="8782" marT="4391" marB="4391" anchor="ctr"/>
                </a:tc>
                <a:tc>
                  <a:txBody>
                    <a:bodyPr/>
                    <a:lstStyle/>
                    <a:p>
                      <a:pPr algn="ctr" fontAlgn="ctr"/>
                      <a:endParaRPr lang="en-AU" sz="1000" dirty="0">
                        <a:effectLst/>
                      </a:endParaRPr>
                    </a:p>
                  </a:txBody>
                  <a:tcPr marL="8782" marR="8782" marT="4391" marB="4391" anchor="ctr"/>
                </a:tc>
                <a:tc>
                  <a:txBody>
                    <a:bodyPr/>
                    <a:lstStyle/>
                    <a:p>
                      <a:pPr algn="ctr" fontAlgn="ctr"/>
                      <a:endParaRPr lang="en-AU" sz="1000" dirty="0">
                        <a:effectLst/>
                      </a:endParaRPr>
                    </a:p>
                  </a:txBody>
                  <a:tcPr marL="8782" marR="8782" marT="4391" marB="4391" anchor="ctr"/>
                </a:tc>
                <a:tc>
                  <a:txBody>
                    <a:bodyPr/>
                    <a:lstStyle/>
                    <a:p>
                      <a:pPr algn="ctr" fontAlgn="ctr"/>
                      <a:endParaRPr lang="en-AU" sz="1000" dirty="0">
                        <a:effectLst/>
                      </a:endParaRPr>
                    </a:p>
                  </a:txBody>
                  <a:tcPr marL="8782" marR="8782" marT="4391" marB="4391" anchor="ctr"/>
                </a:tc>
                <a:extLst>
                  <a:ext uri="{0D108BD9-81ED-4DB2-BD59-A6C34878D82A}">
                    <a16:rowId xmlns:a16="http://schemas.microsoft.com/office/drawing/2014/main" val="1977789029"/>
                  </a:ext>
                </a:extLst>
              </a:tr>
              <a:tr h="730721">
                <a:tc>
                  <a:txBody>
                    <a:bodyPr/>
                    <a:lstStyle/>
                    <a:p>
                      <a:pPr algn="l" fontAlgn="t"/>
                      <a:r>
                        <a:rPr lang="en-AU" sz="1000" b="1" u="none" dirty="0">
                          <a:solidFill>
                            <a:schemeClr val="tx1"/>
                          </a:solidFill>
                          <a:effectLst/>
                        </a:rPr>
                        <a:t>Azure Database for PostgreSQL flexible servers</a:t>
                      </a:r>
                    </a:p>
                  </a:txBody>
                  <a:tcPr marL="14636" marR="7318" marT="8538" marB="7318"/>
                </a:tc>
                <a:tc>
                  <a:txBody>
                    <a:bodyPr/>
                    <a:lstStyle/>
                    <a:p>
                      <a:pPr algn="ctr" fontAlgn="ctr"/>
                      <a:endParaRPr lang="en-AU" sz="1000" dirty="0">
                        <a:effectLst/>
                      </a:endParaRPr>
                    </a:p>
                  </a:txBody>
                  <a:tcPr marL="8782" marR="8782" marT="4391" marB="4391" anchor="ctr"/>
                </a:tc>
                <a:tc>
                  <a:txBody>
                    <a:bodyPr/>
                    <a:lstStyle/>
                    <a:p>
                      <a:pPr algn="ctr" fontAlgn="ctr"/>
                      <a:endParaRPr lang="en-AU" sz="1000" dirty="0">
                        <a:effectLst/>
                      </a:endParaRPr>
                    </a:p>
                  </a:txBody>
                  <a:tcPr marL="8782" marR="8782" marT="4391" marB="4391" anchor="ctr"/>
                </a:tc>
                <a:tc>
                  <a:txBody>
                    <a:bodyPr/>
                    <a:lstStyle/>
                    <a:p>
                      <a:pPr algn="ctr" fontAlgn="ctr"/>
                      <a:endParaRPr lang="en-AU" sz="1000" dirty="0">
                        <a:effectLst/>
                      </a:endParaRPr>
                    </a:p>
                  </a:txBody>
                  <a:tcPr marL="8782" marR="8782" marT="4391" marB="4391" anchor="ctr"/>
                </a:tc>
                <a:tc>
                  <a:txBody>
                    <a:bodyPr/>
                    <a:lstStyle/>
                    <a:p>
                      <a:pPr algn="ctr" fontAlgn="ctr"/>
                      <a:endParaRPr lang="en-AU" sz="1000" dirty="0">
                        <a:effectLst/>
                      </a:endParaRPr>
                    </a:p>
                  </a:txBody>
                  <a:tcPr marL="8782" marR="8782" marT="4391" marB="4391" anchor="ctr"/>
                </a:tc>
                <a:tc>
                  <a:txBody>
                    <a:bodyPr/>
                    <a:lstStyle/>
                    <a:p>
                      <a:pPr algn="ctr" fontAlgn="ctr"/>
                      <a:endParaRPr lang="en-AU" sz="1000" dirty="0">
                        <a:effectLst/>
                      </a:endParaRPr>
                    </a:p>
                  </a:txBody>
                  <a:tcPr marL="8782" marR="8782" marT="4391" marB="4391" anchor="ctr"/>
                </a:tc>
                <a:tc>
                  <a:txBody>
                    <a:bodyPr/>
                    <a:lstStyle/>
                    <a:p>
                      <a:pPr algn="ctr" fontAlgn="ctr"/>
                      <a:endParaRPr lang="en-AU" sz="1000" dirty="0">
                        <a:effectLst/>
                      </a:endParaRPr>
                    </a:p>
                  </a:txBody>
                  <a:tcPr marL="8782" marR="8782" marT="4391" marB="4391" anchor="ctr"/>
                </a:tc>
                <a:tc>
                  <a:txBody>
                    <a:bodyPr/>
                    <a:lstStyle/>
                    <a:p>
                      <a:pPr algn="ctr" fontAlgn="ctr"/>
                      <a:endParaRPr lang="en-AU" sz="1000">
                        <a:effectLst/>
                      </a:endParaRPr>
                    </a:p>
                  </a:txBody>
                  <a:tcPr marL="8782" marR="8782" marT="4391" marB="4391" anchor="ctr"/>
                </a:tc>
                <a:tc>
                  <a:txBody>
                    <a:bodyPr/>
                    <a:lstStyle/>
                    <a:p>
                      <a:pPr algn="ctr" fontAlgn="ctr"/>
                      <a:endParaRPr lang="en-AU" sz="1000" dirty="0">
                        <a:effectLst/>
                      </a:endParaRPr>
                    </a:p>
                  </a:txBody>
                  <a:tcPr marL="8782" marR="8782" marT="4391" marB="4391" anchor="ctr"/>
                </a:tc>
                <a:tc>
                  <a:txBody>
                    <a:bodyPr/>
                    <a:lstStyle/>
                    <a:p>
                      <a:pPr algn="ctr" fontAlgn="ctr"/>
                      <a:endParaRPr lang="en-AU" sz="1000" dirty="0">
                        <a:effectLst/>
                      </a:endParaRPr>
                    </a:p>
                  </a:txBody>
                  <a:tcPr marL="8782" marR="8782" marT="4391" marB="4391" anchor="ctr"/>
                </a:tc>
                <a:tc>
                  <a:txBody>
                    <a:bodyPr/>
                    <a:lstStyle/>
                    <a:p>
                      <a:pPr algn="ctr" fontAlgn="ctr"/>
                      <a:r>
                        <a:rPr lang="en-AU" sz="800" dirty="0">
                          <a:solidFill>
                            <a:srgbClr val="1A1A1F"/>
                          </a:solidFill>
                          <a:effectLst/>
                        </a:rPr>
                        <a:t>GA expected</a:t>
                      </a:r>
                    </a:p>
                    <a:p>
                      <a:pPr algn="ctr" fontAlgn="ctr"/>
                      <a:r>
                        <a:rPr lang="en-AU" sz="800" dirty="0">
                          <a:solidFill>
                            <a:srgbClr val="1A1A1F"/>
                          </a:solidFill>
                          <a:effectLst/>
                        </a:rPr>
                        <a:t>H2 2022</a:t>
                      </a:r>
                    </a:p>
                  </a:txBody>
                  <a:tcPr marL="8782" marR="8782" marT="4391" marB="4391" anchor="ctr"/>
                </a:tc>
                <a:tc>
                  <a:txBody>
                    <a:bodyPr/>
                    <a:lstStyle/>
                    <a:p>
                      <a:pPr algn="ctr" fontAlgn="ctr"/>
                      <a:endParaRPr lang="en-AU" sz="1000" dirty="0">
                        <a:effectLst/>
                      </a:endParaRPr>
                    </a:p>
                  </a:txBody>
                  <a:tcPr marL="8782" marR="8782" marT="4391" marB="4391" anchor="ctr"/>
                </a:tc>
                <a:tc>
                  <a:txBody>
                    <a:bodyPr/>
                    <a:lstStyle/>
                    <a:p>
                      <a:pPr algn="ctr" fontAlgn="ctr"/>
                      <a:endParaRPr lang="en-AU" sz="1000">
                        <a:effectLst/>
                      </a:endParaRPr>
                    </a:p>
                  </a:txBody>
                  <a:tcPr marL="8782" marR="8782" marT="4391" marB="4391" anchor="ctr"/>
                </a:tc>
                <a:tc>
                  <a:txBody>
                    <a:bodyPr/>
                    <a:lstStyle/>
                    <a:p>
                      <a:pPr algn="ctr" fontAlgn="ctr"/>
                      <a:endParaRPr lang="en-AU" sz="1000" dirty="0">
                        <a:effectLst/>
                      </a:endParaRPr>
                    </a:p>
                  </a:txBody>
                  <a:tcPr marL="8782" marR="8782" marT="4391" marB="4391" anchor="ctr"/>
                </a:tc>
                <a:tc>
                  <a:txBody>
                    <a:bodyPr/>
                    <a:lstStyle/>
                    <a:p>
                      <a:pPr algn="ctr" fontAlgn="ctr"/>
                      <a:endParaRPr lang="en-AU" sz="1000" dirty="0">
                        <a:effectLst/>
                      </a:endParaRPr>
                    </a:p>
                  </a:txBody>
                  <a:tcPr marL="8782" marR="8782" marT="4391" marB="4391" anchor="ctr"/>
                </a:tc>
                <a:tc>
                  <a:txBody>
                    <a:bodyPr/>
                    <a:lstStyle/>
                    <a:p>
                      <a:pPr algn="ctr" fontAlgn="ctr"/>
                      <a:endParaRPr lang="en-AU" sz="1000" dirty="0">
                        <a:effectLst/>
                      </a:endParaRPr>
                    </a:p>
                  </a:txBody>
                  <a:tcPr marL="8782" marR="8782" marT="4391" marB="4391" anchor="ctr"/>
                </a:tc>
                <a:tc>
                  <a:txBody>
                    <a:bodyPr/>
                    <a:lstStyle/>
                    <a:p>
                      <a:pPr algn="ctr" fontAlgn="ctr"/>
                      <a:r>
                        <a:rPr lang="en-AU" sz="800" dirty="0">
                          <a:solidFill>
                            <a:srgbClr val="1A1A1F"/>
                          </a:solidFill>
                          <a:effectLst/>
                        </a:rPr>
                        <a:t>GA expected</a:t>
                      </a:r>
                    </a:p>
                    <a:p>
                      <a:pPr algn="ctr" fontAlgn="ctr"/>
                      <a:r>
                        <a:rPr lang="en-AU" sz="800" dirty="0">
                          <a:solidFill>
                            <a:srgbClr val="1A1A1F"/>
                          </a:solidFill>
                          <a:effectLst/>
                        </a:rPr>
                        <a:t>Q1 2022</a:t>
                      </a:r>
                    </a:p>
                  </a:txBody>
                  <a:tcPr marL="8782" marR="8782" marT="4391" marB="4391" anchor="ctr"/>
                </a:tc>
                <a:tc>
                  <a:txBody>
                    <a:bodyPr/>
                    <a:lstStyle/>
                    <a:p>
                      <a:pPr algn="ctr" fontAlgn="ctr"/>
                      <a:endParaRPr lang="en-AU" sz="1000" dirty="0">
                        <a:effectLst/>
                      </a:endParaRPr>
                    </a:p>
                  </a:txBody>
                  <a:tcPr marL="8782" marR="8782" marT="4391" marB="4391" anchor="ctr"/>
                </a:tc>
                <a:tc>
                  <a:txBody>
                    <a:bodyPr/>
                    <a:lstStyle/>
                    <a:p>
                      <a:pPr algn="ctr" fontAlgn="ctr"/>
                      <a:endParaRPr lang="en-AU" sz="1000" dirty="0">
                        <a:effectLst/>
                      </a:endParaRPr>
                    </a:p>
                  </a:txBody>
                  <a:tcPr marL="8782" marR="8782" marT="4391" marB="4391" anchor="ctr"/>
                </a:tc>
                <a:extLst>
                  <a:ext uri="{0D108BD9-81ED-4DB2-BD59-A6C34878D82A}">
                    <a16:rowId xmlns:a16="http://schemas.microsoft.com/office/drawing/2014/main" val="108375554"/>
                  </a:ext>
                </a:extLst>
              </a:tr>
            </a:tbl>
          </a:graphicData>
        </a:graphic>
      </p:graphicFrame>
      <p:graphicFrame>
        <p:nvGraphicFramePr>
          <p:cNvPr id="142" name="Table 141">
            <a:extLst>
              <a:ext uri="{FF2B5EF4-FFF2-40B4-BE49-F238E27FC236}">
                <a16:creationId xmlns:a16="http://schemas.microsoft.com/office/drawing/2014/main" id="{AF950AD8-9555-41CD-A9E0-EFD44304D7DD}"/>
              </a:ext>
            </a:extLst>
          </p:cNvPr>
          <p:cNvGraphicFramePr>
            <a:graphicFrameLocks noGrp="1"/>
          </p:cNvGraphicFramePr>
          <p:nvPr>
            <p:extLst>
              <p:ext uri="{D42A27DB-BD31-4B8C-83A1-F6EECF244321}">
                <p14:modId xmlns:p14="http://schemas.microsoft.com/office/powerpoint/2010/main" val="4187222544"/>
              </p:ext>
            </p:extLst>
          </p:nvPr>
        </p:nvGraphicFramePr>
        <p:xfrm>
          <a:off x="588263" y="4911083"/>
          <a:ext cx="8131198" cy="1746251"/>
        </p:xfrm>
        <a:graphic>
          <a:graphicData uri="http://schemas.openxmlformats.org/drawingml/2006/table">
            <a:tbl>
              <a:tblPr firstRow="1">
                <a:tableStyleId>{BDBED569-4797-4DF1-A0F4-6AAB3CD982D8}</a:tableStyleId>
              </a:tblPr>
              <a:tblGrid>
                <a:gridCol w="2117173">
                  <a:extLst>
                    <a:ext uri="{9D8B030D-6E8A-4147-A177-3AD203B41FA5}">
                      <a16:colId xmlns:a16="http://schemas.microsoft.com/office/drawing/2014/main" val="1886569003"/>
                    </a:ext>
                  </a:extLst>
                </a:gridCol>
                <a:gridCol w="652336">
                  <a:extLst>
                    <a:ext uri="{9D8B030D-6E8A-4147-A177-3AD203B41FA5}">
                      <a16:colId xmlns:a16="http://schemas.microsoft.com/office/drawing/2014/main" val="3284168879"/>
                    </a:ext>
                  </a:extLst>
                </a:gridCol>
                <a:gridCol w="628506">
                  <a:extLst>
                    <a:ext uri="{9D8B030D-6E8A-4147-A177-3AD203B41FA5}">
                      <a16:colId xmlns:a16="http://schemas.microsoft.com/office/drawing/2014/main" val="2886785556"/>
                    </a:ext>
                  </a:extLst>
                </a:gridCol>
                <a:gridCol w="676169">
                  <a:extLst>
                    <a:ext uri="{9D8B030D-6E8A-4147-A177-3AD203B41FA5}">
                      <a16:colId xmlns:a16="http://schemas.microsoft.com/office/drawing/2014/main" val="2172998192"/>
                    </a:ext>
                  </a:extLst>
                </a:gridCol>
                <a:gridCol w="676169">
                  <a:extLst>
                    <a:ext uri="{9D8B030D-6E8A-4147-A177-3AD203B41FA5}">
                      <a16:colId xmlns:a16="http://schemas.microsoft.com/office/drawing/2014/main" val="635297388"/>
                    </a:ext>
                  </a:extLst>
                </a:gridCol>
                <a:gridCol w="676169">
                  <a:extLst>
                    <a:ext uri="{9D8B030D-6E8A-4147-A177-3AD203B41FA5}">
                      <a16:colId xmlns:a16="http://schemas.microsoft.com/office/drawing/2014/main" val="3874534844"/>
                    </a:ext>
                  </a:extLst>
                </a:gridCol>
                <a:gridCol w="676169">
                  <a:extLst>
                    <a:ext uri="{9D8B030D-6E8A-4147-A177-3AD203B41FA5}">
                      <a16:colId xmlns:a16="http://schemas.microsoft.com/office/drawing/2014/main" val="948621530"/>
                    </a:ext>
                  </a:extLst>
                </a:gridCol>
                <a:gridCol w="676169">
                  <a:extLst>
                    <a:ext uri="{9D8B030D-6E8A-4147-A177-3AD203B41FA5}">
                      <a16:colId xmlns:a16="http://schemas.microsoft.com/office/drawing/2014/main" val="2170533636"/>
                    </a:ext>
                  </a:extLst>
                </a:gridCol>
                <a:gridCol w="676169">
                  <a:extLst>
                    <a:ext uri="{9D8B030D-6E8A-4147-A177-3AD203B41FA5}">
                      <a16:colId xmlns:a16="http://schemas.microsoft.com/office/drawing/2014/main" val="2199891478"/>
                    </a:ext>
                  </a:extLst>
                </a:gridCol>
                <a:gridCol w="676169">
                  <a:extLst>
                    <a:ext uri="{9D8B030D-6E8A-4147-A177-3AD203B41FA5}">
                      <a16:colId xmlns:a16="http://schemas.microsoft.com/office/drawing/2014/main" val="3213696126"/>
                    </a:ext>
                  </a:extLst>
                </a:gridCol>
              </a:tblGrid>
              <a:tr h="518262">
                <a:tc>
                  <a:txBody>
                    <a:bodyPr/>
                    <a:lstStyle/>
                    <a:p>
                      <a:pPr algn="l" fontAlgn="ctr"/>
                      <a:r>
                        <a:rPr lang="en-AU" sz="1000" b="0" dirty="0">
                          <a:solidFill>
                            <a:srgbClr val="505055"/>
                          </a:solidFill>
                          <a:effectLst/>
                        </a:rPr>
                        <a:t>Region</a:t>
                      </a:r>
                      <a:endParaRPr lang="en-AU" sz="1000" b="0" dirty="0">
                        <a:solidFill>
                          <a:srgbClr val="505055"/>
                        </a:solidFill>
                        <a:effectLst/>
                        <a:latin typeface="+mj-lt"/>
                      </a:endParaRPr>
                    </a:p>
                  </a:txBody>
                  <a:tcPr marL="7318" marR="7318" marT="12197" marB="4391" anchor="ctr">
                    <a:solidFill>
                      <a:schemeClr val="accent5"/>
                    </a:solidFill>
                  </a:tcPr>
                </a:tc>
                <a:tc>
                  <a:txBody>
                    <a:bodyPr/>
                    <a:lstStyle/>
                    <a:p>
                      <a:pPr algn="ctr" fontAlgn="ctr"/>
                      <a:r>
                        <a:rPr lang="en-AU" sz="1000" b="0" dirty="0">
                          <a:solidFill>
                            <a:srgbClr val="505055"/>
                          </a:solidFill>
                          <a:effectLst/>
                        </a:rPr>
                        <a:t>North Europe</a:t>
                      </a:r>
                      <a:endParaRPr lang="en-AU" sz="1000" b="0" dirty="0">
                        <a:solidFill>
                          <a:srgbClr val="505055"/>
                        </a:solidFill>
                        <a:effectLst/>
                        <a:latin typeface="+mj-lt"/>
                      </a:endParaRPr>
                    </a:p>
                  </a:txBody>
                  <a:tcPr marL="3659" marR="3659" marT="7318" marB="7318" anchor="ctr">
                    <a:solidFill>
                      <a:schemeClr val="accent5"/>
                    </a:solidFill>
                  </a:tcPr>
                </a:tc>
                <a:tc>
                  <a:txBody>
                    <a:bodyPr/>
                    <a:lstStyle/>
                    <a:p>
                      <a:pPr algn="ctr" fontAlgn="ctr"/>
                      <a:r>
                        <a:rPr lang="en-AU" sz="1000" b="0" dirty="0">
                          <a:solidFill>
                            <a:srgbClr val="505055"/>
                          </a:solidFill>
                          <a:effectLst/>
                        </a:rPr>
                        <a:t>West Europe</a:t>
                      </a:r>
                      <a:endParaRPr lang="en-AU" sz="1000" b="0" dirty="0">
                        <a:solidFill>
                          <a:srgbClr val="505055"/>
                        </a:solidFill>
                        <a:effectLst/>
                        <a:latin typeface="+mj-lt"/>
                      </a:endParaRPr>
                    </a:p>
                  </a:txBody>
                  <a:tcPr marL="3659" marR="3659" marT="7318" marB="7318" anchor="ctr">
                    <a:solidFill>
                      <a:schemeClr val="accent5"/>
                    </a:solidFill>
                  </a:tcPr>
                </a:tc>
                <a:tc>
                  <a:txBody>
                    <a:bodyPr/>
                    <a:lstStyle/>
                    <a:p>
                      <a:pPr algn="ctr" fontAlgn="ctr"/>
                      <a:r>
                        <a:rPr lang="en-AU" sz="1000" b="0" dirty="0">
                          <a:solidFill>
                            <a:srgbClr val="505055"/>
                          </a:solidFill>
                          <a:effectLst/>
                        </a:rPr>
                        <a:t>France Central</a:t>
                      </a:r>
                      <a:endParaRPr lang="en-AU" sz="1000" b="0" dirty="0">
                        <a:solidFill>
                          <a:srgbClr val="505055"/>
                        </a:solidFill>
                        <a:effectLst/>
                        <a:latin typeface="+mj-lt"/>
                      </a:endParaRPr>
                    </a:p>
                  </a:txBody>
                  <a:tcPr marL="3659" marR="3659" marT="7318" marB="7318" anchor="ctr">
                    <a:solidFill>
                      <a:schemeClr val="accent5"/>
                    </a:solidFill>
                  </a:tcPr>
                </a:tc>
                <a:tc>
                  <a:txBody>
                    <a:bodyPr/>
                    <a:lstStyle/>
                    <a:p>
                      <a:pPr algn="ctr" fontAlgn="ctr"/>
                      <a:r>
                        <a:rPr lang="en-AU" sz="950" b="0" dirty="0">
                          <a:solidFill>
                            <a:srgbClr val="505055"/>
                          </a:solidFill>
                          <a:effectLst/>
                        </a:rPr>
                        <a:t>Germany WC</a:t>
                      </a:r>
                      <a:endParaRPr lang="en-AU" sz="950" b="0" dirty="0">
                        <a:solidFill>
                          <a:srgbClr val="505055"/>
                        </a:solidFill>
                        <a:effectLst/>
                        <a:latin typeface="+mj-lt"/>
                      </a:endParaRPr>
                    </a:p>
                  </a:txBody>
                  <a:tcPr marL="3659" marR="3659" marT="7318" marB="7318" anchor="ctr">
                    <a:solidFill>
                      <a:schemeClr val="accent5"/>
                    </a:solidFill>
                  </a:tcPr>
                </a:tc>
                <a:tc>
                  <a:txBody>
                    <a:bodyPr/>
                    <a:lstStyle/>
                    <a:p>
                      <a:pPr algn="ctr" fontAlgn="ctr"/>
                      <a:r>
                        <a:rPr lang="en-AU" sz="950" b="0" dirty="0">
                          <a:solidFill>
                            <a:srgbClr val="505055"/>
                          </a:solidFill>
                          <a:effectLst/>
                        </a:rPr>
                        <a:t>Norway East</a:t>
                      </a:r>
                      <a:endParaRPr lang="en-AU" sz="950" b="0" dirty="0">
                        <a:solidFill>
                          <a:srgbClr val="505055"/>
                        </a:solidFill>
                        <a:effectLst/>
                        <a:latin typeface="+mj-lt"/>
                      </a:endParaRPr>
                    </a:p>
                  </a:txBody>
                  <a:tcPr marL="3659" marR="3659" marT="7318" marB="7318" anchor="ctr">
                    <a:solidFill>
                      <a:schemeClr val="accent5"/>
                    </a:solidFill>
                  </a:tcPr>
                </a:tc>
                <a:tc>
                  <a:txBody>
                    <a:bodyPr/>
                    <a:lstStyle/>
                    <a:p>
                      <a:pPr algn="ctr" fontAlgn="ctr"/>
                      <a:r>
                        <a:rPr lang="en-AU" sz="950" b="0" dirty="0">
                          <a:solidFill>
                            <a:srgbClr val="505055"/>
                          </a:solidFill>
                          <a:effectLst/>
                        </a:rPr>
                        <a:t>Sweden Central</a:t>
                      </a:r>
                      <a:endParaRPr lang="en-AU" sz="950" b="0" dirty="0">
                        <a:solidFill>
                          <a:srgbClr val="505055"/>
                        </a:solidFill>
                        <a:effectLst/>
                        <a:latin typeface="+mj-lt"/>
                      </a:endParaRPr>
                    </a:p>
                  </a:txBody>
                  <a:tcPr marL="3659" marR="3659" marT="7318" marB="7318" anchor="ctr">
                    <a:solidFill>
                      <a:schemeClr val="accent5"/>
                    </a:solidFill>
                  </a:tcPr>
                </a:tc>
                <a:tc>
                  <a:txBody>
                    <a:bodyPr/>
                    <a:lstStyle/>
                    <a:p>
                      <a:pPr algn="ctr" fontAlgn="ctr"/>
                      <a:r>
                        <a:rPr lang="en-AU" sz="950" b="0" dirty="0">
                          <a:solidFill>
                            <a:srgbClr val="505055"/>
                          </a:solidFill>
                          <a:effectLst/>
                        </a:rPr>
                        <a:t>Switzerland North</a:t>
                      </a:r>
                      <a:endParaRPr lang="en-AU" sz="950" b="0" dirty="0">
                        <a:solidFill>
                          <a:srgbClr val="505055"/>
                        </a:solidFill>
                        <a:effectLst/>
                        <a:latin typeface="+mj-lt"/>
                      </a:endParaRPr>
                    </a:p>
                  </a:txBody>
                  <a:tcPr marL="3659" marR="3659" marT="7318" marB="7318" anchor="ctr">
                    <a:solidFill>
                      <a:schemeClr val="accent5"/>
                    </a:solidFill>
                  </a:tcPr>
                </a:tc>
                <a:tc>
                  <a:txBody>
                    <a:bodyPr/>
                    <a:lstStyle/>
                    <a:p>
                      <a:pPr algn="ctr" fontAlgn="ctr"/>
                      <a:r>
                        <a:rPr lang="en-AU" sz="950" b="0" dirty="0">
                          <a:solidFill>
                            <a:srgbClr val="505055"/>
                          </a:solidFill>
                          <a:effectLst/>
                        </a:rPr>
                        <a:t>UK South</a:t>
                      </a:r>
                      <a:endParaRPr lang="en-AU" sz="950" b="0" dirty="0">
                        <a:solidFill>
                          <a:srgbClr val="505055"/>
                        </a:solidFill>
                        <a:effectLst/>
                        <a:latin typeface="+mj-lt"/>
                      </a:endParaRPr>
                    </a:p>
                  </a:txBody>
                  <a:tcPr marL="3659" marR="3659" marT="7318" marB="7318" anchor="ctr">
                    <a:solidFill>
                      <a:schemeClr val="accent5"/>
                    </a:solidFill>
                  </a:tcPr>
                </a:tc>
                <a:tc>
                  <a:txBody>
                    <a:bodyPr/>
                    <a:lstStyle/>
                    <a:p>
                      <a:pPr algn="ctr" fontAlgn="ctr"/>
                      <a:r>
                        <a:rPr lang="en-AU" sz="950" b="0">
                          <a:solidFill>
                            <a:srgbClr val="505055"/>
                          </a:solidFill>
                          <a:effectLst/>
                        </a:rPr>
                        <a:t>UK West</a:t>
                      </a:r>
                      <a:endParaRPr lang="en-AU" sz="950" b="0">
                        <a:solidFill>
                          <a:srgbClr val="505055"/>
                        </a:solidFill>
                        <a:effectLst/>
                        <a:latin typeface="+mj-lt"/>
                      </a:endParaRPr>
                    </a:p>
                  </a:txBody>
                  <a:tcPr marL="3659" marR="3659" marT="7318" marB="7318" anchor="ctr">
                    <a:solidFill>
                      <a:schemeClr val="accent5"/>
                    </a:solidFill>
                  </a:tcPr>
                </a:tc>
                <a:extLst>
                  <a:ext uri="{0D108BD9-81ED-4DB2-BD59-A6C34878D82A}">
                    <a16:rowId xmlns:a16="http://schemas.microsoft.com/office/drawing/2014/main" val="1834018929"/>
                  </a:ext>
                </a:extLst>
              </a:tr>
              <a:tr h="497268">
                <a:tc>
                  <a:txBody>
                    <a:bodyPr/>
                    <a:lstStyle/>
                    <a:p>
                      <a:pPr algn="l" fontAlgn="t"/>
                      <a:r>
                        <a:rPr lang="en-AU" sz="1000" b="1" u="none" dirty="0">
                          <a:solidFill>
                            <a:schemeClr val="tx1"/>
                          </a:solidFill>
                          <a:effectLst/>
                        </a:rPr>
                        <a:t>Azure Database for PostgreSQL</a:t>
                      </a:r>
                    </a:p>
                  </a:txBody>
                  <a:tcPr marL="7318" marR="7318" marT="8538" marB="7318"/>
                </a:tc>
                <a:tc>
                  <a:txBody>
                    <a:bodyPr/>
                    <a:lstStyle/>
                    <a:p>
                      <a:pPr algn="ctr" fontAlgn="ctr"/>
                      <a:endParaRPr lang="en-AU" sz="1000">
                        <a:effectLst/>
                      </a:endParaRPr>
                    </a:p>
                  </a:txBody>
                  <a:tcPr marL="8782" marR="8782" marT="4391" marB="4391" anchor="ctr"/>
                </a:tc>
                <a:tc>
                  <a:txBody>
                    <a:bodyPr/>
                    <a:lstStyle/>
                    <a:p>
                      <a:pPr algn="ctr" fontAlgn="ctr"/>
                      <a:endParaRPr lang="en-AU" sz="1000">
                        <a:effectLst/>
                      </a:endParaRPr>
                    </a:p>
                  </a:txBody>
                  <a:tcPr marL="8782" marR="8782" marT="4391" marB="4391" anchor="ctr"/>
                </a:tc>
                <a:tc>
                  <a:txBody>
                    <a:bodyPr/>
                    <a:lstStyle/>
                    <a:p>
                      <a:pPr algn="ctr" fontAlgn="ctr"/>
                      <a:endParaRPr lang="en-AU" sz="1000" dirty="0">
                        <a:effectLst/>
                      </a:endParaRPr>
                    </a:p>
                  </a:txBody>
                  <a:tcPr marL="8782" marR="8782" marT="4391" marB="4391" anchor="ctr"/>
                </a:tc>
                <a:tc>
                  <a:txBody>
                    <a:bodyPr/>
                    <a:lstStyle/>
                    <a:p>
                      <a:pPr algn="ctr" fontAlgn="ctr"/>
                      <a:endParaRPr lang="en-AU" sz="1000" dirty="0">
                        <a:effectLst/>
                      </a:endParaRPr>
                    </a:p>
                  </a:txBody>
                  <a:tcPr marL="8782" marR="8782" marT="4391" marB="4391" anchor="ctr"/>
                </a:tc>
                <a:tc>
                  <a:txBody>
                    <a:bodyPr/>
                    <a:lstStyle/>
                    <a:p>
                      <a:pPr algn="ctr" fontAlgn="ctr"/>
                      <a:endParaRPr lang="en-AU" sz="1000">
                        <a:effectLst/>
                      </a:endParaRPr>
                    </a:p>
                  </a:txBody>
                  <a:tcPr marL="8782" marR="8782" marT="4391" marB="4391" anchor="ctr"/>
                </a:tc>
                <a:tc>
                  <a:txBody>
                    <a:bodyPr/>
                    <a:lstStyle/>
                    <a:p>
                      <a:pPr algn="ctr" fontAlgn="ctr"/>
                      <a:endParaRPr lang="en-AU" sz="1000" dirty="0">
                        <a:effectLst/>
                      </a:endParaRPr>
                    </a:p>
                  </a:txBody>
                  <a:tcPr marL="8782" marR="8782" marT="4391" marB="4391" anchor="ctr"/>
                </a:tc>
                <a:tc>
                  <a:txBody>
                    <a:bodyPr/>
                    <a:lstStyle/>
                    <a:p>
                      <a:pPr algn="ctr" fontAlgn="ctr"/>
                      <a:endParaRPr lang="en-AU" sz="1000" dirty="0">
                        <a:effectLst/>
                      </a:endParaRPr>
                    </a:p>
                  </a:txBody>
                  <a:tcPr marL="8782" marR="8782" marT="4391" marB="4391" anchor="ctr"/>
                </a:tc>
                <a:tc>
                  <a:txBody>
                    <a:bodyPr/>
                    <a:lstStyle/>
                    <a:p>
                      <a:pPr algn="ctr" fontAlgn="ctr"/>
                      <a:endParaRPr lang="en-AU" sz="1000" dirty="0">
                        <a:effectLst/>
                      </a:endParaRPr>
                    </a:p>
                  </a:txBody>
                  <a:tcPr marL="8782" marR="8782" marT="4391" marB="4391" anchor="ctr"/>
                </a:tc>
                <a:tc>
                  <a:txBody>
                    <a:bodyPr/>
                    <a:lstStyle/>
                    <a:p>
                      <a:pPr algn="ctr" fontAlgn="ctr"/>
                      <a:endParaRPr lang="en-AU" sz="1000" dirty="0">
                        <a:effectLst/>
                      </a:endParaRPr>
                    </a:p>
                  </a:txBody>
                  <a:tcPr marL="8782" marR="8782" marT="4391" marB="4391" anchor="ctr"/>
                </a:tc>
                <a:extLst>
                  <a:ext uri="{0D108BD9-81ED-4DB2-BD59-A6C34878D82A}">
                    <a16:rowId xmlns:a16="http://schemas.microsoft.com/office/drawing/2014/main" val="1977789029"/>
                  </a:ext>
                </a:extLst>
              </a:tr>
              <a:tr h="730721">
                <a:tc>
                  <a:txBody>
                    <a:bodyPr/>
                    <a:lstStyle/>
                    <a:p>
                      <a:pPr algn="l" fontAlgn="t"/>
                      <a:r>
                        <a:rPr lang="en-AU" sz="1000" b="1" u="none" dirty="0">
                          <a:solidFill>
                            <a:schemeClr val="tx1"/>
                          </a:solidFill>
                          <a:effectLst/>
                        </a:rPr>
                        <a:t>Azure Database for PostgreSQL flexible servers</a:t>
                      </a:r>
                    </a:p>
                  </a:txBody>
                  <a:tcPr marL="14636" marR="7318" marT="8538" marB="7318"/>
                </a:tc>
                <a:tc>
                  <a:txBody>
                    <a:bodyPr/>
                    <a:lstStyle/>
                    <a:p>
                      <a:pPr algn="ctr" fontAlgn="ctr"/>
                      <a:endParaRPr lang="en-AU" sz="1000" dirty="0">
                        <a:effectLst/>
                      </a:endParaRPr>
                    </a:p>
                  </a:txBody>
                  <a:tcPr marL="8782" marR="8782" marT="4391" marB="4391" anchor="ctr"/>
                </a:tc>
                <a:tc>
                  <a:txBody>
                    <a:bodyPr/>
                    <a:lstStyle/>
                    <a:p>
                      <a:pPr algn="ctr" fontAlgn="ctr"/>
                      <a:endParaRPr lang="en-AU" sz="1000" dirty="0">
                        <a:effectLst/>
                      </a:endParaRPr>
                    </a:p>
                  </a:txBody>
                  <a:tcPr marL="8782" marR="8782" marT="4391" marB="4391" anchor="ctr"/>
                </a:tc>
                <a:tc>
                  <a:txBody>
                    <a:bodyPr/>
                    <a:lstStyle/>
                    <a:p>
                      <a:pPr algn="ctr" fontAlgn="ctr"/>
                      <a:endParaRPr lang="en-AU" sz="1000" dirty="0">
                        <a:effectLst/>
                      </a:endParaRPr>
                    </a:p>
                  </a:txBody>
                  <a:tcPr marL="8782" marR="8782" marT="4391" marB="4391" anchor="ctr"/>
                </a:tc>
                <a:tc>
                  <a:txBody>
                    <a:bodyPr/>
                    <a:lstStyle/>
                    <a:p>
                      <a:pPr algn="ctr" fontAlgn="ctr"/>
                      <a:endParaRPr lang="en-AU" sz="1000" dirty="0">
                        <a:effectLst/>
                      </a:endParaRPr>
                    </a:p>
                  </a:txBody>
                  <a:tcPr marL="8782" marR="8782" marT="4391" marB="4391" anchor="ctr"/>
                </a:tc>
                <a:tc>
                  <a:txBody>
                    <a:bodyPr/>
                    <a:lstStyle/>
                    <a:p>
                      <a:pPr algn="ctr" fontAlgn="ctr"/>
                      <a:endParaRPr lang="en-AU" sz="1000">
                        <a:effectLst/>
                      </a:endParaRPr>
                    </a:p>
                  </a:txBody>
                  <a:tcPr marL="8782" marR="8782" marT="4391" marB="4391" anchor="ctr"/>
                </a:tc>
                <a:tc>
                  <a:txBody>
                    <a:bodyPr/>
                    <a:lstStyle/>
                    <a:p>
                      <a:pPr algn="ctr" fontAlgn="ctr"/>
                      <a:endParaRPr lang="en-AU" sz="1000" dirty="0">
                        <a:effectLst/>
                      </a:endParaRPr>
                    </a:p>
                  </a:txBody>
                  <a:tcPr marL="8782" marR="8782" marT="4391" marB="4391" anchor="ctr"/>
                </a:tc>
                <a:tc>
                  <a:txBody>
                    <a:bodyPr/>
                    <a:lstStyle/>
                    <a:p>
                      <a:pPr algn="ctr" fontAlgn="ctr"/>
                      <a:endParaRPr lang="en-AU" sz="1000" dirty="0">
                        <a:effectLst/>
                      </a:endParaRPr>
                    </a:p>
                  </a:txBody>
                  <a:tcPr marL="8782" marR="8782" marT="4391" marB="4391" anchor="ctr"/>
                </a:tc>
                <a:tc>
                  <a:txBody>
                    <a:bodyPr/>
                    <a:lstStyle/>
                    <a:p>
                      <a:pPr algn="ctr" fontAlgn="ctr"/>
                      <a:r>
                        <a:rPr lang="en-AU" sz="800" dirty="0">
                          <a:solidFill>
                            <a:srgbClr val="1A1A1F"/>
                          </a:solidFill>
                          <a:effectLst/>
                        </a:rPr>
                        <a:t>GA expected</a:t>
                      </a:r>
                    </a:p>
                    <a:p>
                      <a:pPr algn="ctr" fontAlgn="ctr"/>
                      <a:r>
                        <a:rPr lang="en-AU" sz="800" dirty="0">
                          <a:solidFill>
                            <a:srgbClr val="1A1A1F"/>
                          </a:solidFill>
                          <a:effectLst/>
                        </a:rPr>
                        <a:t>H2 2022</a:t>
                      </a:r>
                    </a:p>
                  </a:txBody>
                  <a:tcPr marL="8782" marR="8782" marT="4391" marB="4391" anchor="ctr"/>
                </a:tc>
                <a:tc>
                  <a:txBody>
                    <a:bodyPr/>
                    <a:lstStyle/>
                    <a:p>
                      <a:pPr algn="ctr" fontAlgn="ctr"/>
                      <a:endParaRPr lang="en-AU" sz="1000" dirty="0">
                        <a:effectLst/>
                      </a:endParaRPr>
                    </a:p>
                  </a:txBody>
                  <a:tcPr marL="8782" marR="8782" marT="4391" marB="4391" anchor="ctr"/>
                </a:tc>
                <a:extLst>
                  <a:ext uri="{0D108BD9-81ED-4DB2-BD59-A6C34878D82A}">
                    <a16:rowId xmlns:a16="http://schemas.microsoft.com/office/drawing/2014/main" val="108375554"/>
                  </a:ext>
                </a:extLst>
              </a:tr>
            </a:tbl>
          </a:graphicData>
        </a:graphic>
      </p:graphicFrame>
      <p:grpSp>
        <p:nvGrpSpPr>
          <p:cNvPr id="143" name="Group 46">
            <a:extLst>
              <a:ext uri="{FF2B5EF4-FFF2-40B4-BE49-F238E27FC236}">
                <a16:creationId xmlns:a16="http://schemas.microsoft.com/office/drawing/2014/main" id="{520D3631-B566-45C8-BA84-0017CCA5BE25}"/>
              </a:ext>
              <a:ext uri="{C183D7F6-B498-43B3-948B-1728B52AA6E4}">
                <adec:decorative xmlns:adec="http://schemas.microsoft.com/office/drawing/2017/decorative" val="1"/>
              </a:ext>
            </a:extLst>
          </p:cNvPr>
          <p:cNvGrpSpPr>
            <a:grpSpLocks noChangeAspect="1"/>
          </p:cNvGrpSpPr>
          <p:nvPr/>
        </p:nvGrpSpPr>
        <p:grpSpPr bwMode="auto">
          <a:xfrm>
            <a:off x="2263419" y="3693983"/>
            <a:ext cx="235759" cy="235759"/>
            <a:chOff x="2812" y="999"/>
            <a:chExt cx="312" cy="312"/>
          </a:xfrm>
        </p:grpSpPr>
        <p:sp>
          <p:nvSpPr>
            <p:cNvPr id="144" name="AutoShape 45">
              <a:extLst>
                <a:ext uri="{FF2B5EF4-FFF2-40B4-BE49-F238E27FC236}">
                  <a16:creationId xmlns:a16="http://schemas.microsoft.com/office/drawing/2014/main" id="{09BBD825-3378-47F8-8B3F-27E6015A1AA8}"/>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47">
              <a:extLst>
                <a:ext uri="{FF2B5EF4-FFF2-40B4-BE49-F238E27FC236}">
                  <a16:creationId xmlns:a16="http://schemas.microsoft.com/office/drawing/2014/main" id="{B83E8EB5-7FF6-472E-A8A1-F3E1F44DB42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48">
              <a:extLst>
                <a:ext uri="{FF2B5EF4-FFF2-40B4-BE49-F238E27FC236}">
                  <a16:creationId xmlns:a16="http://schemas.microsoft.com/office/drawing/2014/main" id="{51B6E693-A82D-4C0C-9787-AB3DDFBE8144}"/>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49">
              <a:extLst>
                <a:ext uri="{FF2B5EF4-FFF2-40B4-BE49-F238E27FC236}">
                  <a16:creationId xmlns:a16="http://schemas.microsoft.com/office/drawing/2014/main" id="{B2C58D7D-2251-4A4E-B582-D1AF80B4E133}"/>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8" name="Group 46">
            <a:extLst>
              <a:ext uri="{FF2B5EF4-FFF2-40B4-BE49-F238E27FC236}">
                <a16:creationId xmlns:a16="http://schemas.microsoft.com/office/drawing/2014/main" id="{AE388F0C-DA0E-4C31-B418-9949229B6628}"/>
              </a:ext>
              <a:ext uri="{C183D7F6-B498-43B3-948B-1728B52AA6E4}">
                <adec:decorative xmlns:adec="http://schemas.microsoft.com/office/drawing/2017/decorative" val="1"/>
              </a:ext>
            </a:extLst>
          </p:cNvPr>
          <p:cNvGrpSpPr>
            <a:grpSpLocks noChangeAspect="1"/>
          </p:cNvGrpSpPr>
          <p:nvPr/>
        </p:nvGrpSpPr>
        <p:grpSpPr bwMode="auto">
          <a:xfrm>
            <a:off x="2278531" y="4262005"/>
            <a:ext cx="235759" cy="235759"/>
            <a:chOff x="2812" y="999"/>
            <a:chExt cx="312" cy="312"/>
          </a:xfrm>
        </p:grpSpPr>
        <p:sp>
          <p:nvSpPr>
            <p:cNvPr id="149" name="AutoShape 45">
              <a:extLst>
                <a:ext uri="{FF2B5EF4-FFF2-40B4-BE49-F238E27FC236}">
                  <a16:creationId xmlns:a16="http://schemas.microsoft.com/office/drawing/2014/main" id="{8BA480F2-D59D-4283-8AA5-9309203AE93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47">
              <a:extLst>
                <a:ext uri="{FF2B5EF4-FFF2-40B4-BE49-F238E27FC236}">
                  <a16:creationId xmlns:a16="http://schemas.microsoft.com/office/drawing/2014/main" id="{4F8CAD5D-242E-47A6-889C-3C291D7FE4DC}"/>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48">
              <a:extLst>
                <a:ext uri="{FF2B5EF4-FFF2-40B4-BE49-F238E27FC236}">
                  <a16:creationId xmlns:a16="http://schemas.microsoft.com/office/drawing/2014/main" id="{0F4AA546-43EC-4079-A3FF-AB0FE06BA693}"/>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49">
              <a:extLst>
                <a:ext uri="{FF2B5EF4-FFF2-40B4-BE49-F238E27FC236}">
                  <a16:creationId xmlns:a16="http://schemas.microsoft.com/office/drawing/2014/main" id="{7DDBBAFE-2E9F-433A-8B14-617C1F05A9E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3" name="Group 46">
            <a:extLst>
              <a:ext uri="{FF2B5EF4-FFF2-40B4-BE49-F238E27FC236}">
                <a16:creationId xmlns:a16="http://schemas.microsoft.com/office/drawing/2014/main" id="{313F4D9C-6830-4DFD-9552-63A7AD2CC328}"/>
              </a:ext>
              <a:ext uri="{C183D7F6-B498-43B3-948B-1728B52AA6E4}">
                <adec:decorative xmlns:adec="http://schemas.microsoft.com/office/drawing/2017/decorative" val="1"/>
              </a:ext>
            </a:extLst>
          </p:cNvPr>
          <p:cNvGrpSpPr>
            <a:grpSpLocks noChangeAspect="1"/>
          </p:cNvGrpSpPr>
          <p:nvPr/>
        </p:nvGrpSpPr>
        <p:grpSpPr bwMode="auto">
          <a:xfrm>
            <a:off x="6916055" y="3693983"/>
            <a:ext cx="235759" cy="235759"/>
            <a:chOff x="2812" y="999"/>
            <a:chExt cx="312" cy="312"/>
          </a:xfrm>
        </p:grpSpPr>
        <p:sp>
          <p:nvSpPr>
            <p:cNvPr id="154" name="AutoShape 45">
              <a:extLst>
                <a:ext uri="{FF2B5EF4-FFF2-40B4-BE49-F238E27FC236}">
                  <a16:creationId xmlns:a16="http://schemas.microsoft.com/office/drawing/2014/main" id="{ED7DD814-54A1-41BA-9F26-FBE03B1DC9A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47">
              <a:extLst>
                <a:ext uri="{FF2B5EF4-FFF2-40B4-BE49-F238E27FC236}">
                  <a16:creationId xmlns:a16="http://schemas.microsoft.com/office/drawing/2014/main" id="{561436EE-EC55-467A-A2FA-A5AA8F786B9A}"/>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48">
              <a:extLst>
                <a:ext uri="{FF2B5EF4-FFF2-40B4-BE49-F238E27FC236}">
                  <a16:creationId xmlns:a16="http://schemas.microsoft.com/office/drawing/2014/main" id="{1B34D85A-F794-4C0D-97B8-480176453232}"/>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49">
              <a:extLst>
                <a:ext uri="{FF2B5EF4-FFF2-40B4-BE49-F238E27FC236}">
                  <a16:creationId xmlns:a16="http://schemas.microsoft.com/office/drawing/2014/main" id="{90BBDC2D-089A-4EF5-A234-9E6EB4F5AA19}"/>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8" name="Group 46">
            <a:extLst>
              <a:ext uri="{FF2B5EF4-FFF2-40B4-BE49-F238E27FC236}">
                <a16:creationId xmlns:a16="http://schemas.microsoft.com/office/drawing/2014/main" id="{C5F559B7-BEBB-4A9E-AE87-A5B7CBAAE7B2}"/>
              </a:ext>
              <a:ext uri="{C183D7F6-B498-43B3-948B-1728B52AA6E4}">
                <adec:decorative xmlns:adec="http://schemas.microsoft.com/office/drawing/2017/decorative" val="1"/>
              </a:ext>
            </a:extLst>
          </p:cNvPr>
          <p:cNvGrpSpPr>
            <a:grpSpLocks noChangeAspect="1"/>
          </p:cNvGrpSpPr>
          <p:nvPr/>
        </p:nvGrpSpPr>
        <p:grpSpPr bwMode="auto">
          <a:xfrm>
            <a:off x="6931167" y="4262005"/>
            <a:ext cx="235759" cy="235759"/>
            <a:chOff x="2812" y="999"/>
            <a:chExt cx="312" cy="312"/>
          </a:xfrm>
        </p:grpSpPr>
        <p:sp>
          <p:nvSpPr>
            <p:cNvPr id="159" name="AutoShape 45">
              <a:extLst>
                <a:ext uri="{FF2B5EF4-FFF2-40B4-BE49-F238E27FC236}">
                  <a16:creationId xmlns:a16="http://schemas.microsoft.com/office/drawing/2014/main" id="{142967FE-82A3-491D-AAF1-3CFE8FA20DF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47">
              <a:extLst>
                <a:ext uri="{FF2B5EF4-FFF2-40B4-BE49-F238E27FC236}">
                  <a16:creationId xmlns:a16="http://schemas.microsoft.com/office/drawing/2014/main" id="{98FEE9E7-16B0-439F-9751-4BA6E3E1417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48">
              <a:extLst>
                <a:ext uri="{FF2B5EF4-FFF2-40B4-BE49-F238E27FC236}">
                  <a16:creationId xmlns:a16="http://schemas.microsoft.com/office/drawing/2014/main" id="{93A35213-739A-4762-A9B8-EE6B60F6FA9A}"/>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49">
              <a:extLst>
                <a:ext uri="{FF2B5EF4-FFF2-40B4-BE49-F238E27FC236}">
                  <a16:creationId xmlns:a16="http://schemas.microsoft.com/office/drawing/2014/main" id="{107ABEFA-2000-495F-934F-E7783C4BB53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3" name="Group 46">
            <a:extLst>
              <a:ext uri="{FF2B5EF4-FFF2-40B4-BE49-F238E27FC236}">
                <a16:creationId xmlns:a16="http://schemas.microsoft.com/office/drawing/2014/main" id="{CC0F546B-3949-453D-8164-2F66B5748BB1}"/>
              </a:ext>
              <a:ext uri="{C183D7F6-B498-43B3-948B-1728B52AA6E4}">
                <adec:decorative xmlns:adec="http://schemas.microsoft.com/office/drawing/2017/decorative" val="1"/>
              </a:ext>
            </a:extLst>
          </p:cNvPr>
          <p:cNvGrpSpPr>
            <a:grpSpLocks noChangeAspect="1"/>
          </p:cNvGrpSpPr>
          <p:nvPr/>
        </p:nvGrpSpPr>
        <p:grpSpPr bwMode="auto">
          <a:xfrm>
            <a:off x="7386011" y="3701112"/>
            <a:ext cx="235759" cy="235759"/>
            <a:chOff x="2812" y="999"/>
            <a:chExt cx="312" cy="312"/>
          </a:xfrm>
        </p:grpSpPr>
        <p:sp>
          <p:nvSpPr>
            <p:cNvPr id="164" name="AutoShape 45">
              <a:extLst>
                <a:ext uri="{FF2B5EF4-FFF2-40B4-BE49-F238E27FC236}">
                  <a16:creationId xmlns:a16="http://schemas.microsoft.com/office/drawing/2014/main" id="{2BD31953-ECE5-4E0F-A8DB-A56AC5485BB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47">
              <a:extLst>
                <a:ext uri="{FF2B5EF4-FFF2-40B4-BE49-F238E27FC236}">
                  <a16:creationId xmlns:a16="http://schemas.microsoft.com/office/drawing/2014/main" id="{1DA20422-A6B7-4244-B272-79EB66D34C69}"/>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48">
              <a:extLst>
                <a:ext uri="{FF2B5EF4-FFF2-40B4-BE49-F238E27FC236}">
                  <a16:creationId xmlns:a16="http://schemas.microsoft.com/office/drawing/2014/main" id="{78B9B2D9-242C-4454-9477-7B5747BA119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49">
              <a:extLst>
                <a:ext uri="{FF2B5EF4-FFF2-40B4-BE49-F238E27FC236}">
                  <a16:creationId xmlns:a16="http://schemas.microsoft.com/office/drawing/2014/main" id="{BA57623D-02D7-47BD-B435-BBEF18263962}"/>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8" name="Group 46">
            <a:extLst>
              <a:ext uri="{FF2B5EF4-FFF2-40B4-BE49-F238E27FC236}">
                <a16:creationId xmlns:a16="http://schemas.microsoft.com/office/drawing/2014/main" id="{1632C220-D632-42CB-A035-E4A47B9C3200}"/>
              </a:ext>
              <a:ext uri="{C183D7F6-B498-43B3-948B-1728B52AA6E4}">
                <adec:decorative xmlns:adec="http://schemas.microsoft.com/office/drawing/2017/decorative" val="1"/>
              </a:ext>
            </a:extLst>
          </p:cNvPr>
          <p:cNvGrpSpPr>
            <a:grpSpLocks noChangeAspect="1"/>
          </p:cNvGrpSpPr>
          <p:nvPr/>
        </p:nvGrpSpPr>
        <p:grpSpPr bwMode="auto">
          <a:xfrm>
            <a:off x="7868667" y="3701112"/>
            <a:ext cx="235759" cy="235759"/>
            <a:chOff x="2812" y="999"/>
            <a:chExt cx="312" cy="312"/>
          </a:xfrm>
        </p:grpSpPr>
        <p:sp>
          <p:nvSpPr>
            <p:cNvPr id="169" name="AutoShape 45">
              <a:extLst>
                <a:ext uri="{FF2B5EF4-FFF2-40B4-BE49-F238E27FC236}">
                  <a16:creationId xmlns:a16="http://schemas.microsoft.com/office/drawing/2014/main" id="{DC35DAA6-114F-4139-A6E4-7CB56D373B9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47">
              <a:extLst>
                <a:ext uri="{FF2B5EF4-FFF2-40B4-BE49-F238E27FC236}">
                  <a16:creationId xmlns:a16="http://schemas.microsoft.com/office/drawing/2014/main" id="{EC8B54E7-EBDD-42DD-9F25-25BFCDFE9C53}"/>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48">
              <a:extLst>
                <a:ext uri="{FF2B5EF4-FFF2-40B4-BE49-F238E27FC236}">
                  <a16:creationId xmlns:a16="http://schemas.microsoft.com/office/drawing/2014/main" id="{B77B94C2-5972-423A-AE9D-C4C534B0F05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49">
              <a:extLst>
                <a:ext uri="{FF2B5EF4-FFF2-40B4-BE49-F238E27FC236}">
                  <a16:creationId xmlns:a16="http://schemas.microsoft.com/office/drawing/2014/main" id="{026CCC0F-EFDC-4BE6-AD04-577EE64BA0A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3" name="Group 46">
            <a:extLst>
              <a:ext uri="{FF2B5EF4-FFF2-40B4-BE49-F238E27FC236}">
                <a16:creationId xmlns:a16="http://schemas.microsoft.com/office/drawing/2014/main" id="{31FCE051-8674-4179-83D8-36522493FDA7}"/>
              </a:ext>
              <a:ext uri="{C183D7F6-B498-43B3-948B-1728B52AA6E4}">
                <adec:decorative xmlns:adec="http://schemas.microsoft.com/office/drawing/2017/decorative" val="1"/>
              </a:ext>
            </a:extLst>
          </p:cNvPr>
          <p:cNvGrpSpPr>
            <a:grpSpLocks noChangeAspect="1"/>
          </p:cNvGrpSpPr>
          <p:nvPr/>
        </p:nvGrpSpPr>
        <p:grpSpPr bwMode="auto">
          <a:xfrm>
            <a:off x="8404074" y="3701112"/>
            <a:ext cx="235759" cy="235759"/>
            <a:chOff x="2812" y="999"/>
            <a:chExt cx="312" cy="312"/>
          </a:xfrm>
        </p:grpSpPr>
        <p:sp>
          <p:nvSpPr>
            <p:cNvPr id="174" name="AutoShape 45">
              <a:extLst>
                <a:ext uri="{FF2B5EF4-FFF2-40B4-BE49-F238E27FC236}">
                  <a16:creationId xmlns:a16="http://schemas.microsoft.com/office/drawing/2014/main" id="{CC5077AB-CA61-46B7-AEC0-2A29D2D42909}"/>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7">
              <a:extLst>
                <a:ext uri="{FF2B5EF4-FFF2-40B4-BE49-F238E27FC236}">
                  <a16:creationId xmlns:a16="http://schemas.microsoft.com/office/drawing/2014/main" id="{28AB19EE-89B5-4B18-82B5-054BCBF8B276}"/>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8">
              <a:extLst>
                <a:ext uri="{FF2B5EF4-FFF2-40B4-BE49-F238E27FC236}">
                  <a16:creationId xmlns:a16="http://schemas.microsoft.com/office/drawing/2014/main" id="{E20C3E06-3320-491E-B396-46BF9D4AAB8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9">
              <a:extLst>
                <a:ext uri="{FF2B5EF4-FFF2-40B4-BE49-F238E27FC236}">
                  <a16:creationId xmlns:a16="http://schemas.microsoft.com/office/drawing/2014/main" id="{E07A1690-5651-4E67-BB05-1165F5D6D919}"/>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8" name="Group 46">
            <a:extLst>
              <a:ext uri="{FF2B5EF4-FFF2-40B4-BE49-F238E27FC236}">
                <a16:creationId xmlns:a16="http://schemas.microsoft.com/office/drawing/2014/main" id="{45E59470-8EE2-4533-8996-224C6FD1FCA8}"/>
              </a:ext>
              <a:ext uri="{C183D7F6-B498-43B3-948B-1728B52AA6E4}">
                <adec:decorative xmlns:adec="http://schemas.microsoft.com/office/drawing/2017/decorative" val="1"/>
              </a:ext>
            </a:extLst>
          </p:cNvPr>
          <p:cNvGrpSpPr>
            <a:grpSpLocks noChangeAspect="1"/>
          </p:cNvGrpSpPr>
          <p:nvPr/>
        </p:nvGrpSpPr>
        <p:grpSpPr bwMode="auto">
          <a:xfrm>
            <a:off x="8419186" y="4269134"/>
            <a:ext cx="235759" cy="235759"/>
            <a:chOff x="2812" y="999"/>
            <a:chExt cx="312" cy="312"/>
          </a:xfrm>
        </p:grpSpPr>
        <p:sp>
          <p:nvSpPr>
            <p:cNvPr id="179" name="AutoShape 45">
              <a:extLst>
                <a:ext uri="{FF2B5EF4-FFF2-40B4-BE49-F238E27FC236}">
                  <a16:creationId xmlns:a16="http://schemas.microsoft.com/office/drawing/2014/main" id="{463AB80C-D8E0-4E5B-9AB7-9DE8C6C2B203}"/>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a:extLst>
                <a:ext uri="{FF2B5EF4-FFF2-40B4-BE49-F238E27FC236}">
                  <a16:creationId xmlns:a16="http://schemas.microsoft.com/office/drawing/2014/main" id="{2C517492-6254-4BCD-953C-DC3D993E57BA}"/>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a:extLst>
                <a:ext uri="{FF2B5EF4-FFF2-40B4-BE49-F238E27FC236}">
                  <a16:creationId xmlns:a16="http://schemas.microsoft.com/office/drawing/2014/main" id="{32B2C981-655C-4313-B73A-18AF740B4EC2}"/>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9">
              <a:extLst>
                <a:ext uri="{FF2B5EF4-FFF2-40B4-BE49-F238E27FC236}">
                  <a16:creationId xmlns:a16="http://schemas.microsoft.com/office/drawing/2014/main" id="{04330F5C-859D-488F-986C-D1120AB71B10}"/>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3" name="Group 46">
            <a:extLst>
              <a:ext uri="{FF2B5EF4-FFF2-40B4-BE49-F238E27FC236}">
                <a16:creationId xmlns:a16="http://schemas.microsoft.com/office/drawing/2014/main" id="{2A500CBD-235B-4B64-938E-6DDE54E38A49}"/>
              </a:ext>
              <a:ext uri="{C183D7F6-B498-43B3-948B-1728B52AA6E4}">
                <adec:decorative xmlns:adec="http://schemas.microsoft.com/office/drawing/2017/decorative" val="1"/>
              </a:ext>
            </a:extLst>
          </p:cNvPr>
          <p:cNvGrpSpPr>
            <a:grpSpLocks noChangeAspect="1"/>
          </p:cNvGrpSpPr>
          <p:nvPr/>
        </p:nvGrpSpPr>
        <p:grpSpPr bwMode="auto">
          <a:xfrm>
            <a:off x="8888907" y="3693982"/>
            <a:ext cx="235759" cy="235759"/>
            <a:chOff x="2812" y="999"/>
            <a:chExt cx="312" cy="312"/>
          </a:xfrm>
        </p:grpSpPr>
        <p:sp>
          <p:nvSpPr>
            <p:cNvPr id="184" name="AutoShape 45">
              <a:extLst>
                <a:ext uri="{FF2B5EF4-FFF2-40B4-BE49-F238E27FC236}">
                  <a16:creationId xmlns:a16="http://schemas.microsoft.com/office/drawing/2014/main" id="{C684CA5E-E917-4A10-B949-B94999FAB7F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47">
              <a:extLst>
                <a:ext uri="{FF2B5EF4-FFF2-40B4-BE49-F238E27FC236}">
                  <a16:creationId xmlns:a16="http://schemas.microsoft.com/office/drawing/2014/main" id="{1679B80E-7D82-4BB8-816F-C8E76F5AE3C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48">
              <a:extLst>
                <a:ext uri="{FF2B5EF4-FFF2-40B4-BE49-F238E27FC236}">
                  <a16:creationId xmlns:a16="http://schemas.microsoft.com/office/drawing/2014/main" id="{8B7B7E30-52CD-4120-BFE2-47E30336EF8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49">
              <a:extLst>
                <a:ext uri="{FF2B5EF4-FFF2-40B4-BE49-F238E27FC236}">
                  <a16:creationId xmlns:a16="http://schemas.microsoft.com/office/drawing/2014/main" id="{36738624-D86B-43D5-BD08-F317EE20722C}"/>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8" name="Group 46">
            <a:extLst>
              <a:ext uri="{FF2B5EF4-FFF2-40B4-BE49-F238E27FC236}">
                <a16:creationId xmlns:a16="http://schemas.microsoft.com/office/drawing/2014/main" id="{669AF378-879C-41E2-AF44-987C473999F2}"/>
              </a:ext>
              <a:ext uri="{C183D7F6-B498-43B3-948B-1728B52AA6E4}">
                <adec:decorative xmlns:adec="http://schemas.microsoft.com/office/drawing/2017/decorative" val="1"/>
              </a:ext>
            </a:extLst>
          </p:cNvPr>
          <p:cNvGrpSpPr>
            <a:grpSpLocks noChangeAspect="1"/>
          </p:cNvGrpSpPr>
          <p:nvPr/>
        </p:nvGrpSpPr>
        <p:grpSpPr bwMode="auto">
          <a:xfrm>
            <a:off x="9928581" y="3679246"/>
            <a:ext cx="235759" cy="235759"/>
            <a:chOff x="2812" y="999"/>
            <a:chExt cx="312" cy="312"/>
          </a:xfrm>
        </p:grpSpPr>
        <p:sp>
          <p:nvSpPr>
            <p:cNvPr id="189" name="AutoShape 45">
              <a:extLst>
                <a:ext uri="{FF2B5EF4-FFF2-40B4-BE49-F238E27FC236}">
                  <a16:creationId xmlns:a16="http://schemas.microsoft.com/office/drawing/2014/main" id="{4FE79AE7-BE04-4224-90F8-90A71321D7B1}"/>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47">
              <a:extLst>
                <a:ext uri="{FF2B5EF4-FFF2-40B4-BE49-F238E27FC236}">
                  <a16:creationId xmlns:a16="http://schemas.microsoft.com/office/drawing/2014/main" id="{A013FEB1-373C-45BB-9E92-BAAEF34B5B8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48">
              <a:extLst>
                <a:ext uri="{FF2B5EF4-FFF2-40B4-BE49-F238E27FC236}">
                  <a16:creationId xmlns:a16="http://schemas.microsoft.com/office/drawing/2014/main" id="{C2B3372E-C9B0-46B9-A812-94069B65465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49">
              <a:extLst>
                <a:ext uri="{FF2B5EF4-FFF2-40B4-BE49-F238E27FC236}">
                  <a16:creationId xmlns:a16="http://schemas.microsoft.com/office/drawing/2014/main" id="{4140A0A1-7CCE-4A51-B896-A94A99F68B52}"/>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3" name="Group 46">
            <a:extLst>
              <a:ext uri="{FF2B5EF4-FFF2-40B4-BE49-F238E27FC236}">
                <a16:creationId xmlns:a16="http://schemas.microsoft.com/office/drawing/2014/main" id="{EB771BAE-7E9E-4176-A6A0-6586E0DF108A}"/>
              </a:ext>
              <a:ext uri="{C183D7F6-B498-43B3-948B-1728B52AA6E4}">
                <adec:decorative xmlns:adec="http://schemas.microsoft.com/office/drawing/2017/decorative" val="1"/>
              </a:ext>
            </a:extLst>
          </p:cNvPr>
          <p:cNvGrpSpPr>
            <a:grpSpLocks noChangeAspect="1"/>
          </p:cNvGrpSpPr>
          <p:nvPr/>
        </p:nvGrpSpPr>
        <p:grpSpPr bwMode="auto">
          <a:xfrm>
            <a:off x="10357889" y="3701112"/>
            <a:ext cx="235759" cy="235759"/>
            <a:chOff x="2812" y="999"/>
            <a:chExt cx="312" cy="312"/>
          </a:xfrm>
        </p:grpSpPr>
        <p:sp>
          <p:nvSpPr>
            <p:cNvPr id="194" name="AutoShape 45">
              <a:extLst>
                <a:ext uri="{FF2B5EF4-FFF2-40B4-BE49-F238E27FC236}">
                  <a16:creationId xmlns:a16="http://schemas.microsoft.com/office/drawing/2014/main" id="{77B6F8C2-5CC7-4802-B9E4-A41C9CA1AC1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47">
              <a:extLst>
                <a:ext uri="{FF2B5EF4-FFF2-40B4-BE49-F238E27FC236}">
                  <a16:creationId xmlns:a16="http://schemas.microsoft.com/office/drawing/2014/main" id="{9626CBD6-9963-40DF-9B7F-78607F6E72B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48">
              <a:extLst>
                <a:ext uri="{FF2B5EF4-FFF2-40B4-BE49-F238E27FC236}">
                  <a16:creationId xmlns:a16="http://schemas.microsoft.com/office/drawing/2014/main" id="{7CBD3149-E236-4149-8438-C93D5F2067E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49">
              <a:extLst>
                <a:ext uri="{FF2B5EF4-FFF2-40B4-BE49-F238E27FC236}">
                  <a16:creationId xmlns:a16="http://schemas.microsoft.com/office/drawing/2014/main" id="{DE6250F3-D50D-4A6D-B116-3CEA62F30C7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8" name="Group 46">
            <a:extLst>
              <a:ext uri="{FF2B5EF4-FFF2-40B4-BE49-F238E27FC236}">
                <a16:creationId xmlns:a16="http://schemas.microsoft.com/office/drawing/2014/main" id="{B46E5E6D-6209-4F14-A376-E818D679F219}"/>
              </a:ext>
              <a:ext uri="{C183D7F6-B498-43B3-948B-1728B52AA6E4}">
                <adec:decorative xmlns:adec="http://schemas.microsoft.com/office/drawing/2017/decorative" val="1"/>
              </a:ext>
            </a:extLst>
          </p:cNvPr>
          <p:cNvGrpSpPr>
            <a:grpSpLocks noChangeAspect="1"/>
          </p:cNvGrpSpPr>
          <p:nvPr/>
        </p:nvGrpSpPr>
        <p:grpSpPr bwMode="auto">
          <a:xfrm>
            <a:off x="11247946" y="3686318"/>
            <a:ext cx="235759" cy="235759"/>
            <a:chOff x="2812" y="999"/>
            <a:chExt cx="312" cy="312"/>
          </a:xfrm>
        </p:grpSpPr>
        <p:sp>
          <p:nvSpPr>
            <p:cNvPr id="199" name="AutoShape 45">
              <a:extLst>
                <a:ext uri="{FF2B5EF4-FFF2-40B4-BE49-F238E27FC236}">
                  <a16:creationId xmlns:a16="http://schemas.microsoft.com/office/drawing/2014/main" id="{C2A68BED-222D-4FEE-A585-110433EB2061}"/>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47">
              <a:extLst>
                <a:ext uri="{FF2B5EF4-FFF2-40B4-BE49-F238E27FC236}">
                  <a16:creationId xmlns:a16="http://schemas.microsoft.com/office/drawing/2014/main" id="{CB0E1843-3E96-4EE4-A154-10DFDC782310}"/>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48">
              <a:extLst>
                <a:ext uri="{FF2B5EF4-FFF2-40B4-BE49-F238E27FC236}">
                  <a16:creationId xmlns:a16="http://schemas.microsoft.com/office/drawing/2014/main" id="{F9C8B291-5B75-4F8F-ACEA-CF78A2789C91}"/>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49">
              <a:extLst>
                <a:ext uri="{FF2B5EF4-FFF2-40B4-BE49-F238E27FC236}">
                  <a16:creationId xmlns:a16="http://schemas.microsoft.com/office/drawing/2014/main" id="{229536E2-B9B9-413C-ADE6-7EE6C5EE699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3" name="Group 46">
            <a:extLst>
              <a:ext uri="{FF2B5EF4-FFF2-40B4-BE49-F238E27FC236}">
                <a16:creationId xmlns:a16="http://schemas.microsoft.com/office/drawing/2014/main" id="{554A094C-5C4E-4F12-B473-53A571094D21}"/>
              </a:ext>
              <a:ext uri="{C183D7F6-B498-43B3-948B-1728B52AA6E4}">
                <adec:decorative xmlns:adec="http://schemas.microsoft.com/office/drawing/2017/decorative" val="1"/>
              </a:ext>
            </a:extLst>
          </p:cNvPr>
          <p:cNvGrpSpPr>
            <a:grpSpLocks noChangeAspect="1"/>
          </p:cNvGrpSpPr>
          <p:nvPr/>
        </p:nvGrpSpPr>
        <p:grpSpPr bwMode="auto">
          <a:xfrm>
            <a:off x="10815855" y="3703937"/>
            <a:ext cx="235759" cy="235759"/>
            <a:chOff x="2812" y="999"/>
            <a:chExt cx="312" cy="312"/>
          </a:xfrm>
        </p:grpSpPr>
        <p:sp>
          <p:nvSpPr>
            <p:cNvPr id="204" name="AutoShape 45">
              <a:extLst>
                <a:ext uri="{FF2B5EF4-FFF2-40B4-BE49-F238E27FC236}">
                  <a16:creationId xmlns:a16="http://schemas.microsoft.com/office/drawing/2014/main" id="{1984D16A-EF0B-4238-BF9F-9AEC16563E5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47">
              <a:extLst>
                <a:ext uri="{FF2B5EF4-FFF2-40B4-BE49-F238E27FC236}">
                  <a16:creationId xmlns:a16="http://schemas.microsoft.com/office/drawing/2014/main" id="{BAF0A714-FEEC-43DC-9A69-F3F77F94178B}"/>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48">
              <a:extLst>
                <a:ext uri="{FF2B5EF4-FFF2-40B4-BE49-F238E27FC236}">
                  <a16:creationId xmlns:a16="http://schemas.microsoft.com/office/drawing/2014/main" id="{6E5E290C-DBF0-4388-AED2-89B42D8BFDF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49">
              <a:extLst>
                <a:ext uri="{FF2B5EF4-FFF2-40B4-BE49-F238E27FC236}">
                  <a16:creationId xmlns:a16="http://schemas.microsoft.com/office/drawing/2014/main" id="{13959863-EF12-4036-9C08-170BB49BC5B9}"/>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3" name="Group 46">
            <a:extLst>
              <a:ext uri="{FF2B5EF4-FFF2-40B4-BE49-F238E27FC236}">
                <a16:creationId xmlns:a16="http://schemas.microsoft.com/office/drawing/2014/main" id="{ABF92800-9A4E-42B0-AF4E-1956DCD08D36}"/>
              </a:ext>
              <a:ext uri="{C183D7F6-B498-43B3-948B-1728B52AA6E4}">
                <adec:decorative xmlns:adec="http://schemas.microsoft.com/office/drawing/2017/decorative" val="1"/>
              </a:ext>
            </a:extLst>
          </p:cNvPr>
          <p:cNvGrpSpPr>
            <a:grpSpLocks noChangeAspect="1"/>
          </p:cNvGrpSpPr>
          <p:nvPr/>
        </p:nvGrpSpPr>
        <p:grpSpPr bwMode="auto">
          <a:xfrm>
            <a:off x="2892876" y="5547275"/>
            <a:ext cx="235759" cy="235759"/>
            <a:chOff x="2812" y="999"/>
            <a:chExt cx="312" cy="312"/>
          </a:xfrm>
        </p:grpSpPr>
        <p:sp>
          <p:nvSpPr>
            <p:cNvPr id="214" name="AutoShape 45">
              <a:extLst>
                <a:ext uri="{FF2B5EF4-FFF2-40B4-BE49-F238E27FC236}">
                  <a16:creationId xmlns:a16="http://schemas.microsoft.com/office/drawing/2014/main" id="{3369A8E7-694F-48A6-BD77-B3A3A30F163D}"/>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47">
              <a:extLst>
                <a:ext uri="{FF2B5EF4-FFF2-40B4-BE49-F238E27FC236}">
                  <a16:creationId xmlns:a16="http://schemas.microsoft.com/office/drawing/2014/main" id="{ACE847BF-8C2B-418B-AEAF-D75C72EC1F5C}"/>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48">
              <a:extLst>
                <a:ext uri="{FF2B5EF4-FFF2-40B4-BE49-F238E27FC236}">
                  <a16:creationId xmlns:a16="http://schemas.microsoft.com/office/drawing/2014/main" id="{514CEF5C-4A9D-45E6-852A-BBA8157543E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49">
              <a:extLst>
                <a:ext uri="{FF2B5EF4-FFF2-40B4-BE49-F238E27FC236}">
                  <a16:creationId xmlns:a16="http://schemas.microsoft.com/office/drawing/2014/main" id="{A02B6A2B-4463-4608-8E4B-2240D17DACD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8" name="Group 46">
            <a:extLst>
              <a:ext uri="{FF2B5EF4-FFF2-40B4-BE49-F238E27FC236}">
                <a16:creationId xmlns:a16="http://schemas.microsoft.com/office/drawing/2014/main" id="{35A31020-2D4C-4629-80E7-565996B6DD0C}"/>
              </a:ext>
              <a:ext uri="{C183D7F6-B498-43B3-948B-1728B52AA6E4}">
                <adec:decorative xmlns:adec="http://schemas.microsoft.com/office/drawing/2017/decorative" val="1"/>
              </a:ext>
            </a:extLst>
          </p:cNvPr>
          <p:cNvGrpSpPr>
            <a:grpSpLocks noChangeAspect="1"/>
          </p:cNvGrpSpPr>
          <p:nvPr/>
        </p:nvGrpSpPr>
        <p:grpSpPr bwMode="auto">
          <a:xfrm>
            <a:off x="2907988" y="6115297"/>
            <a:ext cx="235759" cy="235759"/>
            <a:chOff x="2812" y="999"/>
            <a:chExt cx="312" cy="312"/>
          </a:xfrm>
        </p:grpSpPr>
        <p:sp>
          <p:nvSpPr>
            <p:cNvPr id="219" name="AutoShape 45">
              <a:extLst>
                <a:ext uri="{FF2B5EF4-FFF2-40B4-BE49-F238E27FC236}">
                  <a16:creationId xmlns:a16="http://schemas.microsoft.com/office/drawing/2014/main" id="{CC6DE058-C3D1-4A0D-993E-BB5C8571040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47">
              <a:extLst>
                <a:ext uri="{FF2B5EF4-FFF2-40B4-BE49-F238E27FC236}">
                  <a16:creationId xmlns:a16="http://schemas.microsoft.com/office/drawing/2014/main" id="{9EE94C3C-F871-4FC2-9F0E-87B91516CD73}"/>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48">
              <a:extLst>
                <a:ext uri="{FF2B5EF4-FFF2-40B4-BE49-F238E27FC236}">
                  <a16:creationId xmlns:a16="http://schemas.microsoft.com/office/drawing/2014/main" id="{422359DB-302C-4E49-AA5A-A2684B5F085E}"/>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49">
              <a:extLst>
                <a:ext uri="{FF2B5EF4-FFF2-40B4-BE49-F238E27FC236}">
                  <a16:creationId xmlns:a16="http://schemas.microsoft.com/office/drawing/2014/main" id="{03F34CBC-9EDE-41B5-8864-D14394912728}"/>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3" name="Group 46">
            <a:extLst>
              <a:ext uri="{FF2B5EF4-FFF2-40B4-BE49-F238E27FC236}">
                <a16:creationId xmlns:a16="http://schemas.microsoft.com/office/drawing/2014/main" id="{A7B33642-5641-4765-8C7B-BF1F517DB10F}"/>
              </a:ext>
              <a:ext uri="{C183D7F6-B498-43B3-948B-1728B52AA6E4}">
                <adec:decorative xmlns:adec="http://schemas.microsoft.com/office/drawing/2017/decorative" val="1"/>
              </a:ext>
            </a:extLst>
          </p:cNvPr>
          <p:cNvGrpSpPr>
            <a:grpSpLocks noChangeAspect="1"/>
          </p:cNvGrpSpPr>
          <p:nvPr/>
        </p:nvGrpSpPr>
        <p:grpSpPr bwMode="auto">
          <a:xfrm>
            <a:off x="3515176" y="5547275"/>
            <a:ext cx="235759" cy="235759"/>
            <a:chOff x="2812" y="999"/>
            <a:chExt cx="312" cy="312"/>
          </a:xfrm>
        </p:grpSpPr>
        <p:sp>
          <p:nvSpPr>
            <p:cNvPr id="224" name="AutoShape 45">
              <a:extLst>
                <a:ext uri="{FF2B5EF4-FFF2-40B4-BE49-F238E27FC236}">
                  <a16:creationId xmlns:a16="http://schemas.microsoft.com/office/drawing/2014/main" id="{5DE9B2F2-286A-4E9A-AE0C-6EA4E30ED414}"/>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47">
              <a:extLst>
                <a:ext uri="{FF2B5EF4-FFF2-40B4-BE49-F238E27FC236}">
                  <a16:creationId xmlns:a16="http://schemas.microsoft.com/office/drawing/2014/main" id="{9C34B979-6EAE-4DCF-967B-77BBDC678B0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48">
              <a:extLst>
                <a:ext uri="{FF2B5EF4-FFF2-40B4-BE49-F238E27FC236}">
                  <a16:creationId xmlns:a16="http://schemas.microsoft.com/office/drawing/2014/main" id="{7AAC28C6-4C6C-456C-B974-08BD7CCF943B}"/>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49">
              <a:extLst>
                <a:ext uri="{FF2B5EF4-FFF2-40B4-BE49-F238E27FC236}">
                  <a16:creationId xmlns:a16="http://schemas.microsoft.com/office/drawing/2014/main" id="{095C1523-F345-4977-83E9-A0F468719EB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8" name="Group 46">
            <a:extLst>
              <a:ext uri="{FF2B5EF4-FFF2-40B4-BE49-F238E27FC236}">
                <a16:creationId xmlns:a16="http://schemas.microsoft.com/office/drawing/2014/main" id="{91444799-EC8B-4E07-94A4-EE2FA1D7BC5D}"/>
              </a:ext>
              <a:ext uri="{C183D7F6-B498-43B3-948B-1728B52AA6E4}">
                <adec:decorative xmlns:adec="http://schemas.microsoft.com/office/drawing/2017/decorative" val="1"/>
              </a:ext>
            </a:extLst>
          </p:cNvPr>
          <p:cNvGrpSpPr>
            <a:grpSpLocks noChangeAspect="1"/>
          </p:cNvGrpSpPr>
          <p:nvPr/>
        </p:nvGrpSpPr>
        <p:grpSpPr bwMode="auto">
          <a:xfrm>
            <a:off x="3530288" y="6115297"/>
            <a:ext cx="235759" cy="235759"/>
            <a:chOff x="2812" y="999"/>
            <a:chExt cx="312" cy="312"/>
          </a:xfrm>
        </p:grpSpPr>
        <p:sp>
          <p:nvSpPr>
            <p:cNvPr id="229" name="AutoShape 45">
              <a:extLst>
                <a:ext uri="{FF2B5EF4-FFF2-40B4-BE49-F238E27FC236}">
                  <a16:creationId xmlns:a16="http://schemas.microsoft.com/office/drawing/2014/main" id="{EFED1CEC-87D2-46A7-9EB0-B8EEB7176324}"/>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47">
              <a:extLst>
                <a:ext uri="{FF2B5EF4-FFF2-40B4-BE49-F238E27FC236}">
                  <a16:creationId xmlns:a16="http://schemas.microsoft.com/office/drawing/2014/main" id="{C01B3B6F-CE44-492A-87BE-42E3141D9A0B}"/>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48">
              <a:extLst>
                <a:ext uri="{FF2B5EF4-FFF2-40B4-BE49-F238E27FC236}">
                  <a16:creationId xmlns:a16="http://schemas.microsoft.com/office/drawing/2014/main" id="{39835962-7940-4767-A52E-6900E4743902}"/>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49">
              <a:extLst>
                <a:ext uri="{FF2B5EF4-FFF2-40B4-BE49-F238E27FC236}">
                  <a16:creationId xmlns:a16="http://schemas.microsoft.com/office/drawing/2014/main" id="{58C62780-5EEA-4DD6-A7F0-E6490D1A90AC}"/>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3" name="Group 46">
            <a:extLst>
              <a:ext uri="{FF2B5EF4-FFF2-40B4-BE49-F238E27FC236}">
                <a16:creationId xmlns:a16="http://schemas.microsoft.com/office/drawing/2014/main" id="{4CD5AAAE-8480-4631-A1B4-148A142CFD60}"/>
              </a:ext>
              <a:ext uri="{C183D7F6-B498-43B3-948B-1728B52AA6E4}">
                <adec:decorative xmlns:adec="http://schemas.microsoft.com/office/drawing/2017/decorative" val="1"/>
              </a:ext>
            </a:extLst>
          </p:cNvPr>
          <p:cNvGrpSpPr>
            <a:grpSpLocks noChangeAspect="1"/>
          </p:cNvGrpSpPr>
          <p:nvPr/>
        </p:nvGrpSpPr>
        <p:grpSpPr bwMode="auto">
          <a:xfrm>
            <a:off x="4200976" y="5547275"/>
            <a:ext cx="235759" cy="235759"/>
            <a:chOff x="2812" y="999"/>
            <a:chExt cx="312" cy="312"/>
          </a:xfrm>
        </p:grpSpPr>
        <p:sp>
          <p:nvSpPr>
            <p:cNvPr id="234" name="AutoShape 45">
              <a:extLst>
                <a:ext uri="{FF2B5EF4-FFF2-40B4-BE49-F238E27FC236}">
                  <a16:creationId xmlns:a16="http://schemas.microsoft.com/office/drawing/2014/main" id="{439FEE27-8045-4409-81E6-2C1B60D3515F}"/>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47">
              <a:extLst>
                <a:ext uri="{FF2B5EF4-FFF2-40B4-BE49-F238E27FC236}">
                  <a16:creationId xmlns:a16="http://schemas.microsoft.com/office/drawing/2014/main" id="{B6EF7F12-080C-4FBC-97FA-4CBEAE3F0C9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48">
              <a:extLst>
                <a:ext uri="{FF2B5EF4-FFF2-40B4-BE49-F238E27FC236}">
                  <a16:creationId xmlns:a16="http://schemas.microsoft.com/office/drawing/2014/main" id="{FCCDE41D-5648-40FE-909D-A7BB4A508653}"/>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49">
              <a:extLst>
                <a:ext uri="{FF2B5EF4-FFF2-40B4-BE49-F238E27FC236}">
                  <a16:creationId xmlns:a16="http://schemas.microsoft.com/office/drawing/2014/main" id="{F154A4E4-660E-4BEC-A1B5-62597FC551C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8" name="Group 46">
            <a:extLst>
              <a:ext uri="{FF2B5EF4-FFF2-40B4-BE49-F238E27FC236}">
                <a16:creationId xmlns:a16="http://schemas.microsoft.com/office/drawing/2014/main" id="{94FB70FB-B669-4F3D-8855-0D5DE85771E3}"/>
              </a:ext>
              <a:ext uri="{C183D7F6-B498-43B3-948B-1728B52AA6E4}">
                <adec:decorative xmlns:adec="http://schemas.microsoft.com/office/drawing/2017/decorative" val="1"/>
              </a:ext>
            </a:extLst>
          </p:cNvPr>
          <p:cNvGrpSpPr>
            <a:grpSpLocks noChangeAspect="1"/>
          </p:cNvGrpSpPr>
          <p:nvPr/>
        </p:nvGrpSpPr>
        <p:grpSpPr bwMode="auto">
          <a:xfrm>
            <a:off x="4216088" y="6115297"/>
            <a:ext cx="235759" cy="235759"/>
            <a:chOff x="2812" y="999"/>
            <a:chExt cx="312" cy="312"/>
          </a:xfrm>
        </p:grpSpPr>
        <p:sp>
          <p:nvSpPr>
            <p:cNvPr id="239" name="AutoShape 45">
              <a:extLst>
                <a:ext uri="{FF2B5EF4-FFF2-40B4-BE49-F238E27FC236}">
                  <a16:creationId xmlns:a16="http://schemas.microsoft.com/office/drawing/2014/main" id="{E78D3F5E-C42B-4818-A21F-628C836BBEC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47">
              <a:extLst>
                <a:ext uri="{FF2B5EF4-FFF2-40B4-BE49-F238E27FC236}">
                  <a16:creationId xmlns:a16="http://schemas.microsoft.com/office/drawing/2014/main" id="{7BF58295-46E9-45D8-A5EF-F0453438ED8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48">
              <a:extLst>
                <a:ext uri="{FF2B5EF4-FFF2-40B4-BE49-F238E27FC236}">
                  <a16:creationId xmlns:a16="http://schemas.microsoft.com/office/drawing/2014/main" id="{06FC92FC-2977-40C7-813A-0C1C7269471B}"/>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49">
              <a:extLst>
                <a:ext uri="{FF2B5EF4-FFF2-40B4-BE49-F238E27FC236}">
                  <a16:creationId xmlns:a16="http://schemas.microsoft.com/office/drawing/2014/main" id="{551A67D5-37E3-41AC-BFAF-19AA5E8763A0}"/>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3" name="Group 46">
            <a:extLst>
              <a:ext uri="{FF2B5EF4-FFF2-40B4-BE49-F238E27FC236}">
                <a16:creationId xmlns:a16="http://schemas.microsoft.com/office/drawing/2014/main" id="{2E4A2342-A658-4354-9E4D-CEFD47A096DC}"/>
              </a:ext>
              <a:ext uri="{C183D7F6-B498-43B3-948B-1728B52AA6E4}">
                <adec:decorative xmlns:adec="http://schemas.microsoft.com/office/drawing/2017/decorative" val="1"/>
              </a:ext>
            </a:extLst>
          </p:cNvPr>
          <p:cNvGrpSpPr>
            <a:grpSpLocks noChangeAspect="1"/>
          </p:cNvGrpSpPr>
          <p:nvPr/>
        </p:nvGrpSpPr>
        <p:grpSpPr bwMode="auto">
          <a:xfrm>
            <a:off x="4866800" y="5547275"/>
            <a:ext cx="235759" cy="235759"/>
            <a:chOff x="2812" y="999"/>
            <a:chExt cx="312" cy="312"/>
          </a:xfrm>
        </p:grpSpPr>
        <p:sp>
          <p:nvSpPr>
            <p:cNvPr id="244" name="AutoShape 45">
              <a:extLst>
                <a:ext uri="{FF2B5EF4-FFF2-40B4-BE49-F238E27FC236}">
                  <a16:creationId xmlns:a16="http://schemas.microsoft.com/office/drawing/2014/main" id="{36ABE884-39A8-4EAF-BE54-A589193E1E86}"/>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47">
              <a:extLst>
                <a:ext uri="{FF2B5EF4-FFF2-40B4-BE49-F238E27FC236}">
                  <a16:creationId xmlns:a16="http://schemas.microsoft.com/office/drawing/2014/main" id="{315D27B4-3428-4A33-BF8B-5D10480EFEE5}"/>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48">
              <a:extLst>
                <a:ext uri="{FF2B5EF4-FFF2-40B4-BE49-F238E27FC236}">
                  <a16:creationId xmlns:a16="http://schemas.microsoft.com/office/drawing/2014/main" id="{E4A19C3A-90D1-41D8-BB66-0AAEE511F804}"/>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49">
              <a:extLst>
                <a:ext uri="{FF2B5EF4-FFF2-40B4-BE49-F238E27FC236}">
                  <a16:creationId xmlns:a16="http://schemas.microsoft.com/office/drawing/2014/main" id="{D616597A-6D4F-4E32-AB3D-CCA0462D6192}"/>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8" name="Group 46">
            <a:extLst>
              <a:ext uri="{FF2B5EF4-FFF2-40B4-BE49-F238E27FC236}">
                <a16:creationId xmlns:a16="http://schemas.microsoft.com/office/drawing/2014/main" id="{03728028-5398-478F-A4BA-B89A7BD14846}"/>
              </a:ext>
              <a:ext uri="{C183D7F6-B498-43B3-948B-1728B52AA6E4}">
                <adec:decorative xmlns:adec="http://schemas.microsoft.com/office/drawing/2017/decorative" val="1"/>
              </a:ext>
            </a:extLst>
          </p:cNvPr>
          <p:cNvGrpSpPr>
            <a:grpSpLocks noChangeAspect="1"/>
          </p:cNvGrpSpPr>
          <p:nvPr/>
        </p:nvGrpSpPr>
        <p:grpSpPr bwMode="auto">
          <a:xfrm>
            <a:off x="4881912" y="6115297"/>
            <a:ext cx="235759" cy="235759"/>
            <a:chOff x="2812" y="999"/>
            <a:chExt cx="312" cy="312"/>
          </a:xfrm>
        </p:grpSpPr>
        <p:sp>
          <p:nvSpPr>
            <p:cNvPr id="249" name="AutoShape 45">
              <a:extLst>
                <a:ext uri="{FF2B5EF4-FFF2-40B4-BE49-F238E27FC236}">
                  <a16:creationId xmlns:a16="http://schemas.microsoft.com/office/drawing/2014/main" id="{73DB44BB-B779-4BD7-A2E3-6E185E85765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47">
              <a:extLst>
                <a:ext uri="{FF2B5EF4-FFF2-40B4-BE49-F238E27FC236}">
                  <a16:creationId xmlns:a16="http://schemas.microsoft.com/office/drawing/2014/main" id="{3CE23256-468F-4C9B-909C-20276BE2356F}"/>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48">
              <a:extLst>
                <a:ext uri="{FF2B5EF4-FFF2-40B4-BE49-F238E27FC236}">
                  <a16:creationId xmlns:a16="http://schemas.microsoft.com/office/drawing/2014/main" id="{F1A2A0E4-5028-4F5F-B3E9-1810E2ECE28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49">
              <a:extLst>
                <a:ext uri="{FF2B5EF4-FFF2-40B4-BE49-F238E27FC236}">
                  <a16:creationId xmlns:a16="http://schemas.microsoft.com/office/drawing/2014/main" id="{5DAAC6E8-6FAE-413B-A8A2-D8795AD69456}"/>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3" name="Group 46">
            <a:extLst>
              <a:ext uri="{FF2B5EF4-FFF2-40B4-BE49-F238E27FC236}">
                <a16:creationId xmlns:a16="http://schemas.microsoft.com/office/drawing/2014/main" id="{F71EFA95-4311-42E4-A8C3-3AA0F51A4848}"/>
              </a:ext>
              <a:ext uri="{C183D7F6-B498-43B3-948B-1728B52AA6E4}">
                <adec:decorative xmlns:adec="http://schemas.microsoft.com/office/drawing/2017/decorative" val="1"/>
              </a:ext>
            </a:extLst>
          </p:cNvPr>
          <p:cNvGrpSpPr>
            <a:grpSpLocks noChangeAspect="1"/>
          </p:cNvGrpSpPr>
          <p:nvPr/>
        </p:nvGrpSpPr>
        <p:grpSpPr bwMode="auto">
          <a:xfrm>
            <a:off x="5547736" y="5547275"/>
            <a:ext cx="235759" cy="235759"/>
            <a:chOff x="2812" y="999"/>
            <a:chExt cx="312" cy="312"/>
          </a:xfrm>
        </p:grpSpPr>
        <p:sp>
          <p:nvSpPr>
            <p:cNvPr id="254" name="AutoShape 45">
              <a:extLst>
                <a:ext uri="{FF2B5EF4-FFF2-40B4-BE49-F238E27FC236}">
                  <a16:creationId xmlns:a16="http://schemas.microsoft.com/office/drawing/2014/main" id="{053E9F58-B78D-4D09-833E-40C91C0DC471}"/>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47">
              <a:extLst>
                <a:ext uri="{FF2B5EF4-FFF2-40B4-BE49-F238E27FC236}">
                  <a16:creationId xmlns:a16="http://schemas.microsoft.com/office/drawing/2014/main" id="{C27257B1-4FE6-4584-AEF4-F84A88EBA81D}"/>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48">
              <a:extLst>
                <a:ext uri="{FF2B5EF4-FFF2-40B4-BE49-F238E27FC236}">
                  <a16:creationId xmlns:a16="http://schemas.microsoft.com/office/drawing/2014/main" id="{385DBAF3-8EA0-4875-AB65-E484F69A8C2F}"/>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49">
              <a:extLst>
                <a:ext uri="{FF2B5EF4-FFF2-40B4-BE49-F238E27FC236}">
                  <a16:creationId xmlns:a16="http://schemas.microsoft.com/office/drawing/2014/main" id="{1CDA2815-6CF7-416B-A8B5-5496DB127E1D}"/>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8" name="Group 46">
            <a:extLst>
              <a:ext uri="{FF2B5EF4-FFF2-40B4-BE49-F238E27FC236}">
                <a16:creationId xmlns:a16="http://schemas.microsoft.com/office/drawing/2014/main" id="{10E08BEA-2D91-4AEB-8A98-83E7425515E7}"/>
              </a:ext>
              <a:ext uri="{C183D7F6-B498-43B3-948B-1728B52AA6E4}">
                <adec:decorative xmlns:adec="http://schemas.microsoft.com/office/drawing/2017/decorative" val="1"/>
              </a:ext>
            </a:extLst>
          </p:cNvPr>
          <p:cNvGrpSpPr>
            <a:grpSpLocks noChangeAspect="1"/>
          </p:cNvGrpSpPr>
          <p:nvPr/>
        </p:nvGrpSpPr>
        <p:grpSpPr bwMode="auto">
          <a:xfrm>
            <a:off x="5562848" y="6115297"/>
            <a:ext cx="235759" cy="235759"/>
            <a:chOff x="2812" y="999"/>
            <a:chExt cx="312" cy="312"/>
          </a:xfrm>
        </p:grpSpPr>
        <p:sp>
          <p:nvSpPr>
            <p:cNvPr id="259" name="AutoShape 45">
              <a:extLst>
                <a:ext uri="{FF2B5EF4-FFF2-40B4-BE49-F238E27FC236}">
                  <a16:creationId xmlns:a16="http://schemas.microsoft.com/office/drawing/2014/main" id="{B0992793-D6BC-4140-BF46-C9D55DA171B3}"/>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47">
              <a:extLst>
                <a:ext uri="{FF2B5EF4-FFF2-40B4-BE49-F238E27FC236}">
                  <a16:creationId xmlns:a16="http://schemas.microsoft.com/office/drawing/2014/main" id="{F4B1E29B-0DA2-4672-B916-F642E133998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48">
              <a:extLst>
                <a:ext uri="{FF2B5EF4-FFF2-40B4-BE49-F238E27FC236}">
                  <a16:creationId xmlns:a16="http://schemas.microsoft.com/office/drawing/2014/main" id="{233672E3-7AA9-43B3-BCF1-68F5E8093DA9}"/>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49">
              <a:extLst>
                <a:ext uri="{FF2B5EF4-FFF2-40B4-BE49-F238E27FC236}">
                  <a16:creationId xmlns:a16="http://schemas.microsoft.com/office/drawing/2014/main" id="{8266CAB8-9FE4-4DD9-9EBD-D1889E73A9C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63" name="Group 46">
            <a:extLst>
              <a:ext uri="{FF2B5EF4-FFF2-40B4-BE49-F238E27FC236}">
                <a16:creationId xmlns:a16="http://schemas.microsoft.com/office/drawing/2014/main" id="{6A7BB2B1-B709-42C6-BF76-9C6BB961AA5C}"/>
              </a:ext>
              <a:ext uri="{C183D7F6-B498-43B3-948B-1728B52AA6E4}">
                <adec:decorative xmlns:adec="http://schemas.microsoft.com/office/drawing/2017/decorative" val="1"/>
              </a:ext>
            </a:extLst>
          </p:cNvPr>
          <p:cNvGrpSpPr>
            <a:grpSpLocks noChangeAspect="1"/>
          </p:cNvGrpSpPr>
          <p:nvPr/>
        </p:nvGrpSpPr>
        <p:grpSpPr bwMode="auto">
          <a:xfrm>
            <a:off x="6228672" y="5553148"/>
            <a:ext cx="235759" cy="235759"/>
            <a:chOff x="2812" y="999"/>
            <a:chExt cx="312" cy="312"/>
          </a:xfrm>
        </p:grpSpPr>
        <p:sp>
          <p:nvSpPr>
            <p:cNvPr id="264" name="AutoShape 45">
              <a:extLst>
                <a:ext uri="{FF2B5EF4-FFF2-40B4-BE49-F238E27FC236}">
                  <a16:creationId xmlns:a16="http://schemas.microsoft.com/office/drawing/2014/main" id="{BB30AB5D-DDB6-43D2-88A2-C8D5053E9CCF}"/>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Freeform 47">
              <a:extLst>
                <a:ext uri="{FF2B5EF4-FFF2-40B4-BE49-F238E27FC236}">
                  <a16:creationId xmlns:a16="http://schemas.microsoft.com/office/drawing/2014/main" id="{15548D31-1CF6-4F04-BE44-D44CE49C6896}"/>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48">
              <a:extLst>
                <a:ext uri="{FF2B5EF4-FFF2-40B4-BE49-F238E27FC236}">
                  <a16:creationId xmlns:a16="http://schemas.microsoft.com/office/drawing/2014/main" id="{13C553F7-A6B0-428E-B6FD-0B5FEDFD90D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49">
              <a:extLst>
                <a:ext uri="{FF2B5EF4-FFF2-40B4-BE49-F238E27FC236}">
                  <a16:creationId xmlns:a16="http://schemas.microsoft.com/office/drawing/2014/main" id="{7FC70E82-08D8-4A44-ADE3-1615B82525BF}"/>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68" name="Group 46">
            <a:extLst>
              <a:ext uri="{FF2B5EF4-FFF2-40B4-BE49-F238E27FC236}">
                <a16:creationId xmlns:a16="http://schemas.microsoft.com/office/drawing/2014/main" id="{794BF1AA-4AFC-42F8-B9E9-0A464EEB38D3}"/>
              </a:ext>
              <a:ext uri="{C183D7F6-B498-43B3-948B-1728B52AA6E4}">
                <adec:decorative xmlns:adec="http://schemas.microsoft.com/office/drawing/2017/decorative" val="1"/>
              </a:ext>
            </a:extLst>
          </p:cNvPr>
          <p:cNvGrpSpPr>
            <a:grpSpLocks noChangeAspect="1"/>
          </p:cNvGrpSpPr>
          <p:nvPr/>
        </p:nvGrpSpPr>
        <p:grpSpPr bwMode="auto">
          <a:xfrm>
            <a:off x="6243784" y="6121170"/>
            <a:ext cx="235759" cy="235759"/>
            <a:chOff x="2812" y="999"/>
            <a:chExt cx="312" cy="312"/>
          </a:xfrm>
        </p:grpSpPr>
        <p:sp>
          <p:nvSpPr>
            <p:cNvPr id="269" name="AutoShape 45">
              <a:extLst>
                <a:ext uri="{FF2B5EF4-FFF2-40B4-BE49-F238E27FC236}">
                  <a16:creationId xmlns:a16="http://schemas.microsoft.com/office/drawing/2014/main" id="{4A444972-962F-4310-B8B0-F7E2A290C42A}"/>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47">
              <a:extLst>
                <a:ext uri="{FF2B5EF4-FFF2-40B4-BE49-F238E27FC236}">
                  <a16:creationId xmlns:a16="http://schemas.microsoft.com/office/drawing/2014/main" id="{DCCF8153-2D77-4B24-9DA8-00BA9164B02D}"/>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48">
              <a:extLst>
                <a:ext uri="{FF2B5EF4-FFF2-40B4-BE49-F238E27FC236}">
                  <a16:creationId xmlns:a16="http://schemas.microsoft.com/office/drawing/2014/main" id="{E525D40B-F5D2-4F1C-898D-79C999C5E38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Freeform 49">
              <a:extLst>
                <a:ext uri="{FF2B5EF4-FFF2-40B4-BE49-F238E27FC236}">
                  <a16:creationId xmlns:a16="http://schemas.microsoft.com/office/drawing/2014/main" id="{88BAA66C-CC11-4CA0-BAA1-4F2FB47C989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3" name="Group 46">
            <a:extLst>
              <a:ext uri="{FF2B5EF4-FFF2-40B4-BE49-F238E27FC236}">
                <a16:creationId xmlns:a16="http://schemas.microsoft.com/office/drawing/2014/main" id="{48C4AA34-245D-4761-ADF0-7BE812464428}"/>
              </a:ext>
              <a:ext uri="{C183D7F6-B498-43B3-948B-1728B52AA6E4}">
                <adec:decorative xmlns:adec="http://schemas.microsoft.com/office/drawing/2017/decorative" val="1"/>
              </a:ext>
            </a:extLst>
          </p:cNvPr>
          <p:cNvGrpSpPr>
            <a:grpSpLocks noChangeAspect="1"/>
          </p:cNvGrpSpPr>
          <p:nvPr/>
        </p:nvGrpSpPr>
        <p:grpSpPr bwMode="auto">
          <a:xfrm>
            <a:off x="6881294" y="5545793"/>
            <a:ext cx="235759" cy="235759"/>
            <a:chOff x="2812" y="999"/>
            <a:chExt cx="312" cy="312"/>
          </a:xfrm>
        </p:grpSpPr>
        <p:sp>
          <p:nvSpPr>
            <p:cNvPr id="274" name="AutoShape 45">
              <a:extLst>
                <a:ext uri="{FF2B5EF4-FFF2-40B4-BE49-F238E27FC236}">
                  <a16:creationId xmlns:a16="http://schemas.microsoft.com/office/drawing/2014/main" id="{AB1D0BD0-23F3-4DFB-8125-B0AD27F209F9}"/>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47">
              <a:extLst>
                <a:ext uri="{FF2B5EF4-FFF2-40B4-BE49-F238E27FC236}">
                  <a16:creationId xmlns:a16="http://schemas.microsoft.com/office/drawing/2014/main" id="{37CD6816-8E93-4034-A7F1-0D1666989A56}"/>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48">
              <a:extLst>
                <a:ext uri="{FF2B5EF4-FFF2-40B4-BE49-F238E27FC236}">
                  <a16:creationId xmlns:a16="http://schemas.microsoft.com/office/drawing/2014/main" id="{8F5398E9-2F20-457E-8635-0CC5BEC9455E}"/>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49">
              <a:extLst>
                <a:ext uri="{FF2B5EF4-FFF2-40B4-BE49-F238E27FC236}">
                  <a16:creationId xmlns:a16="http://schemas.microsoft.com/office/drawing/2014/main" id="{C882838D-CC3A-48C1-AC0F-D44BED5F9C3D}"/>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8" name="Group 46">
            <a:extLst>
              <a:ext uri="{FF2B5EF4-FFF2-40B4-BE49-F238E27FC236}">
                <a16:creationId xmlns:a16="http://schemas.microsoft.com/office/drawing/2014/main" id="{1F468DB9-FFEA-4134-ABC7-A4788CF1963F}"/>
              </a:ext>
              <a:ext uri="{C183D7F6-B498-43B3-948B-1728B52AA6E4}">
                <adec:decorative xmlns:adec="http://schemas.microsoft.com/office/drawing/2017/decorative" val="1"/>
              </a:ext>
            </a:extLst>
          </p:cNvPr>
          <p:cNvGrpSpPr>
            <a:grpSpLocks noChangeAspect="1"/>
          </p:cNvGrpSpPr>
          <p:nvPr/>
        </p:nvGrpSpPr>
        <p:grpSpPr bwMode="auto">
          <a:xfrm>
            <a:off x="6896406" y="6113815"/>
            <a:ext cx="235759" cy="235759"/>
            <a:chOff x="2812" y="999"/>
            <a:chExt cx="312" cy="312"/>
          </a:xfrm>
        </p:grpSpPr>
        <p:sp>
          <p:nvSpPr>
            <p:cNvPr id="279" name="AutoShape 45">
              <a:extLst>
                <a:ext uri="{FF2B5EF4-FFF2-40B4-BE49-F238E27FC236}">
                  <a16:creationId xmlns:a16="http://schemas.microsoft.com/office/drawing/2014/main" id="{9AFAEDFD-0EE8-4F23-A656-961BE7C63D4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47">
              <a:extLst>
                <a:ext uri="{FF2B5EF4-FFF2-40B4-BE49-F238E27FC236}">
                  <a16:creationId xmlns:a16="http://schemas.microsoft.com/office/drawing/2014/main" id="{F09A6189-D7DA-4585-B3CD-8A166D9CD9E8}"/>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48">
              <a:extLst>
                <a:ext uri="{FF2B5EF4-FFF2-40B4-BE49-F238E27FC236}">
                  <a16:creationId xmlns:a16="http://schemas.microsoft.com/office/drawing/2014/main" id="{65F74A8C-DE94-41B0-BD1A-DD2A375B4C99}"/>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49">
              <a:extLst>
                <a:ext uri="{FF2B5EF4-FFF2-40B4-BE49-F238E27FC236}">
                  <a16:creationId xmlns:a16="http://schemas.microsoft.com/office/drawing/2014/main" id="{82F74687-65FE-4D95-8D44-806D556035C5}"/>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83" name="Group 46">
            <a:extLst>
              <a:ext uri="{FF2B5EF4-FFF2-40B4-BE49-F238E27FC236}">
                <a16:creationId xmlns:a16="http://schemas.microsoft.com/office/drawing/2014/main" id="{DB7540E5-E58F-444F-AAE1-DE3901786346}"/>
              </a:ext>
              <a:ext uri="{C183D7F6-B498-43B3-948B-1728B52AA6E4}">
                <adec:decorative xmlns:adec="http://schemas.microsoft.com/office/drawing/2017/decorative" val="1"/>
              </a:ext>
            </a:extLst>
          </p:cNvPr>
          <p:cNvGrpSpPr>
            <a:grpSpLocks noChangeAspect="1"/>
          </p:cNvGrpSpPr>
          <p:nvPr/>
        </p:nvGrpSpPr>
        <p:grpSpPr bwMode="auto">
          <a:xfrm>
            <a:off x="8228054" y="5553080"/>
            <a:ext cx="235759" cy="235759"/>
            <a:chOff x="2812" y="999"/>
            <a:chExt cx="312" cy="312"/>
          </a:xfrm>
        </p:grpSpPr>
        <p:sp>
          <p:nvSpPr>
            <p:cNvPr id="284" name="AutoShape 45">
              <a:extLst>
                <a:ext uri="{FF2B5EF4-FFF2-40B4-BE49-F238E27FC236}">
                  <a16:creationId xmlns:a16="http://schemas.microsoft.com/office/drawing/2014/main" id="{619C03A3-00BE-4DDC-8304-3A9765433273}"/>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47">
              <a:extLst>
                <a:ext uri="{FF2B5EF4-FFF2-40B4-BE49-F238E27FC236}">
                  <a16:creationId xmlns:a16="http://schemas.microsoft.com/office/drawing/2014/main" id="{F1B43FFF-00A4-48B0-B071-3D563D8E21B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48">
              <a:extLst>
                <a:ext uri="{FF2B5EF4-FFF2-40B4-BE49-F238E27FC236}">
                  <a16:creationId xmlns:a16="http://schemas.microsoft.com/office/drawing/2014/main" id="{B1CFEF68-625C-4BCE-96E7-3300185C1A7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49">
              <a:extLst>
                <a:ext uri="{FF2B5EF4-FFF2-40B4-BE49-F238E27FC236}">
                  <a16:creationId xmlns:a16="http://schemas.microsoft.com/office/drawing/2014/main" id="{E9264E29-797D-47B3-82C5-1D679867737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88" name="Group 46">
            <a:extLst>
              <a:ext uri="{FF2B5EF4-FFF2-40B4-BE49-F238E27FC236}">
                <a16:creationId xmlns:a16="http://schemas.microsoft.com/office/drawing/2014/main" id="{17E372F5-E9A2-48B6-8F06-A225CC7E3B97}"/>
              </a:ext>
              <a:ext uri="{C183D7F6-B498-43B3-948B-1728B52AA6E4}">
                <adec:decorative xmlns:adec="http://schemas.microsoft.com/office/drawing/2017/decorative" val="1"/>
              </a:ext>
            </a:extLst>
          </p:cNvPr>
          <p:cNvGrpSpPr>
            <a:grpSpLocks noChangeAspect="1"/>
          </p:cNvGrpSpPr>
          <p:nvPr/>
        </p:nvGrpSpPr>
        <p:grpSpPr bwMode="auto">
          <a:xfrm>
            <a:off x="7581638" y="5553080"/>
            <a:ext cx="235759" cy="235759"/>
            <a:chOff x="2812" y="999"/>
            <a:chExt cx="312" cy="312"/>
          </a:xfrm>
        </p:grpSpPr>
        <p:sp>
          <p:nvSpPr>
            <p:cNvPr id="289" name="AutoShape 45">
              <a:extLst>
                <a:ext uri="{FF2B5EF4-FFF2-40B4-BE49-F238E27FC236}">
                  <a16:creationId xmlns:a16="http://schemas.microsoft.com/office/drawing/2014/main" id="{DA3FE7BF-0E5F-4A05-9983-2B5DDC542E11}"/>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47">
              <a:extLst>
                <a:ext uri="{FF2B5EF4-FFF2-40B4-BE49-F238E27FC236}">
                  <a16:creationId xmlns:a16="http://schemas.microsoft.com/office/drawing/2014/main" id="{BF92061F-3DE4-41AF-BCE3-099468150F00}"/>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48">
              <a:extLst>
                <a:ext uri="{FF2B5EF4-FFF2-40B4-BE49-F238E27FC236}">
                  <a16:creationId xmlns:a16="http://schemas.microsoft.com/office/drawing/2014/main" id="{6DF3308E-AEEE-445F-AADA-489E937DF78B}"/>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Freeform 49">
              <a:extLst>
                <a:ext uri="{FF2B5EF4-FFF2-40B4-BE49-F238E27FC236}">
                  <a16:creationId xmlns:a16="http://schemas.microsoft.com/office/drawing/2014/main" id="{609EFC6A-A018-43C0-BD96-2F4A88DDF3C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3" name="Group 46">
            <a:extLst>
              <a:ext uri="{FF2B5EF4-FFF2-40B4-BE49-F238E27FC236}">
                <a16:creationId xmlns:a16="http://schemas.microsoft.com/office/drawing/2014/main" id="{B90442C1-D9E9-451A-8E4A-C68EF5DA11A7}"/>
              </a:ext>
              <a:ext uri="{C183D7F6-B498-43B3-948B-1728B52AA6E4}">
                <adec:decorative xmlns:adec="http://schemas.microsoft.com/office/drawing/2017/decorative" val="1"/>
              </a:ext>
            </a:extLst>
          </p:cNvPr>
          <p:cNvGrpSpPr>
            <a:grpSpLocks noChangeAspect="1"/>
          </p:cNvGrpSpPr>
          <p:nvPr/>
        </p:nvGrpSpPr>
        <p:grpSpPr bwMode="auto">
          <a:xfrm>
            <a:off x="8243166" y="6118256"/>
            <a:ext cx="235759" cy="235759"/>
            <a:chOff x="2812" y="999"/>
            <a:chExt cx="312" cy="312"/>
          </a:xfrm>
        </p:grpSpPr>
        <p:sp>
          <p:nvSpPr>
            <p:cNvPr id="294" name="AutoShape 45">
              <a:extLst>
                <a:ext uri="{FF2B5EF4-FFF2-40B4-BE49-F238E27FC236}">
                  <a16:creationId xmlns:a16="http://schemas.microsoft.com/office/drawing/2014/main" id="{E64120A0-6020-49DF-B1E6-AD199C57FF8D}"/>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47">
              <a:extLst>
                <a:ext uri="{FF2B5EF4-FFF2-40B4-BE49-F238E27FC236}">
                  <a16:creationId xmlns:a16="http://schemas.microsoft.com/office/drawing/2014/main" id="{0444EBEB-69D4-4ABE-92C7-0EA7CB62566F}"/>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48">
              <a:extLst>
                <a:ext uri="{FF2B5EF4-FFF2-40B4-BE49-F238E27FC236}">
                  <a16:creationId xmlns:a16="http://schemas.microsoft.com/office/drawing/2014/main" id="{87439BE0-1F4B-4413-9483-3C36E3872BA2}"/>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49">
              <a:extLst>
                <a:ext uri="{FF2B5EF4-FFF2-40B4-BE49-F238E27FC236}">
                  <a16:creationId xmlns:a16="http://schemas.microsoft.com/office/drawing/2014/main" id="{E1787D00-2AB6-4692-8E41-70E1AFF1948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8" name="Group 46">
            <a:extLst>
              <a:ext uri="{FF2B5EF4-FFF2-40B4-BE49-F238E27FC236}">
                <a16:creationId xmlns:a16="http://schemas.microsoft.com/office/drawing/2014/main" id="{0A3714EC-FE6E-44F2-9F8D-67E7C3771DD4}"/>
              </a:ext>
              <a:ext uri="{C183D7F6-B498-43B3-948B-1728B52AA6E4}">
                <adec:decorative xmlns:adec="http://schemas.microsoft.com/office/drawing/2017/decorative" val="1"/>
              </a:ext>
            </a:extLst>
          </p:cNvPr>
          <p:cNvGrpSpPr>
            <a:grpSpLocks noChangeAspect="1"/>
          </p:cNvGrpSpPr>
          <p:nvPr/>
        </p:nvGrpSpPr>
        <p:grpSpPr bwMode="auto">
          <a:xfrm>
            <a:off x="3044897" y="1864113"/>
            <a:ext cx="235759" cy="235759"/>
            <a:chOff x="2812" y="999"/>
            <a:chExt cx="312" cy="312"/>
          </a:xfrm>
        </p:grpSpPr>
        <p:sp>
          <p:nvSpPr>
            <p:cNvPr id="299" name="AutoShape 45">
              <a:extLst>
                <a:ext uri="{FF2B5EF4-FFF2-40B4-BE49-F238E27FC236}">
                  <a16:creationId xmlns:a16="http://schemas.microsoft.com/office/drawing/2014/main" id="{C13DA68A-C3E8-491F-93B8-53692EB3C94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Freeform 47">
              <a:extLst>
                <a:ext uri="{FF2B5EF4-FFF2-40B4-BE49-F238E27FC236}">
                  <a16:creationId xmlns:a16="http://schemas.microsoft.com/office/drawing/2014/main" id="{867566AE-8CD6-49C7-A5D6-1B4C6DEEAFBC}"/>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48">
              <a:extLst>
                <a:ext uri="{FF2B5EF4-FFF2-40B4-BE49-F238E27FC236}">
                  <a16:creationId xmlns:a16="http://schemas.microsoft.com/office/drawing/2014/main" id="{A9B968B1-4520-4A80-89C5-0CD7D96AE9C9}"/>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49">
              <a:extLst>
                <a:ext uri="{FF2B5EF4-FFF2-40B4-BE49-F238E27FC236}">
                  <a16:creationId xmlns:a16="http://schemas.microsoft.com/office/drawing/2014/main" id="{5A5AE9BC-6F24-4F53-9FAE-B3F66F5A19A4}"/>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03" name="Group 46">
            <a:extLst>
              <a:ext uri="{FF2B5EF4-FFF2-40B4-BE49-F238E27FC236}">
                <a16:creationId xmlns:a16="http://schemas.microsoft.com/office/drawing/2014/main" id="{B656E67B-B0FE-40A5-922B-702C7DD1CECC}"/>
              </a:ext>
              <a:ext uri="{C183D7F6-B498-43B3-948B-1728B52AA6E4}">
                <adec:decorative xmlns:adec="http://schemas.microsoft.com/office/drawing/2017/decorative" val="1"/>
              </a:ext>
            </a:extLst>
          </p:cNvPr>
          <p:cNvGrpSpPr>
            <a:grpSpLocks noChangeAspect="1"/>
          </p:cNvGrpSpPr>
          <p:nvPr/>
        </p:nvGrpSpPr>
        <p:grpSpPr bwMode="auto">
          <a:xfrm>
            <a:off x="3060009" y="2432135"/>
            <a:ext cx="235759" cy="235759"/>
            <a:chOff x="2812" y="999"/>
            <a:chExt cx="312" cy="312"/>
          </a:xfrm>
        </p:grpSpPr>
        <p:sp>
          <p:nvSpPr>
            <p:cNvPr id="304" name="AutoShape 45">
              <a:extLst>
                <a:ext uri="{FF2B5EF4-FFF2-40B4-BE49-F238E27FC236}">
                  <a16:creationId xmlns:a16="http://schemas.microsoft.com/office/drawing/2014/main" id="{3117AB67-CFC7-4A0F-8066-B025A3B3FDC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47">
              <a:extLst>
                <a:ext uri="{FF2B5EF4-FFF2-40B4-BE49-F238E27FC236}">
                  <a16:creationId xmlns:a16="http://schemas.microsoft.com/office/drawing/2014/main" id="{CBEC5A74-3810-43C1-906E-CFB4C7843A06}"/>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Freeform 48">
              <a:extLst>
                <a:ext uri="{FF2B5EF4-FFF2-40B4-BE49-F238E27FC236}">
                  <a16:creationId xmlns:a16="http://schemas.microsoft.com/office/drawing/2014/main" id="{0E74C7CC-C475-494D-86A6-D8914716B72E}"/>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Freeform 49">
              <a:extLst>
                <a:ext uri="{FF2B5EF4-FFF2-40B4-BE49-F238E27FC236}">
                  <a16:creationId xmlns:a16="http://schemas.microsoft.com/office/drawing/2014/main" id="{502F6F9B-AFDF-49F9-A7F2-6E2821A2B609}"/>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08" name="Group 46">
            <a:extLst>
              <a:ext uri="{FF2B5EF4-FFF2-40B4-BE49-F238E27FC236}">
                <a16:creationId xmlns:a16="http://schemas.microsoft.com/office/drawing/2014/main" id="{9E0643B7-956D-420E-B5F4-2D57F2A09433}"/>
              </a:ext>
              <a:ext uri="{C183D7F6-B498-43B3-948B-1728B52AA6E4}">
                <adec:decorative xmlns:adec="http://schemas.microsoft.com/office/drawing/2017/decorative" val="1"/>
              </a:ext>
            </a:extLst>
          </p:cNvPr>
          <p:cNvGrpSpPr>
            <a:grpSpLocks noChangeAspect="1"/>
          </p:cNvGrpSpPr>
          <p:nvPr/>
        </p:nvGrpSpPr>
        <p:grpSpPr bwMode="auto">
          <a:xfrm>
            <a:off x="4699048" y="1864113"/>
            <a:ext cx="235759" cy="235759"/>
            <a:chOff x="2812" y="999"/>
            <a:chExt cx="312" cy="312"/>
          </a:xfrm>
        </p:grpSpPr>
        <p:sp>
          <p:nvSpPr>
            <p:cNvPr id="309" name="AutoShape 45">
              <a:extLst>
                <a:ext uri="{FF2B5EF4-FFF2-40B4-BE49-F238E27FC236}">
                  <a16:creationId xmlns:a16="http://schemas.microsoft.com/office/drawing/2014/main" id="{E91D5604-AE77-402F-BF49-4AFF847A968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47">
              <a:extLst>
                <a:ext uri="{FF2B5EF4-FFF2-40B4-BE49-F238E27FC236}">
                  <a16:creationId xmlns:a16="http://schemas.microsoft.com/office/drawing/2014/main" id="{E562CF90-E656-48F7-8FA5-9F2B38147067}"/>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Freeform 48">
              <a:extLst>
                <a:ext uri="{FF2B5EF4-FFF2-40B4-BE49-F238E27FC236}">
                  <a16:creationId xmlns:a16="http://schemas.microsoft.com/office/drawing/2014/main" id="{C1A84B22-5ED1-4F2B-BE7F-BE7641CAD5A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49">
              <a:extLst>
                <a:ext uri="{FF2B5EF4-FFF2-40B4-BE49-F238E27FC236}">
                  <a16:creationId xmlns:a16="http://schemas.microsoft.com/office/drawing/2014/main" id="{A1A9A106-5C6F-4107-BBB9-9BF8E370682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13" name="Group 46">
            <a:extLst>
              <a:ext uri="{FF2B5EF4-FFF2-40B4-BE49-F238E27FC236}">
                <a16:creationId xmlns:a16="http://schemas.microsoft.com/office/drawing/2014/main" id="{68122641-3D86-449B-92B4-F9E1EA6BD27D}"/>
              </a:ext>
              <a:ext uri="{C183D7F6-B498-43B3-948B-1728B52AA6E4}">
                <adec:decorative xmlns:adec="http://schemas.microsoft.com/office/drawing/2017/decorative" val="1"/>
              </a:ext>
            </a:extLst>
          </p:cNvPr>
          <p:cNvGrpSpPr>
            <a:grpSpLocks noChangeAspect="1"/>
          </p:cNvGrpSpPr>
          <p:nvPr/>
        </p:nvGrpSpPr>
        <p:grpSpPr bwMode="auto">
          <a:xfrm>
            <a:off x="4714160" y="2432135"/>
            <a:ext cx="235759" cy="235759"/>
            <a:chOff x="2812" y="999"/>
            <a:chExt cx="312" cy="312"/>
          </a:xfrm>
        </p:grpSpPr>
        <p:sp>
          <p:nvSpPr>
            <p:cNvPr id="314" name="AutoShape 45">
              <a:extLst>
                <a:ext uri="{FF2B5EF4-FFF2-40B4-BE49-F238E27FC236}">
                  <a16:creationId xmlns:a16="http://schemas.microsoft.com/office/drawing/2014/main" id="{39FCC458-33F7-4F18-8579-B716DBA4D3D9}"/>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Freeform 47">
              <a:extLst>
                <a:ext uri="{FF2B5EF4-FFF2-40B4-BE49-F238E27FC236}">
                  <a16:creationId xmlns:a16="http://schemas.microsoft.com/office/drawing/2014/main" id="{1C45388C-CD14-493D-B85F-9D88EEA9A713}"/>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Freeform 48">
              <a:extLst>
                <a:ext uri="{FF2B5EF4-FFF2-40B4-BE49-F238E27FC236}">
                  <a16:creationId xmlns:a16="http://schemas.microsoft.com/office/drawing/2014/main" id="{CD2070B2-8CC9-4513-A895-33A7D8BFDED2}"/>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Freeform 49">
              <a:extLst>
                <a:ext uri="{FF2B5EF4-FFF2-40B4-BE49-F238E27FC236}">
                  <a16:creationId xmlns:a16="http://schemas.microsoft.com/office/drawing/2014/main" id="{05787C38-FE17-4CB9-A784-7B1FF168338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18" name="Group 46">
            <a:extLst>
              <a:ext uri="{FF2B5EF4-FFF2-40B4-BE49-F238E27FC236}">
                <a16:creationId xmlns:a16="http://schemas.microsoft.com/office/drawing/2014/main" id="{A583AD22-1514-43B7-AE74-60AB4ED5D5DA}"/>
              </a:ext>
              <a:ext uri="{C183D7F6-B498-43B3-948B-1728B52AA6E4}">
                <adec:decorative xmlns:adec="http://schemas.microsoft.com/office/drawing/2017/decorative" val="1"/>
              </a:ext>
            </a:extLst>
          </p:cNvPr>
          <p:cNvGrpSpPr>
            <a:grpSpLocks noChangeAspect="1"/>
          </p:cNvGrpSpPr>
          <p:nvPr/>
        </p:nvGrpSpPr>
        <p:grpSpPr bwMode="auto">
          <a:xfrm>
            <a:off x="3601318" y="1864113"/>
            <a:ext cx="235759" cy="235759"/>
            <a:chOff x="2812" y="999"/>
            <a:chExt cx="312" cy="312"/>
          </a:xfrm>
        </p:grpSpPr>
        <p:sp>
          <p:nvSpPr>
            <p:cNvPr id="319" name="AutoShape 45">
              <a:extLst>
                <a:ext uri="{FF2B5EF4-FFF2-40B4-BE49-F238E27FC236}">
                  <a16:creationId xmlns:a16="http://schemas.microsoft.com/office/drawing/2014/main" id="{A0E50385-730C-4F8F-BCC3-CA868A130C19}"/>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Freeform 47">
              <a:extLst>
                <a:ext uri="{FF2B5EF4-FFF2-40B4-BE49-F238E27FC236}">
                  <a16:creationId xmlns:a16="http://schemas.microsoft.com/office/drawing/2014/main" id="{ECB414AE-B26D-402C-849C-FFA8C1CC5673}"/>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48">
              <a:extLst>
                <a:ext uri="{FF2B5EF4-FFF2-40B4-BE49-F238E27FC236}">
                  <a16:creationId xmlns:a16="http://schemas.microsoft.com/office/drawing/2014/main" id="{6F9FB596-D43A-4678-92D4-53FFD58EBD06}"/>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49">
              <a:extLst>
                <a:ext uri="{FF2B5EF4-FFF2-40B4-BE49-F238E27FC236}">
                  <a16:creationId xmlns:a16="http://schemas.microsoft.com/office/drawing/2014/main" id="{6CBA9048-D726-4A91-96D7-54F64A6A803C}"/>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3" name="Group 46">
            <a:extLst>
              <a:ext uri="{FF2B5EF4-FFF2-40B4-BE49-F238E27FC236}">
                <a16:creationId xmlns:a16="http://schemas.microsoft.com/office/drawing/2014/main" id="{171B6AD2-CDDB-401B-81CC-FAC64B418641}"/>
              </a:ext>
              <a:ext uri="{C183D7F6-B498-43B3-948B-1728B52AA6E4}">
                <adec:decorative xmlns:adec="http://schemas.microsoft.com/office/drawing/2017/decorative" val="1"/>
              </a:ext>
            </a:extLst>
          </p:cNvPr>
          <p:cNvGrpSpPr>
            <a:grpSpLocks noChangeAspect="1"/>
          </p:cNvGrpSpPr>
          <p:nvPr/>
        </p:nvGrpSpPr>
        <p:grpSpPr bwMode="auto">
          <a:xfrm>
            <a:off x="3616430" y="2432135"/>
            <a:ext cx="235759" cy="235759"/>
            <a:chOff x="2812" y="999"/>
            <a:chExt cx="312" cy="312"/>
          </a:xfrm>
        </p:grpSpPr>
        <p:sp>
          <p:nvSpPr>
            <p:cNvPr id="324" name="AutoShape 45">
              <a:extLst>
                <a:ext uri="{FF2B5EF4-FFF2-40B4-BE49-F238E27FC236}">
                  <a16:creationId xmlns:a16="http://schemas.microsoft.com/office/drawing/2014/main" id="{EF30B75A-50C9-4D40-BA7F-CEAAE7EB8294}"/>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Freeform 47">
              <a:extLst>
                <a:ext uri="{FF2B5EF4-FFF2-40B4-BE49-F238E27FC236}">
                  <a16:creationId xmlns:a16="http://schemas.microsoft.com/office/drawing/2014/main" id="{6DDDB63D-BE68-4F73-BA60-5DB4CAF805B0}"/>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Freeform 48">
              <a:extLst>
                <a:ext uri="{FF2B5EF4-FFF2-40B4-BE49-F238E27FC236}">
                  <a16:creationId xmlns:a16="http://schemas.microsoft.com/office/drawing/2014/main" id="{A84C29F0-25DE-440B-9572-83502E8C0FFE}"/>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49">
              <a:extLst>
                <a:ext uri="{FF2B5EF4-FFF2-40B4-BE49-F238E27FC236}">
                  <a16:creationId xmlns:a16="http://schemas.microsoft.com/office/drawing/2014/main" id="{35D7D6BD-EA41-42C9-AEC5-60BCE33FFC73}"/>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8" name="Group 46">
            <a:extLst>
              <a:ext uri="{FF2B5EF4-FFF2-40B4-BE49-F238E27FC236}">
                <a16:creationId xmlns:a16="http://schemas.microsoft.com/office/drawing/2014/main" id="{0516440F-8C9F-40D3-BDA3-622E9FC3F2CC}"/>
              </a:ext>
              <a:ext uri="{C183D7F6-B498-43B3-948B-1728B52AA6E4}">
                <adec:decorative xmlns:adec="http://schemas.microsoft.com/office/drawing/2017/decorative" val="1"/>
              </a:ext>
            </a:extLst>
          </p:cNvPr>
          <p:cNvGrpSpPr>
            <a:grpSpLocks noChangeAspect="1"/>
          </p:cNvGrpSpPr>
          <p:nvPr/>
        </p:nvGrpSpPr>
        <p:grpSpPr bwMode="auto">
          <a:xfrm>
            <a:off x="5224227" y="1869787"/>
            <a:ext cx="235759" cy="235759"/>
            <a:chOff x="2812" y="999"/>
            <a:chExt cx="312" cy="312"/>
          </a:xfrm>
        </p:grpSpPr>
        <p:sp>
          <p:nvSpPr>
            <p:cNvPr id="329" name="AutoShape 45">
              <a:extLst>
                <a:ext uri="{FF2B5EF4-FFF2-40B4-BE49-F238E27FC236}">
                  <a16:creationId xmlns:a16="http://schemas.microsoft.com/office/drawing/2014/main" id="{5381D3D5-746C-4A4D-95EF-AF7B6FCCD393}"/>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47">
              <a:extLst>
                <a:ext uri="{FF2B5EF4-FFF2-40B4-BE49-F238E27FC236}">
                  <a16:creationId xmlns:a16="http://schemas.microsoft.com/office/drawing/2014/main" id="{037D00FA-1926-4BE7-9677-478BEB4677EF}"/>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Freeform 48">
              <a:extLst>
                <a:ext uri="{FF2B5EF4-FFF2-40B4-BE49-F238E27FC236}">
                  <a16:creationId xmlns:a16="http://schemas.microsoft.com/office/drawing/2014/main" id="{7F29DE48-786B-4283-9471-57C4D80A8BC2}"/>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49">
              <a:extLst>
                <a:ext uri="{FF2B5EF4-FFF2-40B4-BE49-F238E27FC236}">
                  <a16:creationId xmlns:a16="http://schemas.microsoft.com/office/drawing/2014/main" id="{6529F97B-191E-4F2A-AA99-8F1575167D0C}"/>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3" name="Group 46">
            <a:extLst>
              <a:ext uri="{FF2B5EF4-FFF2-40B4-BE49-F238E27FC236}">
                <a16:creationId xmlns:a16="http://schemas.microsoft.com/office/drawing/2014/main" id="{E0711B77-F658-4478-AEFE-CFA3E54B580A}"/>
              </a:ext>
              <a:ext uri="{C183D7F6-B498-43B3-948B-1728B52AA6E4}">
                <adec:decorative xmlns:adec="http://schemas.microsoft.com/office/drawing/2017/decorative" val="1"/>
              </a:ext>
            </a:extLst>
          </p:cNvPr>
          <p:cNvGrpSpPr>
            <a:grpSpLocks noChangeAspect="1"/>
          </p:cNvGrpSpPr>
          <p:nvPr/>
        </p:nvGrpSpPr>
        <p:grpSpPr bwMode="auto">
          <a:xfrm>
            <a:off x="5239339" y="2437809"/>
            <a:ext cx="235759" cy="235759"/>
            <a:chOff x="2812" y="999"/>
            <a:chExt cx="312" cy="312"/>
          </a:xfrm>
        </p:grpSpPr>
        <p:sp>
          <p:nvSpPr>
            <p:cNvPr id="334" name="AutoShape 45">
              <a:extLst>
                <a:ext uri="{FF2B5EF4-FFF2-40B4-BE49-F238E27FC236}">
                  <a16:creationId xmlns:a16="http://schemas.microsoft.com/office/drawing/2014/main" id="{6FA26B22-1ED7-4ACA-8DB7-210EFB435D76}"/>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47">
              <a:extLst>
                <a:ext uri="{FF2B5EF4-FFF2-40B4-BE49-F238E27FC236}">
                  <a16:creationId xmlns:a16="http://schemas.microsoft.com/office/drawing/2014/main" id="{2A071F3A-9516-4DA8-BB38-703EBCF7940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48">
              <a:extLst>
                <a:ext uri="{FF2B5EF4-FFF2-40B4-BE49-F238E27FC236}">
                  <a16:creationId xmlns:a16="http://schemas.microsoft.com/office/drawing/2014/main" id="{D8830294-52FE-46E7-9C29-E5B61A22E541}"/>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49">
              <a:extLst>
                <a:ext uri="{FF2B5EF4-FFF2-40B4-BE49-F238E27FC236}">
                  <a16:creationId xmlns:a16="http://schemas.microsoft.com/office/drawing/2014/main" id="{A9591D40-BD94-4D33-8F57-238210302564}"/>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8" name="Group 46">
            <a:extLst>
              <a:ext uri="{FF2B5EF4-FFF2-40B4-BE49-F238E27FC236}">
                <a16:creationId xmlns:a16="http://schemas.microsoft.com/office/drawing/2014/main" id="{4F0BA140-09C5-44E5-8396-8D7FD6CF1228}"/>
              </a:ext>
              <a:ext uri="{C183D7F6-B498-43B3-948B-1728B52AA6E4}">
                <adec:decorative xmlns:adec="http://schemas.microsoft.com/office/drawing/2017/decorative" val="1"/>
              </a:ext>
            </a:extLst>
          </p:cNvPr>
          <p:cNvGrpSpPr>
            <a:grpSpLocks noChangeAspect="1"/>
          </p:cNvGrpSpPr>
          <p:nvPr/>
        </p:nvGrpSpPr>
        <p:grpSpPr bwMode="auto">
          <a:xfrm>
            <a:off x="5798288" y="1860262"/>
            <a:ext cx="235759" cy="235759"/>
            <a:chOff x="2812" y="999"/>
            <a:chExt cx="312" cy="312"/>
          </a:xfrm>
        </p:grpSpPr>
        <p:sp>
          <p:nvSpPr>
            <p:cNvPr id="339" name="AutoShape 45">
              <a:extLst>
                <a:ext uri="{FF2B5EF4-FFF2-40B4-BE49-F238E27FC236}">
                  <a16:creationId xmlns:a16="http://schemas.microsoft.com/office/drawing/2014/main" id="{D1AA610A-FB55-4565-B469-1E3450AC97B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47">
              <a:extLst>
                <a:ext uri="{FF2B5EF4-FFF2-40B4-BE49-F238E27FC236}">
                  <a16:creationId xmlns:a16="http://schemas.microsoft.com/office/drawing/2014/main" id="{A16D060C-C2C0-4F8B-88C2-62E1009444AC}"/>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48">
              <a:extLst>
                <a:ext uri="{FF2B5EF4-FFF2-40B4-BE49-F238E27FC236}">
                  <a16:creationId xmlns:a16="http://schemas.microsoft.com/office/drawing/2014/main" id="{EA3D167E-1D7E-4D92-AC4E-6D13F5F9622B}"/>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49">
              <a:extLst>
                <a:ext uri="{FF2B5EF4-FFF2-40B4-BE49-F238E27FC236}">
                  <a16:creationId xmlns:a16="http://schemas.microsoft.com/office/drawing/2014/main" id="{E32E7EE5-796E-4740-A2C5-1A90ADA10706}"/>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3" name="Group 46">
            <a:extLst>
              <a:ext uri="{FF2B5EF4-FFF2-40B4-BE49-F238E27FC236}">
                <a16:creationId xmlns:a16="http://schemas.microsoft.com/office/drawing/2014/main" id="{06C780A0-E47F-4B24-B370-C3014DB0BD6E}"/>
              </a:ext>
              <a:ext uri="{C183D7F6-B498-43B3-948B-1728B52AA6E4}">
                <adec:decorative xmlns:adec="http://schemas.microsoft.com/office/drawing/2017/decorative" val="1"/>
              </a:ext>
            </a:extLst>
          </p:cNvPr>
          <p:cNvGrpSpPr>
            <a:grpSpLocks noChangeAspect="1"/>
          </p:cNvGrpSpPr>
          <p:nvPr/>
        </p:nvGrpSpPr>
        <p:grpSpPr bwMode="auto">
          <a:xfrm>
            <a:off x="5813400" y="2428284"/>
            <a:ext cx="235759" cy="235759"/>
            <a:chOff x="2812" y="999"/>
            <a:chExt cx="312" cy="312"/>
          </a:xfrm>
        </p:grpSpPr>
        <p:sp>
          <p:nvSpPr>
            <p:cNvPr id="344" name="AutoShape 45">
              <a:extLst>
                <a:ext uri="{FF2B5EF4-FFF2-40B4-BE49-F238E27FC236}">
                  <a16:creationId xmlns:a16="http://schemas.microsoft.com/office/drawing/2014/main" id="{2A9B15FE-917F-47FF-B1CC-7D8876E4955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47">
              <a:extLst>
                <a:ext uri="{FF2B5EF4-FFF2-40B4-BE49-F238E27FC236}">
                  <a16:creationId xmlns:a16="http://schemas.microsoft.com/office/drawing/2014/main" id="{CCEB8AB6-C9E9-47AA-A0F9-96EFB7A4F223}"/>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48">
              <a:extLst>
                <a:ext uri="{FF2B5EF4-FFF2-40B4-BE49-F238E27FC236}">
                  <a16:creationId xmlns:a16="http://schemas.microsoft.com/office/drawing/2014/main" id="{56960209-4C1B-40B6-90F7-DCA9F9578D53}"/>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49">
              <a:extLst>
                <a:ext uri="{FF2B5EF4-FFF2-40B4-BE49-F238E27FC236}">
                  <a16:creationId xmlns:a16="http://schemas.microsoft.com/office/drawing/2014/main" id="{41DDD36C-3DDD-4454-A22C-D571257F91C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8" name="Group 46">
            <a:extLst>
              <a:ext uri="{FF2B5EF4-FFF2-40B4-BE49-F238E27FC236}">
                <a16:creationId xmlns:a16="http://schemas.microsoft.com/office/drawing/2014/main" id="{B9E29562-AF6E-4324-9F7B-BDEC7292223D}"/>
              </a:ext>
              <a:ext uri="{C183D7F6-B498-43B3-948B-1728B52AA6E4}">
                <adec:decorative xmlns:adec="http://schemas.microsoft.com/office/drawing/2017/decorative" val="1"/>
              </a:ext>
            </a:extLst>
          </p:cNvPr>
          <p:cNvGrpSpPr>
            <a:grpSpLocks noChangeAspect="1"/>
          </p:cNvGrpSpPr>
          <p:nvPr/>
        </p:nvGrpSpPr>
        <p:grpSpPr bwMode="auto">
          <a:xfrm>
            <a:off x="6324219" y="1860262"/>
            <a:ext cx="235759" cy="235759"/>
            <a:chOff x="2812" y="999"/>
            <a:chExt cx="312" cy="312"/>
          </a:xfrm>
        </p:grpSpPr>
        <p:sp>
          <p:nvSpPr>
            <p:cNvPr id="349" name="AutoShape 45">
              <a:extLst>
                <a:ext uri="{FF2B5EF4-FFF2-40B4-BE49-F238E27FC236}">
                  <a16:creationId xmlns:a16="http://schemas.microsoft.com/office/drawing/2014/main" id="{C4A11130-164E-457D-8494-CCEAD5D5E1C9}"/>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47">
              <a:extLst>
                <a:ext uri="{FF2B5EF4-FFF2-40B4-BE49-F238E27FC236}">
                  <a16:creationId xmlns:a16="http://schemas.microsoft.com/office/drawing/2014/main" id="{362251B3-E47D-4C62-B0FB-4CA57877D195}"/>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Freeform 48">
              <a:extLst>
                <a:ext uri="{FF2B5EF4-FFF2-40B4-BE49-F238E27FC236}">
                  <a16:creationId xmlns:a16="http://schemas.microsoft.com/office/drawing/2014/main" id="{22670F39-A85D-4B3D-AA88-E6FABA87C1CA}"/>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49">
              <a:extLst>
                <a:ext uri="{FF2B5EF4-FFF2-40B4-BE49-F238E27FC236}">
                  <a16:creationId xmlns:a16="http://schemas.microsoft.com/office/drawing/2014/main" id="{2254CDC5-F99F-4827-9E0E-0EBF37945D54}"/>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3" name="Group 46">
            <a:extLst>
              <a:ext uri="{FF2B5EF4-FFF2-40B4-BE49-F238E27FC236}">
                <a16:creationId xmlns:a16="http://schemas.microsoft.com/office/drawing/2014/main" id="{56525A05-6387-40C5-B0E2-F53714B6AF95}"/>
              </a:ext>
              <a:ext uri="{C183D7F6-B498-43B3-948B-1728B52AA6E4}">
                <adec:decorative xmlns:adec="http://schemas.microsoft.com/office/drawing/2017/decorative" val="1"/>
              </a:ext>
            </a:extLst>
          </p:cNvPr>
          <p:cNvGrpSpPr>
            <a:grpSpLocks noChangeAspect="1"/>
          </p:cNvGrpSpPr>
          <p:nvPr/>
        </p:nvGrpSpPr>
        <p:grpSpPr bwMode="auto">
          <a:xfrm>
            <a:off x="6339331" y="2428284"/>
            <a:ext cx="235759" cy="235759"/>
            <a:chOff x="2812" y="999"/>
            <a:chExt cx="312" cy="312"/>
          </a:xfrm>
        </p:grpSpPr>
        <p:sp>
          <p:nvSpPr>
            <p:cNvPr id="354" name="AutoShape 45">
              <a:extLst>
                <a:ext uri="{FF2B5EF4-FFF2-40B4-BE49-F238E27FC236}">
                  <a16:creationId xmlns:a16="http://schemas.microsoft.com/office/drawing/2014/main" id="{FDEE2229-A77F-420B-BAFB-F79071AED065}"/>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47">
              <a:extLst>
                <a:ext uri="{FF2B5EF4-FFF2-40B4-BE49-F238E27FC236}">
                  <a16:creationId xmlns:a16="http://schemas.microsoft.com/office/drawing/2014/main" id="{61492FE9-CA3E-423B-A601-5239249109E6}"/>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Freeform 48">
              <a:extLst>
                <a:ext uri="{FF2B5EF4-FFF2-40B4-BE49-F238E27FC236}">
                  <a16:creationId xmlns:a16="http://schemas.microsoft.com/office/drawing/2014/main" id="{19155C1E-4AFD-478E-BDC3-2D0E8C2B16A3}"/>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49">
              <a:extLst>
                <a:ext uri="{FF2B5EF4-FFF2-40B4-BE49-F238E27FC236}">
                  <a16:creationId xmlns:a16="http://schemas.microsoft.com/office/drawing/2014/main" id="{8CD067E2-E22F-40FF-B950-7408E101566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8" name="Group 46">
            <a:extLst>
              <a:ext uri="{FF2B5EF4-FFF2-40B4-BE49-F238E27FC236}">
                <a16:creationId xmlns:a16="http://schemas.microsoft.com/office/drawing/2014/main" id="{85AEAB5E-55B3-4DEE-A96E-9A92A2D746A8}"/>
              </a:ext>
              <a:ext uri="{C183D7F6-B498-43B3-948B-1728B52AA6E4}">
                <adec:decorative xmlns:adec="http://schemas.microsoft.com/office/drawing/2017/decorative" val="1"/>
              </a:ext>
            </a:extLst>
          </p:cNvPr>
          <p:cNvGrpSpPr>
            <a:grpSpLocks noChangeAspect="1"/>
          </p:cNvGrpSpPr>
          <p:nvPr/>
        </p:nvGrpSpPr>
        <p:grpSpPr bwMode="auto">
          <a:xfrm>
            <a:off x="6878378" y="1869787"/>
            <a:ext cx="235759" cy="235759"/>
            <a:chOff x="2812" y="999"/>
            <a:chExt cx="312" cy="312"/>
          </a:xfrm>
        </p:grpSpPr>
        <p:sp>
          <p:nvSpPr>
            <p:cNvPr id="359" name="AutoShape 45">
              <a:extLst>
                <a:ext uri="{FF2B5EF4-FFF2-40B4-BE49-F238E27FC236}">
                  <a16:creationId xmlns:a16="http://schemas.microsoft.com/office/drawing/2014/main" id="{AACAD09C-7E04-45A0-9E2D-60378216369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Freeform 47">
              <a:extLst>
                <a:ext uri="{FF2B5EF4-FFF2-40B4-BE49-F238E27FC236}">
                  <a16:creationId xmlns:a16="http://schemas.microsoft.com/office/drawing/2014/main" id="{82E99556-A172-4D03-A926-3E2DAADD221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Freeform 48">
              <a:extLst>
                <a:ext uri="{FF2B5EF4-FFF2-40B4-BE49-F238E27FC236}">
                  <a16:creationId xmlns:a16="http://schemas.microsoft.com/office/drawing/2014/main" id="{8F42B3E3-2E2B-4247-B067-5683F0CF57E6}"/>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Freeform 49">
              <a:extLst>
                <a:ext uri="{FF2B5EF4-FFF2-40B4-BE49-F238E27FC236}">
                  <a16:creationId xmlns:a16="http://schemas.microsoft.com/office/drawing/2014/main" id="{A961B3E4-8330-4DEF-BF6F-29840A7AFC9D}"/>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63" name="Group 46">
            <a:extLst>
              <a:ext uri="{FF2B5EF4-FFF2-40B4-BE49-F238E27FC236}">
                <a16:creationId xmlns:a16="http://schemas.microsoft.com/office/drawing/2014/main" id="{9D5DED7B-EC5D-47B6-B467-DC195DB1C5B6}"/>
              </a:ext>
              <a:ext uri="{C183D7F6-B498-43B3-948B-1728B52AA6E4}">
                <adec:decorative xmlns:adec="http://schemas.microsoft.com/office/drawing/2017/decorative" val="1"/>
              </a:ext>
            </a:extLst>
          </p:cNvPr>
          <p:cNvGrpSpPr>
            <a:grpSpLocks noChangeAspect="1"/>
          </p:cNvGrpSpPr>
          <p:nvPr/>
        </p:nvGrpSpPr>
        <p:grpSpPr bwMode="auto">
          <a:xfrm>
            <a:off x="6893490" y="2437809"/>
            <a:ext cx="235759" cy="235759"/>
            <a:chOff x="2812" y="999"/>
            <a:chExt cx="312" cy="312"/>
          </a:xfrm>
        </p:grpSpPr>
        <p:sp>
          <p:nvSpPr>
            <p:cNvPr id="364" name="AutoShape 45">
              <a:extLst>
                <a:ext uri="{FF2B5EF4-FFF2-40B4-BE49-F238E27FC236}">
                  <a16:creationId xmlns:a16="http://schemas.microsoft.com/office/drawing/2014/main" id="{35A03409-E35B-4710-8CC2-10FA41FEDFE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Freeform 47">
              <a:extLst>
                <a:ext uri="{FF2B5EF4-FFF2-40B4-BE49-F238E27FC236}">
                  <a16:creationId xmlns:a16="http://schemas.microsoft.com/office/drawing/2014/main" id="{2695BAE5-ED0F-41E7-B530-366E685D25B0}"/>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48">
              <a:extLst>
                <a:ext uri="{FF2B5EF4-FFF2-40B4-BE49-F238E27FC236}">
                  <a16:creationId xmlns:a16="http://schemas.microsoft.com/office/drawing/2014/main" id="{7A3D298B-1094-45CA-B94A-3DD39237FEC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Freeform 49">
              <a:extLst>
                <a:ext uri="{FF2B5EF4-FFF2-40B4-BE49-F238E27FC236}">
                  <a16:creationId xmlns:a16="http://schemas.microsoft.com/office/drawing/2014/main" id="{B3C9E3C0-A592-4678-99C8-F6908F28420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68" name="Group 46">
            <a:extLst>
              <a:ext uri="{FF2B5EF4-FFF2-40B4-BE49-F238E27FC236}">
                <a16:creationId xmlns:a16="http://schemas.microsoft.com/office/drawing/2014/main" id="{6ECF42CD-E99D-4262-ADC6-122FE0CD7288}"/>
              </a:ext>
              <a:ext uri="{C183D7F6-B498-43B3-948B-1728B52AA6E4}">
                <adec:decorative xmlns:adec="http://schemas.microsoft.com/office/drawing/2017/decorative" val="1"/>
              </a:ext>
            </a:extLst>
          </p:cNvPr>
          <p:cNvGrpSpPr>
            <a:grpSpLocks noChangeAspect="1"/>
          </p:cNvGrpSpPr>
          <p:nvPr/>
        </p:nvGrpSpPr>
        <p:grpSpPr bwMode="auto">
          <a:xfrm>
            <a:off x="7493983" y="1869787"/>
            <a:ext cx="235759" cy="235759"/>
            <a:chOff x="2812" y="999"/>
            <a:chExt cx="312" cy="312"/>
          </a:xfrm>
        </p:grpSpPr>
        <p:sp>
          <p:nvSpPr>
            <p:cNvPr id="369" name="AutoShape 45">
              <a:extLst>
                <a:ext uri="{FF2B5EF4-FFF2-40B4-BE49-F238E27FC236}">
                  <a16:creationId xmlns:a16="http://schemas.microsoft.com/office/drawing/2014/main" id="{4094B817-2F47-4605-91DF-32DBAF9FA825}"/>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Freeform 47">
              <a:extLst>
                <a:ext uri="{FF2B5EF4-FFF2-40B4-BE49-F238E27FC236}">
                  <a16:creationId xmlns:a16="http://schemas.microsoft.com/office/drawing/2014/main" id="{AD32E262-BAF6-418A-87B8-8F49059D798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Freeform 48">
              <a:extLst>
                <a:ext uri="{FF2B5EF4-FFF2-40B4-BE49-F238E27FC236}">
                  <a16:creationId xmlns:a16="http://schemas.microsoft.com/office/drawing/2014/main" id="{2FECA828-AB3C-4700-87A8-BBBC812FFABF}"/>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Freeform 49">
              <a:extLst>
                <a:ext uri="{FF2B5EF4-FFF2-40B4-BE49-F238E27FC236}">
                  <a16:creationId xmlns:a16="http://schemas.microsoft.com/office/drawing/2014/main" id="{E8B89398-C658-4AF9-BB94-3994E5B32284}"/>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8" name="Group 46">
            <a:extLst>
              <a:ext uri="{FF2B5EF4-FFF2-40B4-BE49-F238E27FC236}">
                <a16:creationId xmlns:a16="http://schemas.microsoft.com/office/drawing/2014/main" id="{8A16CE44-DAE9-43D9-A3F5-5DF60AC311E0}"/>
              </a:ext>
              <a:ext uri="{C183D7F6-B498-43B3-948B-1728B52AA6E4}">
                <adec:decorative xmlns:adec="http://schemas.microsoft.com/office/drawing/2017/decorative" val="1"/>
              </a:ext>
            </a:extLst>
          </p:cNvPr>
          <p:cNvGrpSpPr>
            <a:grpSpLocks noChangeAspect="1"/>
          </p:cNvGrpSpPr>
          <p:nvPr/>
        </p:nvGrpSpPr>
        <p:grpSpPr bwMode="auto">
          <a:xfrm>
            <a:off x="8051071" y="1869787"/>
            <a:ext cx="235759" cy="235759"/>
            <a:chOff x="2812" y="999"/>
            <a:chExt cx="312" cy="312"/>
          </a:xfrm>
        </p:grpSpPr>
        <p:sp>
          <p:nvSpPr>
            <p:cNvPr id="379" name="AutoShape 45">
              <a:extLst>
                <a:ext uri="{FF2B5EF4-FFF2-40B4-BE49-F238E27FC236}">
                  <a16:creationId xmlns:a16="http://schemas.microsoft.com/office/drawing/2014/main" id="{0CF26771-48E1-4D3E-8BCC-CDA52C7F05F3}"/>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Freeform 47">
              <a:extLst>
                <a:ext uri="{FF2B5EF4-FFF2-40B4-BE49-F238E27FC236}">
                  <a16:creationId xmlns:a16="http://schemas.microsoft.com/office/drawing/2014/main" id="{8FF332BC-0AB5-4911-A621-6822852DB656}"/>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48">
              <a:extLst>
                <a:ext uri="{FF2B5EF4-FFF2-40B4-BE49-F238E27FC236}">
                  <a16:creationId xmlns:a16="http://schemas.microsoft.com/office/drawing/2014/main" id="{61F7F62E-5407-4A8E-8E0C-00541D044E91}"/>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49">
              <a:extLst>
                <a:ext uri="{FF2B5EF4-FFF2-40B4-BE49-F238E27FC236}">
                  <a16:creationId xmlns:a16="http://schemas.microsoft.com/office/drawing/2014/main" id="{B9D07CEB-6A67-4B30-85DF-B4D396D96FE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83" name="Group 46">
            <a:extLst>
              <a:ext uri="{FF2B5EF4-FFF2-40B4-BE49-F238E27FC236}">
                <a16:creationId xmlns:a16="http://schemas.microsoft.com/office/drawing/2014/main" id="{202537DC-11F4-447A-AB52-D9A2E2B7F4E8}"/>
              </a:ext>
              <a:ext uri="{C183D7F6-B498-43B3-948B-1728B52AA6E4}">
                <adec:decorative xmlns:adec="http://schemas.microsoft.com/office/drawing/2017/decorative" val="1"/>
              </a:ext>
            </a:extLst>
          </p:cNvPr>
          <p:cNvGrpSpPr>
            <a:grpSpLocks noChangeAspect="1"/>
          </p:cNvGrpSpPr>
          <p:nvPr/>
        </p:nvGrpSpPr>
        <p:grpSpPr bwMode="auto">
          <a:xfrm>
            <a:off x="8066183" y="2437809"/>
            <a:ext cx="235759" cy="235759"/>
            <a:chOff x="2812" y="999"/>
            <a:chExt cx="312" cy="312"/>
          </a:xfrm>
        </p:grpSpPr>
        <p:sp>
          <p:nvSpPr>
            <p:cNvPr id="384" name="AutoShape 45">
              <a:extLst>
                <a:ext uri="{FF2B5EF4-FFF2-40B4-BE49-F238E27FC236}">
                  <a16:creationId xmlns:a16="http://schemas.microsoft.com/office/drawing/2014/main" id="{4AFC22A4-97BE-461A-94FE-DDA6DF83211F}"/>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47">
              <a:extLst>
                <a:ext uri="{FF2B5EF4-FFF2-40B4-BE49-F238E27FC236}">
                  <a16:creationId xmlns:a16="http://schemas.microsoft.com/office/drawing/2014/main" id="{336FBFC9-9F63-4145-9E91-85991035E36A}"/>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48">
              <a:extLst>
                <a:ext uri="{FF2B5EF4-FFF2-40B4-BE49-F238E27FC236}">
                  <a16:creationId xmlns:a16="http://schemas.microsoft.com/office/drawing/2014/main" id="{0DFED47A-4307-4013-9BE3-97D68B5D8AEF}"/>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49">
              <a:extLst>
                <a:ext uri="{FF2B5EF4-FFF2-40B4-BE49-F238E27FC236}">
                  <a16:creationId xmlns:a16="http://schemas.microsoft.com/office/drawing/2014/main" id="{58946039-2C6B-4347-9114-FE57C8D6982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88" name="Group 46">
            <a:extLst>
              <a:ext uri="{FF2B5EF4-FFF2-40B4-BE49-F238E27FC236}">
                <a16:creationId xmlns:a16="http://schemas.microsoft.com/office/drawing/2014/main" id="{E4EB0413-225E-4BFD-9617-88493C973389}"/>
              </a:ext>
              <a:ext uri="{C183D7F6-B498-43B3-948B-1728B52AA6E4}">
                <adec:decorative xmlns:adec="http://schemas.microsoft.com/office/drawing/2017/decorative" val="1"/>
              </a:ext>
            </a:extLst>
          </p:cNvPr>
          <p:cNvGrpSpPr>
            <a:grpSpLocks noChangeAspect="1"/>
          </p:cNvGrpSpPr>
          <p:nvPr/>
        </p:nvGrpSpPr>
        <p:grpSpPr bwMode="auto">
          <a:xfrm>
            <a:off x="8586469" y="1860262"/>
            <a:ext cx="235759" cy="235759"/>
            <a:chOff x="2812" y="999"/>
            <a:chExt cx="312" cy="312"/>
          </a:xfrm>
        </p:grpSpPr>
        <p:sp>
          <p:nvSpPr>
            <p:cNvPr id="389" name="AutoShape 45">
              <a:extLst>
                <a:ext uri="{FF2B5EF4-FFF2-40B4-BE49-F238E27FC236}">
                  <a16:creationId xmlns:a16="http://schemas.microsoft.com/office/drawing/2014/main" id="{8DB2B499-36EB-4B72-83F4-405F788E9B2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47">
              <a:extLst>
                <a:ext uri="{FF2B5EF4-FFF2-40B4-BE49-F238E27FC236}">
                  <a16:creationId xmlns:a16="http://schemas.microsoft.com/office/drawing/2014/main" id="{81EE9110-07D7-4C7C-87C8-CCDABFADDB9C}"/>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48">
              <a:extLst>
                <a:ext uri="{FF2B5EF4-FFF2-40B4-BE49-F238E27FC236}">
                  <a16:creationId xmlns:a16="http://schemas.microsoft.com/office/drawing/2014/main" id="{2BC56E4F-1B20-4F1A-B19C-4861E9A05BBE}"/>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Freeform 49">
              <a:extLst>
                <a:ext uri="{FF2B5EF4-FFF2-40B4-BE49-F238E27FC236}">
                  <a16:creationId xmlns:a16="http://schemas.microsoft.com/office/drawing/2014/main" id="{56D18D07-B6FE-4B08-A733-B69951909CF6}"/>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3" name="Group 46">
            <a:extLst>
              <a:ext uri="{FF2B5EF4-FFF2-40B4-BE49-F238E27FC236}">
                <a16:creationId xmlns:a16="http://schemas.microsoft.com/office/drawing/2014/main" id="{DE2DBDF2-25CD-4211-95D0-C348D5E85B8B}"/>
              </a:ext>
              <a:ext uri="{C183D7F6-B498-43B3-948B-1728B52AA6E4}">
                <adec:decorative xmlns:adec="http://schemas.microsoft.com/office/drawing/2017/decorative" val="1"/>
              </a:ext>
            </a:extLst>
          </p:cNvPr>
          <p:cNvGrpSpPr>
            <a:grpSpLocks noChangeAspect="1"/>
          </p:cNvGrpSpPr>
          <p:nvPr/>
        </p:nvGrpSpPr>
        <p:grpSpPr bwMode="auto">
          <a:xfrm>
            <a:off x="8601581" y="2428284"/>
            <a:ext cx="235759" cy="235759"/>
            <a:chOff x="2812" y="999"/>
            <a:chExt cx="312" cy="312"/>
          </a:xfrm>
        </p:grpSpPr>
        <p:sp>
          <p:nvSpPr>
            <p:cNvPr id="394" name="AutoShape 45">
              <a:extLst>
                <a:ext uri="{FF2B5EF4-FFF2-40B4-BE49-F238E27FC236}">
                  <a16:creationId xmlns:a16="http://schemas.microsoft.com/office/drawing/2014/main" id="{77C468BC-C2E4-4995-B73E-10ED12882E44}"/>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Freeform 47">
              <a:extLst>
                <a:ext uri="{FF2B5EF4-FFF2-40B4-BE49-F238E27FC236}">
                  <a16:creationId xmlns:a16="http://schemas.microsoft.com/office/drawing/2014/main" id="{EE0FE314-4317-4032-802B-B2E1C35E8990}"/>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Freeform 48">
              <a:extLst>
                <a:ext uri="{FF2B5EF4-FFF2-40B4-BE49-F238E27FC236}">
                  <a16:creationId xmlns:a16="http://schemas.microsoft.com/office/drawing/2014/main" id="{CF4BCE2E-9974-435A-B14A-204CAB2C8C0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49">
              <a:extLst>
                <a:ext uri="{FF2B5EF4-FFF2-40B4-BE49-F238E27FC236}">
                  <a16:creationId xmlns:a16="http://schemas.microsoft.com/office/drawing/2014/main" id="{DA5F79E9-701E-4B1D-B172-F65A7C9927C4}"/>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8" name="Group 46">
            <a:extLst>
              <a:ext uri="{FF2B5EF4-FFF2-40B4-BE49-F238E27FC236}">
                <a16:creationId xmlns:a16="http://schemas.microsoft.com/office/drawing/2014/main" id="{722288AC-C5F8-4DCD-B928-9E8A1180EA5C}"/>
              </a:ext>
              <a:ext uri="{C183D7F6-B498-43B3-948B-1728B52AA6E4}">
                <adec:decorative xmlns:adec="http://schemas.microsoft.com/office/drawing/2017/decorative" val="1"/>
              </a:ext>
            </a:extLst>
          </p:cNvPr>
          <p:cNvGrpSpPr>
            <a:grpSpLocks noChangeAspect="1"/>
          </p:cNvGrpSpPr>
          <p:nvPr/>
        </p:nvGrpSpPr>
        <p:grpSpPr bwMode="auto">
          <a:xfrm>
            <a:off x="9095663" y="1869787"/>
            <a:ext cx="235759" cy="235759"/>
            <a:chOff x="2812" y="999"/>
            <a:chExt cx="312" cy="312"/>
          </a:xfrm>
        </p:grpSpPr>
        <p:sp>
          <p:nvSpPr>
            <p:cNvPr id="399" name="AutoShape 45">
              <a:extLst>
                <a:ext uri="{FF2B5EF4-FFF2-40B4-BE49-F238E27FC236}">
                  <a16:creationId xmlns:a16="http://schemas.microsoft.com/office/drawing/2014/main" id="{1CA354D8-9DCD-4F49-9B5D-AB6B8BF79B3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47">
              <a:extLst>
                <a:ext uri="{FF2B5EF4-FFF2-40B4-BE49-F238E27FC236}">
                  <a16:creationId xmlns:a16="http://schemas.microsoft.com/office/drawing/2014/main" id="{0DB0CBB9-0538-4E22-915C-47915A213C45}"/>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Freeform 48">
              <a:extLst>
                <a:ext uri="{FF2B5EF4-FFF2-40B4-BE49-F238E27FC236}">
                  <a16:creationId xmlns:a16="http://schemas.microsoft.com/office/drawing/2014/main" id="{9556FD69-CD79-491E-AC05-FDDE378B8D6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49">
              <a:extLst>
                <a:ext uri="{FF2B5EF4-FFF2-40B4-BE49-F238E27FC236}">
                  <a16:creationId xmlns:a16="http://schemas.microsoft.com/office/drawing/2014/main" id="{4A274F19-71FA-4356-87F7-980CA87168A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03" name="Group 46">
            <a:extLst>
              <a:ext uri="{FF2B5EF4-FFF2-40B4-BE49-F238E27FC236}">
                <a16:creationId xmlns:a16="http://schemas.microsoft.com/office/drawing/2014/main" id="{B4315C99-D3A0-4396-A74E-310105CDFE98}"/>
              </a:ext>
              <a:ext uri="{C183D7F6-B498-43B3-948B-1728B52AA6E4}">
                <adec:decorative xmlns:adec="http://schemas.microsoft.com/office/drawing/2017/decorative" val="1"/>
              </a:ext>
            </a:extLst>
          </p:cNvPr>
          <p:cNvGrpSpPr>
            <a:grpSpLocks noChangeAspect="1"/>
          </p:cNvGrpSpPr>
          <p:nvPr/>
        </p:nvGrpSpPr>
        <p:grpSpPr bwMode="auto">
          <a:xfrm>
            <a:off x="9110775" y="2437809"/>
            <a:ext cx="235759" cy="235759"/>
            <a:chOff x="2812" y="999"/>
            <a:chExt cx="312" cy="312"/>
          </a:xfrm>
        </p:grpSpPr>
        <p:sp>
          <p:nvSpPr>
            <p:cNvPr id="404" name="AutoShape 45">
              <a:extLst>
                <a:ext uri="{FF2B5EF4-FFF2-40B4-BE49-F238E27FC236}">
                  <a16:creationId xmlns:a16="http://schemas.microsoft.com/office/drawing/2014/main" id="{9B02AA65-1ACF-482F-AEAF-A6F543ADEF78}"/>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Freeform 47">
              <a:extLst>
                <a:ext uri="{FF2B5EF4-FFF2-40B4-BE49-F238E27FC236}">
                  <a16:creationId xmlns:a16="http://schemas.microsoft.com/office/drawing/2014/main" id="{2217C519-7D97-483B-875E-B6721FCD80E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Freeform 48">
              <a:extLst>
                <a:ext uri="{FF2B5EF4-FFF2-40B4-BE49-F238E27FC236}">
                  <a16:creationId xmlns:a16="http://schemas.microsoft.com/office/drawing/2014/main" id="{B72225D4-6DA5-4317-B01B-0E40904A6D2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49">
              <a:extLst>
                <a:ext uri="{FF2B5EF4-FFF2-40B4-BE49-F238E27FC236}">
                  <a16:creationId xmlns:a16="http://schemas.microsoft.com/office/drawing/2014/main" id="{988102D6-51EA-411D-A3FC-A2288D784193}"/>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08" name="Group 46">
            <a:extLst>
              <a:ext uri="{FF2B5EF4-FFF2-40B4-BE49-F238E27FC236}">
                <a16:creationId xmlns:a16="http://schemas.microsoft.com/office/drawing/2014/main" id="{3BB0A051-731A-47FA-A161-D0668ECF7920}"/>
              </a:ext>
              <a:ext uri="{C183D7F6-B498-43B3-948B-1728B52AA6E4}">
                <adec:decorative xmlns:adec="http://schemas.microsoft.com/office/drawing/2017/decorative" val="1"/>
              </a:ext>
            </a:extLst>
          </p:cNvPr>
          <p:cNvGrpSpPr>
            <a:grpSpLocks noChangeAspect="1"/>
          </p:cNvGrpSpPr>
          <p:nvPr/>
        </p:nvGrpSpPr>
        <p:grpSpPr bwMode="auto">
          <a:xfrm>
            <a:off x="4661440" y="3679225"/>
            <a:ext cx="235759" cy="235759"/>
            <a:chOff x="2812" y="999"/>
            <a:chExt cx="312" cy="312"/>
          </a:xfrm>
        </p:grpSpPr>
        <p:sp>
          <p:nvSpPr>
            <p:cNvPr id="409" name="AutoShape 45">
              <a:extLst>
                <a:ext uri="{FF2B5EF4-FFF2-40B4-BE49-F238E27FC236}">
                  <a16:creationId xmlns:a16="http://schemas.microsoft.com/office/drawing/2014/main" id="{BDA67191-F58B-4B38-AD31-113C371D0A2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Freeform 47">
              <a:extLst>
                <a:ext uri="{FF2B5EF4-FFF2-40B4-BE49-F238E27FC236}">
                  <a16:creationId xmlns:a16="http://schemas.microsoft.com/office/drawing/2014/main" id="{3B586C6A-984A-4378-929B-CF127CB0CFB3}"/>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Freeform 48">
              <a:extLst>
                <a:ext uri="{FF2B5EF4-FFF2-40B4-BE49-F238E27FC236}">
                  <a16:creationId xmlns:a16="http://schemas.microsoft.com/office/drawing/2014/main" id="{0A714F2F-0E16-4E5E-AEA3-4D4DB9C6DB12}"/>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49">
              <a:extLst>
                <a:ext uri="{FF2B5EF4-FFF2-40B4-BE49-F238E27FC236}">
                  <a16:creationId xmlns:a16="http://schemas.microsoft.com/office/drawing/2014/main" id="{62DECD91-32A0-49B2-9126-CEE56786768D}"/>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13" name="Group 46">
            <a:extLst>
              <a:ext uri="{FF2B5EF4-FFF2-40B4-BE49-F238E27FC236}">
                <a16:creationId xmlns:a16="http://schemas.microsoft.com/office/drawing/2014/main" id="{2708404F-1200-437C-B8F3-5C84C69FA70C}"/>
              </a:ext>
              <a:ext uri="{C183D7F6-B498-43B3-948B-1728B52AA6E4}">
                <adec:decorative xmlns:adec="http://schemas.microsoft.com/office/drawing/2017/decorative" val="1"/>
              </a:ext>
            </a:extLst>
          </p:cNvPr>
          <p:cNvGrpSpPr>
            <a:grpSpLocks noChangeAspect="1"/>
          </p:cNvGrpSpPr>
          <p:nvPr/>
        </p:nvGrpSpPr>
        <p:grpSpPr bwMode="auto">
          <a:xfrm>
            <a:off x="4676552" y="4247247"/>
            <a:ext cx="235759" cy="235759"/>
            <a:chOff x="2812" y="999"/>
            <a:chExt cx="312" cy="312"/>
          </a:xfrm>
        </p:grpSpPr>
        <p:sp>
          <p:nvSpPr>
            <p:cNvPr id="414" name="AutoShape 45">
              <a:extLst>
                <a:ext uri="{FF2B5EF4-FFF2-40B4-BE49-F238E27FC236}">
                  <a16:creationId xmlns:a16="http://schemas.microsoft.com/office/drawing/2014/main" id="{30D4EE23-5322-4F06-BE13-0219E994024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Freeform 47">
              <a:extLst>
                <a:ext uri="{FF2B5EF4-FFF2-40B4-BE49-F238E27FC236}">
                  <a16:creationId xmlns:a16="http://schemas.microsoft.com/office/drawing/2014/main" id="{13BC6FD1-4444-4D4D-A811-3427F235EA2A}"/>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Freeform 48">
              <a:extLst>
                <a:ext uri="{FF2B5EF4-FFF2-40B4-BE49-F238E27FC236}">
                  <a16:creationId xmlns:a16="http://schemas.microsoft.com/office/drawing/2014/main" id="{30F05FBA-187A-4403-9AE8-C195DEB943F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49">
              <a:extLst>
                <a:ext uri="{FF2B5EF4-FFF2-40B4-BE49-F238E27FC236}">
                  <a16:creationId xmlns:a16="http://schemas.microsoft.com/office/drawing/2014/main" id="{35AB77A8-1685-4BA3-8218-7D6FC6C23F6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18" name="Group 46">
            <a:extLst>
              <a:ext uri="{FF2B5EF4-FFF2-40B4-BE49-F238E27FC236}">
                <a16:creationId xmlns:a16="http://schemas.microsoft.com/office/drawing/2014/main" id="{37F6C511-5C24-4615-8A2A-2E4A7BC3073B}"/>
              </a:ext>
              <a:ext uri="{C183D7F6-B498-43B3-948B-1728B52AA6E4}">
                <adec:decorative xmlns:adec="http://schemas.microsoft.com/office/drawing/2017/decorative" val="1"/>
              </a:ext>
            </a:extLst>
          </p:cNvPr>
          <p:cNvGrpSpPr>
            <a:grpSpLocks noChangeAspect="1"/>
          </p:cNvGrpSpPr>
          <p:nvPr/>
        </p:nvGrpSpPr>
        <p:grpSpPr bwMode="auto">
          <a:xfrm>
            <a:off x="2842571" y="3700482"/>
            <a:ext cx="235759" cy="235759"/>
            <a:chOff x="2812" y="999"/>
            <a:chExt cx="312" cy="312"/>
          </a:xfrm>
        </p:grpSpPr>
        <p:sp>
          <p:nvSpPr>
            <p:cNvPr id="419" name="AutoShape 45">
              <a:extLst>
                <a:ext uri="{FF2B5EF4-FFF2-40B4-BE49-F238E27FC236}">
                  <a16:creationId xmlns:a16="http://schemas.microsoft.com/office/drawing/2014/main" id="{28202564-39FC-4C2D-87E4-32C71C373DB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47">
              <a:extLst>
                <a:ext uri="{FF2B5EF4-FFF2-40B4-BE49-F238E27FC236}">
                  <a16:creationId xmlns:a16="http://schemas.microsoft.com/office/drawing/2014/main" id="{C5F5AB92-696E-418B-ACBE-F12CE974CA0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48">
              <a:extLst>
                <a:ext uri="{FF2B5EF4-FFF2-40B4-BE49-F238E27FC236}">
                  <a16:creationId xmlns:a16="http://schemas.microsoft.com/office/drawing/2014/main" id="{E745BCF7-0F22-4B2D-9CD0-519A35AAEDF4}"/>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49">
              <a:extLst>
                <a:ext uri="{FF2B5EF4-FFF2-40B4-BE49-F238E27FC236}">
                  <a16:creationId xmlns:a16="http://schemas.microsoft.com/office/drawing/2014/main" id="{B98E159D-D345-4CBF-AA85-FB256E5911D5}"/>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23" name="Group 46">
            <a:extLst>
              <a:ext uri="{FF2B5EF4-FFF2-40B4-BE49-F238E27FC236}">
                <a16:creationId xmlns:a16="http://schemas.microsoft.com/office/drawing/2014/main" id="{75C501A5-8470-4E4B-9EB2-7BB70D8B9689}"/>
              </a:ext>
              <a:ext uri="{C183D7F6-B498-43B3-948B-1728B52AA6E4}">
                <adec:decorative xmlns:adec="http://schemas.microsoft.com/office/drawing/2017/decorative" val="1"/>
              </a:ext>
            </a:extLst>
          </p:cNvPr>
          <p:cNvGrpSpPr>
            <a:grpSpLocks noChangeAspect="1"/>
          </p:cNvGrpSpPr>
          <p:nvPr/>
        </p:nvGrpSpPr>
        <p:grpSpPr bwMode="auto">
          <a:xfrm>
            <a:off x="2857683" y="4268504"/>
            <a:ext cx="235759" cy="235759"/>
            <a:chOff x="2812" y="999"/>
            <a:chExt cx="312" cy="312"/>
          </a:xfrm>
        </p:grpSpPr>
        <p:sp>
          <p:nvSpPr>
            <p:cNvPr id="424" name="AutoShape 45">
              <a:extLst>
                <a:ext uri="{FF2B5EF4-FFF2-40B4-BE49-F238E27FC236}">
                  <a16:creationId xmlns:a16="http://schemas.microsoft.com/office/drawing/2014/main" id="{1DC8F823-478F-4D12-B2C7-1061D4032FD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47">
              <a:extLst>
                <a:ext uri="{FF2B5EF4-FFF2-40B4-BE49-F238E27FC236}">
                  <a16:creationId xmlns:a16="http://schemas.microsoft.com/office/drawing/2014/main" id="{B39AC275-1804-4145-A6DE-A3326D76175A}"/>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48">
              <a:extLst>
                <a:ext uri="{FF2B5EF4-FFF2-40B4-BE49-F238E27FC236}">
                  <a16:creationId xmlns:a16="http://schemas.microsoft.com/office/drawing/2014/main" id="{C413996B-E95A-4BDF-BF7E-E84B3AB0254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9">
              <a:extLst>
                <a:ext uri="{FF2B5EF4-FFF2-40B4-BE49-F238E27FC236}">
                  <a16:creationId xmlns:a16="http://schemas.microsoft.com/office/drawing/2014/main" id="{239AC926-C0DD-4459-B574-C5B32649D7E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28" name="Group 46">
            <a:extLst>
              <a:ext uri="{FF2B5EF4-FFF2-40B4-BE49-F238E27FC236}">
                <a16:creationId xmlns:a16="http://schemas.microsoft.com/office/drawing/2014/main" id="{87133877-5C36-44CC-8206-981160455F95}"/>
              </a:ext>
              <a:ext uri="{C183D7F6-B498-43B3-948B-1728B52AA6E4}">
                <adec:decorative xmlns:adec="http://schemas.microsoft.com/office/drawing/2017/decorative" val="1"/>
              </a:ext>
            </a:extLst>
          </p:cNvPr>
          <p:cNvGrpSpPr>
            <a:grpSpLocks noChangeAspect="1"/>
          </p:cNvGrpSpPr>
          <p:nvPr/>
        </p:nvGrpSpPr>
        <p:grpSpPr bwMode="auto">
          <a:xfrm>
            <a:off x="3421723" y="3688451"/>
            <a:ext cx="235759" cy="235759"/>
            <a:chOff x="2812" y="999"/>
            <a:chExt cx="312" cy="312"/>
          </a:xfrm>
        </p:grpSpPr>
        <p:sp>
          <p:nvSpPr>
            <p:cNvPr id="429" name="AutoShape 45">
              <a:extLst>
                <a:ext uri="{FF2B5EF4-FFF2-40B4-BE49-F238E27FC236}">
                  <a16:creationId xmlns:a16="http://schemas.microsoft.com/office/drawing/2014/main" id="{240BFD61-8755-4098-A9EE-06C9A0C45EFF}"/>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47">
              <a:extLst>
                <a:ext uri="{FF2B5EF4-FFF2-40B4-BE49-F238E27FC236}">
                  <a16:creationId xmlns:a16="http://schemas.microsoft.com/office/drawing/2014/main" id="{24B66807-A4E1-4C5E-9AAC-DA09B4E1C2B5}"/>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48">
              <a:extLst>
                <a:ext uri="{FF2B5EF4-FFF2-40B4-BE49-F238E27FC236}">
                  <a16:creationId xmlns:a16="http://schemas.microsoft.com/office/drawing/2014/main" id="{3BDA527D-00D8-4F02-B302-F50DAFCFEB7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49">
              <a:extLst>
                <a:ext uri="{FF2B5EF4-FFF2-40B4-BE49-F238E27FC236}">
                  <a16:creationId xmlns:a16="http://schemas.microsoft.com/office/drawing/2014/main" id="{3E5FB0D1-9206-4F27-B08D-EDDFFAD9D4FC}"/>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33" name="Group 46">
            <a:extLst>
              <a:ext uri="{FF2B5EF4-FFF2-40B4-BE49-F238E27FC236}">
                <a16:creationId xmlns:a16="http://schemas.microsoft.com/office/drawing/2014/main" id="{691A3D23-06B0-42AB-BA42-81D5EE0C06AF}"/>
              </a:ext>
              <a:ext uri="{C183D7F6-B498-43B3-948B-1728B52AA6E4}">
                <adec:decorative xmlns:adec="http://schemas.microsoft.com/office/drawing/2017/decorative" val="1"/>
              </a:ext>
            </a:extLst>
          </p:cNvPr>
          <p:cNvGrpSpPr>
            <a:grpSpLocks noChangeAspect="1"/>
          </p:cNvGrpSpPr>
          <p:nvPr/>
        </p:nvGrpSpPr>
        <p:grpSpPr bwMode="auto">
          <a:xfrm>
            <a:off x="4071581" y="3689201"/>
            <a:ext cx="235759" cy="235759"/>
            <a:chOff x="2812" y="999"/>
            <a:chExt cx="312" cy="312"/>
          </a:xfrm>
        </p:grpSpPr>
        <p:sp>
          <p:nvSpPr>
            <p:cNvPr id="434" name="AutoShape 45">
              <a:extLst>
                <a:ext uri="{FF2B5EF4-FFF2-40B4-BE49-F238E27FC236}">
                  <a16:creationId xmlns:a16="http://schemas.microsoft.com/office/drawing/2014/main" id="{7CE2ABB0-F61E-4FCA-A1AC-45FDFDA9412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47">
              <a:extLst>
                <a:ext uri="{FF2B5EF4-FFF2-40B4-BE49-F238E27FC236}">
                  <a16:creationId xmlns:a16="http://schemas.microsoft.com/office/drawing/2014/main" id="{E8B6F2FA-0A99-43FA-B55F-9508D285EE23}"/>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48">
              <a:extLst>
                <a:ext uri="{FF2B5EF4-FFF2-40B4-BE49-F238E27FC236}">
                  <a16:creationId xmlns:a16="http://schemas.microsoft.com/office/drawing/2014/main" id="{FAC72175-B54A-42E8-AAFB-5B7736B68A2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49">
              <a:extLst>
                <a:ext uri="{FF2B5EF4-FFF2-40B4-BE49-F238E27FC236}">
                  <a16:creationId xmlns:a16="http://schemas.microsoft.com/office/drawing/2014/main" id="{B671D2C6-5015-49EB-AF0B-3470AFFD08E4}"/>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39" name="Group 46">
            <a:extLst>
              <a:ext uri="{FF2B5EF4-FFF2-40B4-BE49-F238E27FC236}">
                <a16:creationId xmlns:a16="http://schemas.microsoft.com/office/drawing/2014/main" id="{21EBFF32-6EE0-4567-BEA7-57850F1A985F}"/>
              </a:ext>
              <a:ext uri="{C183D7F6-B498-43B3-948B-1728B52AA6E4}">
                <adec:decorative xmlns:adec="http://schemas.microsoft.com/office/drawing/2017/decorative" val="1"/>
              </a:ext>
            </a:extLst>
          </p:cNvPr>
          <p:cNvGrpSpPr>
            <a:grpSpLocks noChangeAspect="1"/>
          </p:cNvGrpSpPr>
          <p:nvPr/>
        </p:nvGrpSpPr>
        <p:grpSpPr bwMode="auto">
          <a:xfrm>
            <a:off x="5239338" y="3683613"/>
            <a:ext cx="235759" cy="235759"/>
            <a:chOff x="2812" y="999"/>
            <a:chExt cx="312" cy="312"/>
          </a:xfrm>
        </p:grpSpPr>
        <p:sp>
          <p:nvSpPr>
            <p:cNvPr id="440" name="AutoShape 45">
              <a:extLst>
                <a:ext uri="{FF2B5EF4-FFF2-40B4-BE49-F238E27FC236}">
                  <a16:creationId xmlns:a16="http://schemas.microsoft.com/office/drawing/2014/main" id="{4682C35F-3C5C-4302-A80B-18C76D126905}"/>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47">
              <a:extLst>
                <a:ext uri="{FF2B5EF4-FFF2-40B4-BE49-F238E27FC236}">
                  <a16:creationId xmlns:a16="http://schemas.microsoft.com/office/drawing/2014/main" id="{A6D63615-7EF4-4877-AC08-47F0129CDAE9}"/>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48">
              <a:extLst>
                <a:ext uri="{FF2B5EF4-FFF2-40B4-BE49-F238E27FC236}">
                  <a16:creationId xmlns:a16="http://schemas.microsoft.com/office/drawing/2014/main" id="{A6940B57-EDC4-4774-A674-1726E9C843B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49">
              <a:extLst>
                <a:ext uri="{FF2B5EF4-FFF2-40B4-BE49-F238E27FC236}">
                  <a16:creationId xmlns:a16="http://schemas.microsoft.com/office/drawing/2014/main" id="{79F93447-340E-4D99-A686-D2E9D598DE94}"/>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44" name="Group 46">
            <a:extLst>
              <a:ext uri="{FF2B5EF4-FFF2-40B4-BE49-F238E27FC236}">
                <a16:creationId xmlns:a16="http://schemas.microsoft.com/office/drawing/2014/main" id="{C5690EA7-30F4-48A8-AFB0-525B28DB8631}"/>
              </a:ext>
              <a:ext uri="{C183D7F6-B498-43B3-948B-1728B52AA6E4}">
                <adec:decorative xmlns:adec="http://schemas.microsoft.com/office/drawing/2017/decorative" val="1"/>
              </a:ext>
            </a:extLst>
          </p:cNvPr>
          <p:cNvGrpSpPr>
            <a:grpSpLocks noChangeAspect="1"/>
          </p:cNvGrpSpPr>
          <p:nvPr/>
        </p:nvGrpSpPr>
        <p:grpSpPr bwMode="auto">
          <a:xfrm>
            <a:off x="6445436" y="3700482"/>
            <a:ext cx="235759" cy="235759"/>
            <a:chOff x="2812" y="999"/>
            <a:chExt cx="312" cy="312"/>
          </a:xfrm>
        </p:grpSpPr>
        <p:sp>
          <p:nvSpPr>
            <p:cNvPr id="445" name="AutoShape 45">
              <a:extLst>
                <a:ext uri="{FF2B5EF4-FFF2-40B4-BE49-F238E27FC236}">
                  <a16:creationId xmlns:a16="http://schemas.microsoft.com/office/drawing/2014/main" id="{771F7A71-2679-472F-BB88-B6075D341486}"/>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47">
              <a:extLst>
                <a:ext uri="{FF2B5EF4-FFF2-40B4-BE49-F238E27FC236}">
                  <a16:creationId xmlns:a16="http://schemas.microsoft.com/office/drawing/2014/main" id="{EDD7D4AA-CBC0-4A64-9D86-EC80AAAEB5F0}"/>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48">
              <a:extLst>
                <a:ext uri="{FF2B5EF4-FFF2-40B4-BE49-F238E27FC236}">
                  <a16:creationId xmlns:a16="http://schemas.microsoft.com/office/drawing/2014/main" id="{A4AF3C4B-D712-41C7-8153-853B4BAB9F1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49">
              <a:extLst>
                <a:ext uri="{FF2B5EF4-FFF2-40B4-BE49-F238E27FC236}">
                  <a16:creationId xmlns:a16="http://schemas.microsoft.com/office/drawing/2014/main" id="{05A3C5C5-CBFE-423C-B3AD-3DCCF0DC07E9}"/>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49" name="Group 46">
            <a:extLst>
              <a:ext uri="{FF2B5EF4-FFF2-40B4-BE49-F238E27FC236}">
                <a16:creationId xmlns:a16="http://schemas.microsoft.com/office/drawing/2014/main" id="{6CA5E7E7-6785-4D7F-844A-F5671809890E}"/>
              </a:ext>
              <a:ext uri="{C183D7F6-B498-43B3-948B-1728B52AA6E4}">
                <adec:decorative xmlns:adec="http://schemas.microsoft.com/office/drawing/2017/decorative" val="1"/>
              </a:ext>
            </a:extLst>
          </p:cNvPr>
          <p:cNvGrpSpPr>
            <a:grpSpLocks noChangeAspect="1"/>
          </p:cNvGrpSpPr>
          <p:nvPr/>
        </p:nvGrpSpPr>
        <p:grpSpPr bwMode="auto">
          <a:xfrm>
            <a:off x="6460548" y="4268504"/>
            <a:ext cx="235759" cy="235759"/>
            <a:chOff x="2812" y="999"/>
            <a:chExt cx="312" cy="312"/>
          </a:xfrm>
        </p:grpSpPr>
        <p:sp>
          <p:nvSpPr>
            <p:cNvPr id="450" name="AutoShape 45">
              <a:extLst>
                <a:ext uri="{FF2B5EF4-FFF2-40B4-BE49-F238E27FC236}">
                  <a16:creationId xmlns:a16="http://schemas.microsoft.com/office/drawing/2014/main" id="{919F2650-1A3F-4F24-A1D4-B51786831CE9}"/>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47">
              <a:extLst>
                <a:ext uri="{FF2B5EF4-FFF2-40B4-BE49-F238E27FC236}">
                  <a16:creationId xmlns:a16="http://schemas.microsoft.com/office/drawing/2014/main" id="{7EF8595C-17A7-4F89-9C65-ED439731343C}"/>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48">
              <a:extLst>
                <a:ext uri="{FF2B5EF4-FFF2-40B4-BE49-F238E27FC236}">
                  <a16:creationId xmlns:a16="http://schemas.microsoft.com/office/drawing/2014/main" id="{00D393B3-7A92-4922-A1A0-4E8CC0CDC82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49">
              <a:extLst>
                <a:ext uri="{FF2B5EF4-FFF2-40B4-BE49-F238E27FC236}">
                  <a16:creationId xmlns:a16="http://schemas.microsoft.com/office/drawing/2014/main" id="{6709D7AA-9521-40C2-9AD6-F2047C828CCC}"/>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54" name="Group 46">
            <a:extLst>
              <a:ext uri="{FF2B5EF4-FFF2-40B4-BE49-F238E27FC236}">
                <a16:creationId xmlns:a16="http://schemas.microsoft.com/office/drawing/2014/main" id="{FCA2CE78-116A-4EF5-80B7-16CFAD2D9650}"/>
              </a:ext>
              <a:ext uri="{C183D7F6-B498-43B3-948B-1728B52AA6E4}">
                <adec:decorative xmlns:adec="http://schemas.microsoft.com/office/drawing/2017/decorative" val="1"/>
              </a:ext>
            </a:extLst>
          </p:cNvPr>
          <p:cNvGrpSpPr>
            <a:grpSpLocks noChangeAspect="1"/>
          </p:cNvGrpSpPr>
          <p:nvPr/>
        </p:nvGrpSpPr>
        <p:grpSpPr bwMode="auto">
          <a:xfrm>
            <a:off x="5855875" y="3686318"/>
            <a:ext cx="235759" cy="235759"/>
            <a:chOff x="2812" y="999"/>
            <a:chExt cx="312" cy="312"/>
          </a:xfrm>
        </p:grpSpPr>
        <p:sp>
          <p:nvSpPr>
            <p:cNvPr id="455" name="AutoShape 45">
              <a:extLst>
                <a:ext uri="{FF2B5EF4-FFF2-40B4-BE49-F238E27FC236}">
                  <a16:creationId xmlns:a16="http://schemas.microsoft.com/office/drawing/2014/main" id="{029649D0-4534-41C2-8F50-45570E56DBAA}"/>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47">
              <a:extLst>
                <a:ext uri="{FF2B5EF4-FFF2-40B4-BE49-F238E27FC236}">
                  <a16:creationId xmlns:a16="http://schemas.microsoft.com/office/drawing/2014/main" id="{E4875EF7-4F36-46B7-BD32-FAE91C36B039}"/>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48">
              <a:extLst>
                <a:ext uri="{FF2B5EF4-FFF2-40B4-BE49-F238E27FC236}">
                  <a16:creationId xmlns:a16="http://schemas.microsoft.com/office/drawing/2014/main" id="{E7ABFA36-DF4C-410A-ABBA-BAF807909C7A}"/>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49">
              <a:extLst>
                <a:ext uri="{FF2B5EF4-FFF2-40B4-BE49-F238E27FC236}">
                  <a16:creationId xmlns:a16="http://schemas.microsoft.com/office/drawing/2014/main" id="{19BBE516-774E-4565-B792-83F9902D6D38}"/>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59" name="Group 46">
            <a:extLst>
              <a:ext uri="{FF2B5EF4-FFF2-40B4-BE49-F238E27FC236}">
                <a16:creationId xmlns:a16="http://schemas.microsoft.com/office/drawing/2014/main" id="{66B6BC93-79EB-4873-A8BF-CA8A0211F31C}"/>
              </a:ext>
              <a:ext uri="{C183D7F6-B498-43B3-948B-1728B52AA6E4}">
                <adec:decorative xmlns:adec="http://schemas.microsoft.com/office/drawing/2017/decorative" val="1"/>
              </a:ext>
            </a:extLst>
          </p:cNvPr>
          <p:cNvGrpSpPr>
            <a:grpSpLocks noChangeAspect="1"/>
          </p:cNvGrpSpPr>
          <p:nvPr/>
        </p:nvGrpSpPr>
        <p:grpSpPr bwMode="auto">
          <a:xfrm>
            <a:off x="5870987" y="4254340"/>
            <a:ext cx="235759" cy="235759"/>
            <a:chOff x="2812" y="999"/>
            <a:chExt cx="312" cy="312"/>
          </a:xfrm>
        </p:grpSpPr>
        <p:sp>
          <p:nvSpPr>
            <p:cNvPr id="460" name="AutoShape 45">
              <a:extLst>
                <a:ext uri="{FF2B5EF4-FFF2-40B4-BE49-F238E27FC236}">
                  <a16:creationId xmlns:a16="http://schemas.microsoft.com/office/drawing/2014/main" id="{D8728AA1-983A-4EE7-9321-7BBA77193ED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47">
              <a:extLst>
                <a:ext uri="{FF2B5EF4-FFF2-40B4-BE49-F238E27FC236}">
                  <a16:creationId xmlns:a16="http://schemas.microsoft.com/office/drawing/2014/main" id="{3D2228DA-10DA-46B0-9DE8-897B542960D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48">
              <a:extLst>
                <a:ext uri="{FF2B5EF4-FFF2-40B4-BE49-F238E27FC236}">
                  <a16:creationId xmlns:a16="http://schemas.microsoft.com/office/drawing/2014/main" id="{C290424A-72D0-45F1-A3A1-7C99FC472BB1}"/>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49">
              <a:extLst>
                <a:ext uri="{FF2B5EF4-FFF2-40B4-BE49-F238E27FC236}">
                  <a16:creationId xmlns:a16="http://schemas.microsoft.com/office/drawing/2014/main" id="{8FB52570-1C63-4A68-B5C2-AC01608B5C12}"/>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4" name="Group 46">
            <a:extLst>
              <a:ext uri="{FF2B5EF4-FFF2-40B4-BE49-F238E27FC236}">
                <a16:creationId xmlns:a16="http://schemas.microsoft.com/office/drawing/2014/main" id="{CB9EB0CD-CDA8-4B76-8FC8-67222BB43547}"/>
              </a:ext>
              <a:ext uri="{C183D7F6-B498-43B3-948B-1728B52AA6E4}">
                <adec:decorative xmlns:adec="http://schemas.microsoft.com/office/drawing/2017/decorative" val="1"/>
              </a:ext>
            </a:extLst>
          </p:cNvPr>
          <p:cNvGrpSpPr>
            <a:grpSpLocks noChangeAspect="1"/>
          </p:cNvGrpSpPr>
          <p:nvPr/>
        </p:nvGrpSpPr>
        <p:grpSpPr bwMode="auto">
          <a:xfrm>
            <a:off x="2486223" y="1860262"/>
            <a:ext cx="235759" cy="235759"/>
            <a:chOff x="2812" y="999"/>
            <a:chExt cx="312" cy="312"/>
          </a:xfrm>
        </p:grpSpPr>
        <p:sp>
          <p:nvSpPr>
            <p:cNvPr id="465" name="AutoShape 45">
              <a:extLst>
                <a:ext uri="{FF2B5EF4-FFF2-40B4-BE49-F238E27FC236}">
                  <a16:creationId xmlns:a16="http://schemas.microsoft.com/office/drawing/2014/main" id="{2548E416-1B47-41CE-B502-E86201ED2A9F}"/>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47">
              <a:extLst>
                <a:ext uri="{FF2B5EF4-FFF2-40B4-BE49-F238E27FC236}">
                  <a16:creationId xmlns:a16="http://schemas.microsoft.com/office/drawing/2014/main" id="{ACCC0636-3D66-4E00-AA02-CD673EEA56C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48">
              <a:extLst>
                <a:ext uri="{FF2B5EF4-FFF2-40B4-BE49-F238E27FC236}">
                  <a16:creationId xmlns:a16="http://schemas.microsoft.com/office/drawing/2014/main" id="{4404686A-6290-49A7-AE99-0FAE3D5C01D2}"/>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9">
              <a:extLst>
                <a:ext uri="{FF2B5EF4-FFF2-40B4-BE49-F238E27FC236}">
                  <a16:creationId xmlns:a16="http://schemas.microsoft.com/office/drawing/2014/main" id="{4D919438-2FFB-4A7C-95E6-B48E69B464A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9" name="Group 46">
            <a:extLst>
              <a:ext uri="{FF2B5EF4-FFF2-40B4-BE49-F238E27FC236}">
                <a16:creationId xmlns:a16="http://schemas.microsoft.com/office/drawing/2014/main" id="{6A3254EE-9E53-43F2-9BE4-641ED14843E9}"/>
              </a:ext>
              <a:ext uri="{C183D7F6-B498-43B3-948B-1728B52AA6E4}">
                <adec:decorative xmlns:adec="http://schemas.microsoft.com/office/drawing/2017/decorative" val="1"/>
              </a:ext>
            </a:extLst>
          </p:cNvPr>
          <p:cNvGrpSpPr>
            <a:grpSpLocks noChangeAspect="1"/>
          </p:cNvGrpSpPr>
          <p:nvPr/>
        </p:nvGrpSpPr>
        <p:grpSpPr bwMode="auto">
          <a:xfrm>
            <a:off x="2501335" y="2428284"/>
            <a:ext cx="235759" cy="235759"/>
            <a:chOff x="2812" y="999"/>
            <a:chExt cx="312" cy="312"/>
          </a:xfrm>
        </p:grpSpPr>
        <p:sp>
          <p:nvSpPr>
            <p:cNvPr id="470" name="AutoShape 45">
              <a:extLst>
                <a:ext uri="{FF2B5EF4-FFF2-40B4-BE49-F238E27FC236}">
                  <a16:creationId xmlns:a16="http://schemas.microsoft.com/office/drawing/2014/main" id="{4F578F98-6F25-42FC-93A5-C61C54B6D2C4}"/>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47">
              <a:extLst>
                <a:ext uri="{FF2B5EF4-FFF2-40B4-BE49-F238E27FC236}">
                  <a16:creationId xmlns:a16="http://schemas.microsoft.com/office/drawing/2014/main" id="{EAE3DFC6-B14B-411C-A794-0CBB627256B0}"/>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48">
              <a:extLst>
                <a:ext uri="{FF2B5EF4-FFF2-40B4-BE49-F238E27FC236}">
                  <a16:creationId xmlns:a16="http://schemas.microsoft.com/office/drawing/2014/main" id="{07BECB2A-3F30-4A12-902B-55B2BC953D8E}"/>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49">
              <a:extLst>
                <a:ext uri="{FF2B5EF4-FFF2-40B4-BE49-F238E27FC236}">
                  <a16:creationId xmlns:a16="http://schemas.microsoft.com/office/drawing/2014/main" id="{13B2CA0C-DF18-48F9-9D6C-C6EDDDB4875C}"/>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74" name="Group 46">
            <a:extLst>
              <a:ext uri="{FF2B5EF4-FFF2-40B4-BE49-F238E27FC236}">
                <a16:creationId xmlns:a16="http://schemas.microsoft.com/office/drawing/2014/main" id="{89AD383E-D31B-4922-BD49-5E31CD57C121}"/>
              </a:ext>
              <a:ext uri="{C183D7F6-B498-43B3-948B-1728B52AA6E4}">
                <adec:decorative xmlns:adec="http://schemas.microsoft.com/office/drawing/2017/decorative" val="1"/>
              </a:ext>
            </a:extLst>
          </p:cNvPr>
          <p:cNvGrpSpPr>
            <a:grpSpLocks noChangeAspect="1"/>
          </p:cNvGrpSpPr>
          <p:nvPr/>
        </p:nvGrpSpPr>
        <p:grpSpPr bwMode="auto">
          <a:xfrm>
            <a:off x="4166215" y="1849377"/>
            <a:ext cx="235759" cy="235759"/>
            <a:chOff x="2812" y="999"/>
            <a:chExt cx="312" cy="312"/>
          </a:xfrm>
        </p:grpSpPr>
        <p:sp>
          <p:nvSpPr>
            <p:cNvPr id="475" name="AutoShape 45">
              <a:extLst>
                <a:ext uri="{FF2B5EF4-FFF2-40B4-BE49-F238E27FC236}">
                  <a16:creationId xmlns:a16="http://schemas.microsoft.com/office/drawing/2014/main" id="{F35A1A11-FC42-4005-A624-8C1D18294A2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 name="Freeform 47">
              <a:extLst>
                <a:ext uri="{FF2B5EF4-FFF2-40B4-BE49-F238E27FC236}">
                  <a16:creationId xmlns:a16="http://schemas.microsoft.com/office/drawing/2014/main" id="{292322FA-3FEA-440C-90D5-ACF8D9E4B895}"/>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48">
              <a:extLst>
                <a:ext uri="{FF2B5EF4-FFF2-40B4-BE49-F238E27FC236}">
                  <a16:creationId xmlns:a16="http://schemas.microsoft.com/office/drawing/2014/main" id="{D900AE8C-E92F-4AE2-8665-080331E08976}"/>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Freeform 49">
              <a:extLst>
                <a:ext uri="{FF2B5EF4-FFF2-40B4-BE49-F238E27FC236}">
                  <a16:creationId xmlns:a16="http://schemas.microsoft.com/office/drawing/2014/main" id="{3E12CF1C-76B7-4BDA-AED5-8C970D1EE8E6}"/>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3784098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5D4D-6F86-4E99-A60B-64CD45448545}"/>
              </a:ext>
            </a:extLst>
          </p:cNvPr>
          <p:cNvSpPr>
            <a:spLocks noGrp="1"/>
          </p:cNvSpPr>
          <p:nvPr>
            <p:ph type="title"/>
          </p:nvPr>
        </p:nvSpPr>
        <p:spPr>
          <a:xfrm>
            <a:off x="588263" y="457201"/>
            <a:ext cx="4987347" cy="947853"/>
          </a:xfrm>
        </p:spPr>
        <p:txBody>
          <a:bodyPr/>
          <a:lstStyle/>
          <a:p>
            <a:r>
              <a:rPr lang="en-US" sz="3200" dirty="0">
                <a:solidFill>
                  <a:schemeClr val="tx1"/>
                </a:solidFill>
              </a:rPr>
              <a:t>Get started with open source extensions </a:t>
            </a:r>
          </a:p>
        </p:txBody>
      </p:sp>
      <p:sp>
        <p:nvSpPr>
          <p:cNvPr id="9" name="Content Placeholder 2">
            <a:extLst>
              <a:ext uri="{FF2B5EF4-FFF2-40B4-BE49-F238E27FC236}">
                <a16:creationId xmlns:a16="http://schemas.microsoft.com/office/drawing/2014/main" id="{911E374C-0D43-429D-B32F-D2809BACAD02}"/>
              </a:ext>
            </a:extLst>
          </p:cNvPr>
          <p:cNvSpPr>
            <a:spLocks noGrp="1"/>
          </p:cNvSpPr>
          <p:nvPr>
            <p:ph type="body" sz="quarter" idx="4294967295"/>
          </p:nvPr>
        </p:nvSpPr>
        <p:spPr>
          <a:xfrm>
            <a:off x="568375" y="1706098"/>
            <a:ext cx="4421068" cy="4178067"/>
          </a:xfrm>
          <a:noFill/>
        </p:spPr>
        <p:txBody>
          <a:bodyPr/>
          <a:lstStyle/>
          <a:p>
            <a:pPr marL="0" indent="0">
              <a:spcBef>
                <a:spcPts val="0"/>
              </a:spcBef>
              <a:spcAft>
                <a:spcPts val="900"/>
              </a:spcAft>
              <a:buNone/>
            </a:pPr>
            <a:r>
              <a:rPr lang="en-US" sz="1600" dirty="0">
                <a:solidFill>
                  <a:schemeClr val="tx1"/>
                </a:solidFill>
                <a:latin typeface="Segoe UI" panose="020B0502040204020203" pitchFamily="34" charset="0"/>
              </a:rPr>
              <a:t>Microsoft is committed to contributing to, working with and supporting access to the Postgres community and its innovations</a:t>
            </a:r>
          </a:p>
          <a:p>
            <a:pPr marL="0" indent="0">
              <a:spcBef>
                <a:spcPts val="0"/>
              </a:spcBef>
              <a:spcAft>
                <a:spcPts val="900"/>
              </a:spcAft>
              <a:buNone/>
            </a:pPr>
            <a:r>
              <a:rPr lang="en-US" sz="1600" dirty="0">
                <a:solidFill>
                  <a:schemeClr val="tx1"/>
                </a:solidFill>
                <a:latin typeface="Segoe UI" panose="020B0502040204020203" pitchFamily="34" charset="0"/>
              </a:rPr>
              <a:t>Microsoft contributions to the Postgres community:</a:t>
            </a:r>
          </a:p>
          <a:p>
            <a:pPr marL="137160" indent="-137160" defTabSz="914367">
              <a:spcBef>
                <a:spcPts val="0"/>
              </a:spcBef>
              <a:spcAft>
                <a:spcPts val="900"/>
              </a:spcAft>
              <a:buClr>
                <a:schemeClr val="accent1"/>
              </a:buClr>
              <a:buFont typeface="Arial" panose="020B0604020202020204" pitchFamily="34" charset="0"/>
              <a:buChar char="•"/>
              <a:defRPr/>
            </a:pPr>
            <a:r>
              <a:rPr lang="en-US" sz="1400" dirty="0">
                <a:solidFill>
                  <a:schemeClr val="tx1"/>
                </a:solidFill>
                <a:latin typeface="Segoe UI" panose="020B0502040204020203" pitchFamily="34" charset="0"/>
              </a:rPr>
              <a:t>Azure Data Studio PostgreSQL extension enables you to connect to, query, and develop PostgreSQL using a modern data editor </a:t>
            </a:r>
          </a:p>
          <a:p>
            <a:pPr marL="137160" indent="-137160" defTabSz="914367">
              <a:spcBef>
                <a:spcPts val="0"/>
              </a:spcBef>
              <a:spcAft>
                <a:spcPts val="900"/>
              </a:spcAft>
              <a:buClr>
                <a:schemeClr val="accent1"/>
              </a:buClr>
              <a:buFont typeface="Arial" panose="020B0604020202020204" pitchFamily="34" charset="0"/>
              <a:buChar char="•"/>
              <a:defRPr/>
            </a:pPr>
            <a:r>
              <a:rPr lang="en-US" sz="1400" dirty="0">
                <a:solidFill>
                  <a:schemeClr val="tx1"/>
                </a:solidFill>
                <a:latin typeface="Segoe UI" panose="020B0502040204020203" pitchFamily="34" charset="0"/>
              </a:rPr>
              <a:t>Visual Studio Code extension streamlines code editing with built-in git commands and optimization for quick code-build-debug cycles</a:t>
            </a:r>
          </a:p>
          <a:p>
            <a:pPr marL="137160" indent="-137160" defTabSz="914367">
              <a:spcBef>
                <a:spcPts val="0"/>
              </a:spcBef>
              <a:spcAft>
                <a:spcPts val="900"/>
              </a:spcAft>
              <a:buClr>
                <a:schemeClr val="accent1"/>
              </a:buClr>
              <a:buFont typeface="Arial" panose="020B0604020202020204" pitchFamily="34" charset="0"/>
              <a:buChar char="•"/>
              <a:defRPr/>
            </a:pPr>
            <a:r>
              <a:rPr lang="en-US" sz="1400" dirty="0">
                <a:solidFill>
                  <a:schemeClr val="tx1"/>
                </a:solidFill>
                <a:latin typeface="Segoe UI" panose="020B0502040204020203" pitchFamily="34" charset="0"/>
              </a:rPr>
              <a:t>And more, including </a:t>
            </a:r>
            <a:r>
              <a:rPr lang="en-US" sz="1400" dirty="0" err="1">
                <a:solidFill>
                  <a:schemeClr val="tx1"/>
                </a:solidFill>
                <a:latin typeface="Segoe UI" panose="020B0502040204020203" pitchFamily="34" charset="0"/>
              </a:rPr>
              <a:t>pg_auto_failover</a:t>
            </a:r>
            <a:r>
              <a:rPr lang="en-US" sz="1400" dirty="0">
                <a:solidFill>
                  <a:schemeClr val="tx1"/>
                </a:solidFill>
                <a:latin typeface="Segoe UI" panose="020B0502040204020203" pitchFamily="34" charset="0"/>
              </a:rPr>
              <a:t>, </a:t>
            </a:r>
            <a:r>
              <a:rPr lang="en-US" sz="1400" dirty="0" err="1">
                <a:solidFill>
                  <a:schemeClr val="tx1"/>
                </a:solidFill>
                <a:latin typeface="Segoe UI" panose="020B0502040204020203" pitchFamily="34" charset="0"/>
              </a:rPr>
              <a:t>cstore_fdw</a:t>
            </a:r>
            <a:r>
              <a:rPr lang="en-US" sz="1400" dirty="0">
                <a:solidFill>
                  <a:schemeClr val="tx1"/>
                </a:solidFill>
                <a:latin typeface="Segoe UI" panose="020B0502040204020203" pitchFamily="34" charset="0"/>
              </a:rPr>
              <a:t>, </a:t>
            </a:r>
            <a:r>
              <a:rPr lang="en-US" sz="1400" dirty="0" err="1">
                <a:solidFill>
                  <a:schemeClr val="tx1"/>
                </a:solidFill>
                <a:latin typeface="Segoe UI" panose="020B0502040204020203" pitchFamily="34" charset="0"/>
              </a:rPr>
              <a:t>hll</a:t>
            </a:r>
            <a:r>
              <a:rPr lang="en-US" sz="1400" dirty="0">
                <a:solidFill>
                  <a:schemeClr val="tx1"/>
                </a:solidFill>
                <a:latin typeface="Segoe UI" panose="020B0502040204020203" pitchFamily="34" charset="0"/>
              </a:rPr>
              <a:t>, </a:t>
            </a:r>
            <a:r>
              <a:rPr lang="en-US" sz="1400" dirty="0" err="1">
                <a:solidFill>
                  <a:schemeClr val="tx1"/>
                </a:solidFill>
                <a:latin typeface="Segoe UI" panose="020B0502040204020203" pitchFamily="34" charset="0"/>
              </a:rPr>
              <a:t>pg_cron</a:t>
            </a:r>
            <a:r>
              <a:rPr lang="en-US" sz="1400" dirty="0">
                <a:solidFill>
                  <a:schemeClr val="tx1"/>
                </a:solidFill>
                <a:latin typeface="Segoe UI" panose="020B0502040204020203" pitchFamily="34" charset="0"/>
              </a:rPr>
              <a:t>, </a:t>
            </a:r>
            <a:r>
              <a:rPr lang="en-US" sz="1400" dirty="0" err="1">
                <a:solidFill>
                  <a:schemeClr val="tx1"/>
                </a:solidFill>
                <a:latin typeface="Segoe UI" panose="020B0502040204020203" pitchFamily="34" charset="0"/>
              </a:rPr>
              <a:t>topN</a:t>
            </a:r>
            <a:r>
              <a:rPr lang="en-US" sz="1400" dirty="0">
                <a:solidFill>
                  <a:schemeClr val="tx1"/>
                </a:solidFill>
                <a:latin typeface="Segoe UI" panose="020B0502040204020203" pitchFamily="34" charset="0"/>
              </a:rPr>
              <a:t>, and </a:t>
            </a:r>
            <a:r>
              <a:rPr lang="en-US" sz="1400" dirty="0" err="1">
                <a:solidFill>
                  <a:schemeClr val="tx1"/>
                </a:solidFill>
                <a:latin typeface="Segoe UI" panose="020B0502040204020203" pitchFamily="34" charset="0"/>
              </a:rPr>
              <a:t>Citus</a:t>
            </a:r>
            <a:r>
              <a:rPr lang="en-US" sz="1400" dirty="0">
                <a:solidFill>
                  <a:schemeClr val="tx1"/>
                </a:solidFill>
                <a:latin typeface="Segoe UI" panose="020B0502040204020203" pitchFamily="34" charset="0"/>
              </a:rPr>
              <a:t> Community</a:t>
            </a:r>
          </a:p>
          <a:p>
            <a:pPr marL="0" indent="0">
              <a:spcBef>
                <a:spcPts val="0"/>
              </a:spcBef>
              <a:spcAft>
                <a:spcPts val="900"/>
              </a:spcAft>
              <a:buNone/>
            </a:pPr>
            <a:r>
              <a:rPr lang="en-US" sz="1400" dirty="0">
                <a:solidFill>
                  <a:schemeClr val="tx1"/>
                </a:solidFill>
                <a:latin typeface="Segoe UI" panose="020B0502040204020203" pitchFamily="34" charset="0"/>
              </a:rPr>
              <a:t>Azure Database for PostgreSQL also supports popular PostgreSQL extensions including </a:t>
            </a:r>
            <a:r>
              <a:rPr lang="en-US" sz="1400" dirty="0" err="1">
                <a:solidFill>
                  <a:schemeClr val="tx1"/>
                </a:solidFill>
                <a:latin typeface="Segoe UI" panose="020B0502040204020203" pitchFamily="34" charset="0"/>
              </a:rPr>
              <a:t>PostGIS</a:t>
            </a:r>
            <a:r>
              <a:rPr lang="en-US" sz="1400" dirty="0">
                <a:solidFill>
                  <a:schemeClr val="tx1"/>
                </a:solidFill>
                <a:latin typeface="Segoe UI" panose="020B0502040204020203" pitchFamily="34" charset="0"/>
              </a:rPr>
              <a:t>, Timescale*, </a:t>
            </a:r>
            <a:r>
              <a:rPr lang="en-US" sz="1400" dirty="0" err="1">
                <a:solidFill>
                  <a:schemeClr val="tx1"/>
                </a:solidFill>
                <a:latin typeface="Segoe UI" panose="020B0502040204020203" pitchFamily="34" charset="0"/>
              </a:rPr>
              <a:t>pg_prewarm</a:t>
            </a:r>
            <a:r>
              <a:rPr lang="en-US" sz="1400" dirty="0">
                <a:solidFill>
                  <a:schemeClr val="tx1"/>
                </a:solidFill>
                <a:latin typeface="Segoe UI" panose="020B0502040204020203" pitchFamily="34" charset="0"/>
              </a:rPr>
              <a:t>, </a:t>
            </a:r>
            <a:r>
              <a:rPr lang="en-US" sz="1400" dirty="0" err="1">
                <a:solidFill>
                  <a:schemeClr val="tx1"/>
                </a:solidFill>
                <a:latin typeface="Segoe UI" panose="020B0502040204020203" pitchFamily="34" charset="0"/>
              </a:rPr>
              <a:t>pg_stat_statements</a:t>
            </a:r>
            <a:r>
              <a:rPr lang="en-US" sz="1400" dirty="0">
                <a:solidFill>
                  <a:schemeClr val="tx1"/>
                </a:solidFill>
                <a:latin typeface="Segoe UI" panose="020B0502040204020203" pitchFamily="34" charset="0"/>
              </a:rPr>
              <a:t>,  and many more </a:t>
            </a:r>
          </a:p>
        </p:txBody>
      </p:sp>
      <p:sp>
        <p:nvSpPr>
          <p:cNvPr id="8" name="TextBox 7">
            <a:extLst>
              <a:ext uri="{FF2B5EF4-FFF2-40B4-BE49-F238E27FC236}">
                <a16:creationId xmlns:a16="http://schemas.microsoft.com/office/drawing/2014/main" id="{802837C6-8EAC-4E25-880E-79890BF05942}"/>
              </a:ext>
            </a:extLst>
          </p:cNvPr>
          <p:cNvSpPr txBox="1"/>
          <p:nvPr/>
        </p:nvSpPr>
        <p:spPr>
          <a:xfrm>
            <a:off x="6150884" y="1238344"/>
            <a:ext cx="5056755"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Connecting to PostgreSQL on Azure Data Studio</a:t>
            </a:r>
          </a:p>
        </p:txBody>
      </p:sp>
      <p:grpSp>
        <p:nvGrpSpPr>
          <p:cNvPr id="5" name="Group 4" descr="screenshot">
            <a:extLst>
              <a:ext uri="{FF2B5EF4-FFF2-40B4-BE49-F238E27FC236}">
                <a16:creationId xmlns:a16="http://schemas.microsoft.com/office/drawing/2014/main" id="{D122945B-201A-774D-8729-E0FEF3957808}"/>
              </a:ext>
            </a:extLst>
          </p:cNvPr>
          <p:cNvGrpSpPr/>
          <p:nvPr/>
        </p:nvGrpSpPr>
        <p:grpSpPr>
          <a:xfrm>
            <a:off x="5856116" y="1706206"/>
            <a:ext cx="5713031" cy="3681530"/>
            <a:chOff x="6691004" y="2421823"/>
            <a:chExt cx="4338440" cy="2795731"/>
          </a:xfrm>
        </p:grpSpPr>
        <p:sp>
          <p:nvSpPr>
            <p:cNvPr id="6" name="Rectangle: Rounded Corners 5">
              <a:extLst>
                <a:ext uri="{FF2B5EF4-FFF2-40B4-BE49-F238E27FC236}">
                  <a16:creationId xmlns:a16="http://schemas.microsoft.com/office/drawing/2014/main" id="{E815B5BB-458C-4D22-94B3-391D82FC6D38}"/>
                </a:ext>
              </a:extLst>
            </p:cNvPr>
            <p:cNvSpPr/>
            <p:nvPr/>
          </p:nvSpPr>
          <p:spPr bwMode="auto">
            <a:xfrm>
              <a:off x="6691004" y="2421823"/>
              <a:ext cx="4338440" cy="2795731"/>
            </a:xfrm>
            <a:prstGeom prst="roundRect">
              <a:avLst>
                <a:gd name="adj" fmla="val 3057"/>
              </a:avLst>
            </a:prstGeom>
            <a:solidFill>
              <a:schemeClr val="tx1"/>
            </a:solidFill>
            <a:ln>
              <a:no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Picture 2">
              <a:extLst>
                <a:ext uri="{FF2B5EF4-FFF2-40B4-BE49-F238E27FC236}">
                  <a16:creationId xmlns:a16="http://schemas.microsoft.com/office/drawing/2014/main" id="{AC02E518-6D2D-43F2-959A-F8739A2AEEBB}"/>
                </a:ext>
              </a:extLst>
            </p:cNvPr>
            <p:cNvPicPr>
              <a:picLocks noChangeAspect="1"/>
            </p:cNvPicPr>
            <p:nvPr/>
          </p:nvPicPr>
          <p:blipFill rotWithShape="1">
            <a:blip r:embed="rId3"/>
            <a:srcRect t="521"/>
            <a:stretch/>
          </p:blipFill>
          <p:spPr>
            <a:xfrm>
              <a:off x="6777782" y="2510076"/>
              <a:ext cx="4162650" cy="2620443"/>
            </a:xfrm>
            <a:prstGeom prst="rect">
              <a:avLst/>
            </a:prstGeom>
          </p:spPr>
        </p:pic>
      </p:grpSp>
      <p:sp>
        <p:nvSpPr>
          <p:cNvPr id="4" name="TextBox 3">
            <a:extLst>
              <a:ext uri="{FF2B5EF4-FFF2-40B4-BE49-F238E27FC236}">
                <a16:creationId xmlns:a16="http://schemas.microsoft.com/office/drawing/2014/main" id="{4853D0A0-0A32-4892-83FA-5AC895F06541}"/>
              </a:ext>
            </a:extLst>
          </p:cNvPr>
          <p:cNvSpPr txBox="1"/>
          <p:nvPr/>
        </p:nvSpPr>
        <p:spPr>
          <a:xfrm>
            <a:off x="6710135" y="6579222"/>
            <a:ext cx="411845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Supported on Single Server. Coming to Flexible Server in 2022.</a:t>
            </a:r>
          </a:p>
        </p:txBody>
      </p:sp>
      <p:cxnSp>
        <p:nvCxnSpPr>
          <p:cNvPr id="10" name="Straight Connector 9">
            <a:extLst>
              <a:ext uri="{FF2B5EF4-FFF2-40B4-BE49-F238E27FC236}">
                <a16:creationId xmlns:a16="http://schemas.microsoft.com/office/drawing/2014/main" id="{C56E09F1-0D31-FE45-8FC8-25FCCC35E59D}"/>
              </a:ext>
              <a:ext uri="{C183D7F6-B498-43B3-948B-1728B52AA6E4}">
                <adec:decorative xmlns:adec="http://schemas.microsoft.com/office/drawing/2017/decorative" val="1"/>
              </a:ext>
            </a:extLst>
          </p:cNvPr>
          <p:cNvCxnSpPr>
            <a:cxnSpLocks/>
          </p:cNvCxnSpPr>
          <p:nvPr/>
        </p:nvCxnSpPr>
        <p:spPr>
          <a:xfrm>
            <a:off x="5181600" y="587375"/>
            <a:ext cx="0" cy="568325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5751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38D16C-6298-42F1-83CB-BE474F8C7F6C}"/>
              </a:ext>
            </a:extLst>
          </p:cNvPr>
          <p:cNvSpPr txBox="1"/>
          <p:nvPr/>
        </p:nvSpPr>
        <p:spPr>
          <a:xfrm>
            <a:off x="2709746" y="3100039"/>
            <a:ext cx="2713884" cy="73866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0078D4"/>
                </a:solidFill>
                <a:effectLst/>
                <a:uLnTx/>
                <a:uFillTx/>
                <a:latin typeface="Segoe UI"/>
                <a:ea typeface="+mn-ea"/>
                <a:cs typeface="+mn-cs"/>
              </a:rPr>
              <a:t>Use Cases</a:t>
            </a:r>
          </a:p>
        </p:txBody>
      </p:sp>
      <p:sp>
        <p:nvSpPr>
          <p:cNvPr id="3" name="Title 2">
            <a:extLst>
              <a:ext uri="{FF2B5EF4-FFF2-40B4-BE49-F238E27FC236}">
                <a16:creationId xmlns:a16="http://schemas.microsoft.com/office/drawing/2014/main" id="{7DE4F24F-7837-4999-8AAF-DB50AF8702CD}"/>
              </a:ext>
            </a:extLst>
          </p:cNvPr>
          <p:cNvSpPr>
            <a:spLocks noGrp="1"/>
          </p:cNvSpPr>
          <p:nvPr>
            <p:ph type="title"/>
          </p:nvPr>
        </p:nvSpPr>
        <p:spPr>
          <a:xfrm>
            <a:off x="585216" y="2725725"/>
            <a:ext cx="10576770" cy="808683"/>
          </a:xfrm>
        </p:spPr>
        <p:txBody>
          <a:bodyPr/>
          <a:lstStyle/>
          <a:p>
            <a:pPr>
              <a:lnSpc>
                <a:spcPct val="150000"/>
              </a:lnSpc>
            </a:pPr>
            <a:r>
              <a:rPr lang="en-US" dirty="0">
                <a:latin typeface="Segoe UI Semibold" panose="020B0502040204020203" pitchFamily="34" charset="0"/>
                <a:ea typeface="Segoe UI Semibold" panose="020B0502040204020203" pitchFamily="34" charset="0"/>
                <a:cs typeface="Segoe UI Semibold" panose="020B0502040204020203" pitchFamily="34" charset="0"/>
              </a:rPr>
              <a:t>Common Workload Patterns</a:t>
            </a:r>
          </a:p>
        </p:txBody>
      </p:sp>
      <p:grpSp>
        <p:nvGrpSpPr>
          <p:cNvPr id="14" name="Group 73">
            <a:extLst>
              <a:ext uri="{FF2B5EF4-FFF2-40B4-BE49-F238E27FC236}">
                <a16:creationId xmlns:a16="http://schemas.microsoft.com/office/drawing/2014/main" id="{E62722C9-C4D2-41AC-A643-18C948BDEC85}"/>
              </a:ext>
              <a:ext uri="{C183D7F6-B498-43B3-948B-1728B52AA6E4}">
                <adec:decorative xmlns:adec="http://schemas.microsoft.com/office/drawing/2017/decorative" val="1"/>
              </a:ext>
            </a:extLst>
          </p:cNvPr>
          <p:cNvGrpSpPr>
            <a:grpSpLocks noChangeAspect="1"/>
          </p:cNvGrpSpPr>
          <p:nvPr/>
        </p:nvGrpSpPr>
        <p:grpSpPr bwMode="auto">
          <a:xfrm>
            <a:off x="9356518" y="2249302"/>
            <a:ext cx="1805468" cy="1805468"/>
            <a:chOff x="4616" y="999"/>
            <a:chExt cx="312" cy="312"/>
          </a:xfrm>
        </p:grpSpPr>
        <p:sp>
          <p:nvSpPr>
            <p:cNvPr id="15" name="AutoShape 72">
              <a:extLst>
                <a:ext uri="{FF2B5EF4-FFF2-40B4-BE49-F238E27FC236}">
                  <a16:creationId xmlns:a16="http://schemas.microsoft.com/office/drawing/2014/main" id="{F6B75F45-4507-4479-AFAB-06F02792CB2F}"/>
                </a:ext>
              </a:extLst>
            </p:cNvPr>
            <p:cNvSpPr>
              <a:spLocks noChangeAspect="1" noChangeArrowheads="1" noTextEdit="1"/>
            </p:cNvSpPr>
            <p:nvPr/>
          </p:nvSpPr>
          <p:spPr bwMode="auto">
            <a:xfrm>
              <a:off x="4616"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 name="Rectangle 74">
              <a:extLst>
                <a:ext uri="{FF2B5EF4-FFF2-40B4-BE49-F238E27FC236}">
                  <a16:creationId xmlns:a16="http://schemas.microsoft.com/office/drawing/2014/main" id="{9A319816-1CEB-4176-8161-81E0CDD12B98}"/>
                </a:ext>
              </a:extLst>
            </p:cNvPr>
            <p:cNvSpPr>
              <a:spLocks noChangeArrowheads="1"/>
            </p:cNvSpPr>
            <p:nvPr/>
          </p:nvSpPr>
          <p:spPr bwMode="auto">
            <a:xfrm>
              <a:off x="4616" y="1214"/>
              <a:ext cx="97" cy="9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 name="Freeform 75">
              <a:extLst>
                <a:ext uri="{FF2B5EF4-FFF2-40B4-BE49-F238E27FC236}">
                  <a16:creationId xmlns:a16="http://schemas.microsoft.com/office/drawing/2014/main" id="{3CE48761-B737-446E-99E5-39970EC435FB}"/>
                </a:ext>
              </a:extLst>
            </p:cNvPr>
            <p:cNvSpPr>
              <a:spLocks/>
            </p:cNvSpPr>
            <p:nvPr/>
          </p:nvSpPr>
          <p:spPr bwMode="auto">
            <a:xfrm>
              <a:off x="4723" y="1107"/>
              <a:ext cx="98" cy="97"/>
            </a:xfrm>
            <a:custGeom>
              <a:avLst/>
              <a:gdLst>
                <a:gd name="T0" fmla="*/ 0 w 427"/>
                <a:gd name="T1" fmla="*/ 99 h 427"/>
                <a:gd name="T2" fmla="*/ 0 w 427"/>
                <a:gd name="T3" fmla="*/ 327 h 427"/>
                <a:gd name="T4" fmla="*/ 100 w 427"/>
                <a:gd name="T5" fmla="*/ 427 h 427"/>
                <a:gd name="T6" fmla="*/ 327 w 427"/>
                <a:gd name="T7" fmla="*/ 427 h 427"/>
                <a:gd name="T8" fmla="*/ 427 w 427"/>
                <a:gd name="T9" fmla="*/ 327 h 427"/>
                <a:gd name="T10" fmla="*/ 427 w 427"/>
                <a:gd name="T11" fmla="*/ 99 h 427"/>
                <a:gd name="T12" fmla="*/ 327 w 427"/>
                <a:gd name="T13" fmla="*/ 0 h 427"/>
                <a:gd name="T14" fmla="*/ 100 w 427"/>
                <a:gd name="T15" fmla="*/ 0 h 427"/>
                <a:gd name="T16" fmla="*/ 0 w 427"/>
                <a:gd name="T17" fmla="*/ 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427">
                  <a:moveTo>
                    <a:pt x="0" y="99"/>
                  </a:moveTo>
                  <a:cubicBezTo>
                    <a:pt x="0" y="327"/>
                    <a:pt x="0" y="327"/>
                    <a:pt x="0" y="327"/>
                  </a:cubicBezTo>
                  <a:cubicBezTo>
                    <a:pt x="0" y="382"/>
                    <a:pt x="45" y="427"/>
                    <a:pt x="100" y="427"/>
                  </a:cubicBezTo>
                  <a:cubicBezTo>
                    <a:pt x="327" y="427"/>
                    <a:pt x="327" y="427"/>
                    <a:pt x="327" y="427"/>
                  </a:cubicBezTo>
                  <a:cubicBezTo>
                    <a:pt x="382" y="427"/>
                    <a:pt x="427" y="382"/>
                    <a:pt x="427" y="327"/>
                  </a:cubicBezTo>
                  <a:cubicBezTo>
                    <a:pt x="427" y="99"/>
                    <a:pt x="427" y="99"/>
                    <a:pt x="427" y="99"/>
                  </a:cubicBezTo>
                  <a:cubicBezTo>
                    <a:pt x="427" y="44"/>
                    <a:pt x="382" y="0"/>
                    <a:pt x="327" y="0"/>
                  </a:cubicBezTo>
                  <a:cubicBezTo>
                    <a:pt x="100" y="0"/>
                    <a:pt x="100" y="0"/>
                    <a:pt x="100" y="0"/>
                  </a:cubicBezTo>
                  <a:cubicBezTo>
                    <a:pt x="45" y="0"/>
                    <a:pt x="0" y="44"/>
                    <a:pt x="0" y="9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 name="Freeform 76">
              <a:extLst>
                <a:ext uri="{FF2B5EF4-FFF2-40B4-BE49-F238E27FC236}">
                  <a16:creationId xmlns:a16="http://schemas.microsoft.com/office/drawing/2014/main" id="{13012C18-5814-4DD6-B796-00F75392F6A9}"/>
                </a:ext>
              </a:extLst>
            </p:cNvPr>
            <p:cNvSpPr>
              <a:spLocks/>
            </p:cNvSpPr>
            <p:nvPr/>
          </p:nvSpPr>
          <p:spPr bwMode="auto">
            <a:xfrm>
              <a:off x="4831" y="999"/>
              <a:ext cx="97" cy="97"/>
            </a:xfrm>
            <a:custGeom>
              <a:avLst/>
              <a:gdLst>
                <a:gd name="T0" fmla="*/ 0 w 427"/>
                <a:gd name="T1" fmla="*/ 212 h 427"/>
                <a:gd name="T2" fmla="*/ 0 w 427"/>
                <a:gd name="T3" fmla="*/ 214 h 427"/>
                <a:gd name="T4" fmla="*/ 213 w 427"/>
                <a:gd name="T5" fmla="*/ 427 h 427"/>
                <a:gd name="T6" fmla="*/ 214 w 427"/>
                <a:gd name="T7" fmla="*/ 427 h 427"/>
                <a:gd name="T8" fmla="*/ 427 w 427"/>
                <a:gd name="T9" fmla="*/ 214 h 427"/>
                <a:gd name="T10" fmla="*/ 427 w 427"/>
                <a:gd name="T11" fmla="*/ 212 h 427"/>
                <a:gd name="T12" fmla="*/ 214 w 427"/>
                <a:gd name="T13" fmla="*/ 0 h 427"/>
                <a:gd name="T14" fmla="*/ 213 w 427"/>
                <a:gd name="T15" fmla="*/ 0 h 427"/>
                <a:gd name="T16" fmla="*/ 0 w 427"/>
                <a:gd name="T17" fmla="*/ 212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427">
                  <a:moveTo>
                    <a:pt x="0" y="212"/>
                  </a:moveTo>
                  <a:cubicBezTo>
                    <a:pt x="0" y="214"/>
                    <a:pt x="0" y="214"/>
                    <a:pt x="0" y="214"/>
                  </a:cubicBezTo>
                  <a:cubicBezTo>
                    <a:pt x="0" y="331"/>
                    <a:pt x="95" y="427"/>
                    <a:pt x="213" y="427"/>
                  </a:cubicBezTo>
                  <a:cubicBezTo>
                    <a:pt x="214" y="427"/>
                    <a:pt x="214" y="427"/>
                    <a:pt x="214" y="427"/>
                  </a:cubicBezTo>
                  <a:cubicBezTo>
                    <a:pt x="332" y="427"/>
                    <a:pt x="427" y="331"/>
                    <a:pt x="427" y="214"/>
                  </a:cubicBezTo>
                  <a:cubicBezTo>
                    <a:pt x="427" y="212"/>
                    <a:pt x="427" y="212"/>
                    <a:pt x="427" y="212"/>
                  </a:cubicBezTo>
                  <a:cubicBezTo>
                    <a:pt x="427" y="95"/>
                    <a:pt x="332" y="0"/>
                    <a:pt x="214" y="0"/>
                  </a:cubicBezTo>
                  <a:cubicBezTo>
                    <a:pt x="213" y="0"/>
                    <a:pt x="213" y="0"/>
                    <a:pt x="213" y="0"/>
                  </a:cubicBezTo>
                  <a:cubicBezTo>
                    <a:pt x="95" y="0"/>
                    <a:pt x="0" y="95"/>
                    <a:pt x="0" y="2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Tree>
    <p:extLst>
      <p:ext uri="{BB962C8B-B14F-4D97-AF65-F5344CB8AC3E}">
        <p14:creationId xmlns:p14="http://schemas.microsoft.com/office/powerpoint/2010/main" val="234735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97D37-0CEA-4207-97C7-EDBF1B6A9F8E}"/>
              </a:ext>
            </a:extLst>
          </p:cNvPr>
          <p:cNvSpPr>
            <a:spLocks noGrp="1"/>
          </p:cNvSpPr>
          <p:nvPr>
            <p:ph type="title"/>
          </p:nvPr>
        </p:nvSpPr>
        <p:spPr>
          <a:xfrm>
            <a:off x="588263" y="457201"/>
            <a:ext cx="11018520" cy="492443"/>
          </a:xfrm>
        </p:spPr>
        <p:txBody>
          <a:bodyPr/>
          <a:lstStyle/>
          <a:p>
            <a:r>
              <a:rPr lang="en-US" sz="3200" dirty="0"/>
              <a:t>Common workload patterns – Flexible Server</a:t>
            </a:r>
          </a:p>
        </p:txBody>
      </p:sp>
      <p:sp>
        <p:nvSpPr>
          <p:cNvPr id="4" name="TextBox 3"/>
          <p:cNvSpPr txBox="1"/>
          <p:nvPr/>
        </p:nvSpPr>
        <p:spPr>
          <a:xfrm>
            <a:off x="1440773" y="3999559"/>
            <a:ext cx="1887684" cy="738664"/>
          </a:xfrm>
          <a:prstGeom prst="rect">
            <a:avLst/>
          </a:prstGeom>
          <a:noFill/>
        </p:spPr>
        <p:txBody>
          <a:bodyPr wrap="square" lIns="0" tIns="0" rIns="0" bIns="0" rtlCol="0">
            <a:spAutoFit/>
          </a:bodyPr>
          <a:lstStyle/>
          <a:p>
            <a:pPr algn="ctr"/>
            <a:r>
              <a:rPr lang="en-US" sz="1600" b="1" dirty="0">
                <a:solidFill>
                  <a:schemeClr val="accent1"/>
                </a:solidFill>
                <a:latin typeface="+mj-lt"/>
              </a:rPr>
              <a:t>Transactional and operational analytics</a:t>
            </a:r>
          </a:p>
        </p:txBody>
      </p:sp>
      <p:sp>
        <p:nvSpPr>
          <p:cNvPr id="6" name="TextBox 5"/>
          <p:cNvSpPr txBox="1"/>
          <p:nvPr/>
        </p:nvSpPr>
        <p:spPr>
          <a:xfrm>
            <a:off x="4782023" y="4013791"/>
            <a:ext cx="2169043" cy="738664"/>
          </a:xfrm>
          <a:prstGeom prst="rect">
            <a:avLst/>
          </a:prstGeom>
          <a:noFill/>
        </p:spPr>
        <p:txBody>
          <a:bodyPr wrap="square" lIns="0" tIns="0" rIns="0" bIns="0" rtlCol="0">
            <a:spAutoFit/>
          </a:bodyPr>
          <a:lstStyle/>
          <a:p>
            <a:pPr algn="ctr"/>
            <a:r>
              <a:rPr lang="en-US" sz="1600" b="1" dirty="0">
                <a:solidFill>
                  <a:schemeClr val="accent1"/>
                </a:solidFill>
                <a:latin typeface="+mj-lt"/>
              </a:rPr>
              <a:t>JSON, geospatial support, or full-text search</a:t>
            </a:r>
          </a:p>
        </p:txBody>
      </p:sp>
      <p:sp>
        <p:nvSpPr>
          <p:cNvPr id="82" name="TextBox 81"/>
          <p:cNvSpPr txBox="1"/>
          <p:nvPr/>
        </p:nvSpPr>
        <p:spPr>
          <a:xfrm>
            <a:off x="8404632" y="3999049"/>
            <a:ext cx="1887684" cy="738664"/>
          </a:xfrm>
          <a:prstGeom prst="rect">
            <a:avLst/>
          </a:prstGeom>
          <a:noFill/>
        </p:spPr>
        <p:txBody>
          <a:bodyPr wrap="square" lIns="0" tIns="0" rIns="0" bIns="0" rtlCol="0">
            <a:spAutoFit/>
          </a:bodyPr>
          <a:lstStyle/>
          <a:p>
            <a:pPr algn="ctr"/>
            <a:r>
              <a:rPr lang="en-US" sz="1600" b="1" dirty="0">
                <a:solidFill>
                  <a:schemeClr val="accent1"/>
                </a:solidFill>
                <a:latin typeface="+mj-lt"/>
              </a:rPr>
              <a:t>Cloud Native apps with modern frameworks</a:t>
            </a:r>
          </a:p>
        </p:txBody>
      </p:sp>
      <p:grpSp>
        <p:nvGrpSpPr>
          <p:cNvPr id="5" name="Group 4">
            <a:extLst>
              <a:ext uri="{FF2B5EF4-FFF2-40B4-BE49-F238E27FC236}">
                <a16:creationId xmlns:a16="http://schemas.microsoft.com/office/drawing/2014/main" id="{DE054F38-EFFF-406E-B2F4-6B960E13324A}"/>
              </a:ext>
              <a:ext uri="{C183D7F6-B498-43B3-948B-1728B52AA6E4}">
                <adec:decorative xmlns:adec="http://schemas.microsoft.com/office/drawing/2017/decorative" val="1"/>
              </a:ext>
            </a:extLst>
          </p:cNvPr>
          <p:cNvGrpSpPr/>
          <p:nvPr/>
        </p:nvGrpSpPr>
        <p:grpSpPr>
          <a:xfrm>
            <a:off x="1440773" y="2130621"/>
            <a:ext cx="1677771" cy="1676692"/>
            <a:chOff x="3075061" y="1438646"/>
            <a:chExt cx="2260022" cy="2258568"/>
          </a:xfrm>
        </p:grpSpPr>
        <p:sp>
          <p:nvSpPr>
            <p:cNvPr id="24" name="Oval 23">
              <a:extLst>
                <a:ext uri="{FF2B5EF4-FFF2-40B4-BE49-F238E27FC236}">
                  <a16:creationId xmlns:a16="http://schemas.microsoft.com/office/drawing/2014/main" id="{571347CC-3D5D-49F2-9156-EF516008BF47}"/>
                </a:ext>
              </a:extLst>
            </p:cNvPr>
            <p:cNvSpPr/>
            <p:nvPr/>
          </p:nvSpPr>
          <p:spPr bwMode="auto">
            <a:xfrm>
              <a:off x="3075061" y="1438646"/>
              <a:ext cx="2260022" cy="2258568"/>
            </a:xfrm>
            <a:prstGeom prst="ellipse">
              <a:avLst/>
            </a:prstGeom>
            <a:gradFill>
              <a:gsLst>
                <a:gs pos="0">
                  <a:schemeClr val="accent1"/>
                </a:gs>
                <a:gs pos="100000">
                  <a:schemeClr val="accent1">
                    <a:lumMod val="75000"/>
                  </a:schemeClr>
                </a:gs>
              </a:gsLst>
              <a:lin ang="5400000" scaled="1"/>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6" name="graph_9" title="Icon of a line chart with connected circles at varying points">
              <a:extLst>
                <a:ext uri="{FF2B5EF4-FFF2-40B4-BE49-F238E27FC236}">
                  <a16:creationId xmlns:a16="http://schemas.microsoft.com/office/drawing/2014/main" id="{DD5AEC70-1C12-4235-8E29-BB89B15D72C8}"/>
                </a:ext>
              </a:extLst>
            </p:cNvPr>
            <p:cNvSpPr>
              <a:spLocks noChangeAspect="1" noEditPoints="1"/>
            </p:cNvSpPr>
            <p:nvPr/>
          </p:nvSpPr>
          <p:spPr bwMode="auto">
            <a:xfrm>
              <a:off x="3643150" y="2014845"/>
              <a:ext cx="1240235" cy="1119119"/>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lgn="ctr" defTabSz="896386" fontAlgn="base"/>
              <a:endParaRPr lang="en-US" sz="1667">
                <a:gradFill>
                  <a:gsLst>
                    <a:gs pos="0">
                      <a:srgbClr val="505050"/>
                    </a:gs>
                    <a:gs pos="100000">
                      <a:srgbClr val="505050"/>
                    </a:gs>
                  </a:gsLst>
                </a:gradFill>
                <a:latin typeface="Segoe UI"/>
              </a:endParaRPr>
            </a:p>
          </p:txBody>
        </p:sp>
      </p:grpSp>
      <p:sp>
        <p:nvSpPr>
          <p:cNvPr id="29" name="Oval 28">
            <a:extLst>
              <a:ext uri="{FF2B5EF4-FFF2-40B4-BE49-F238E27FC236}">
                <a16:creationId xmlns:a16="http://schemas.microsoft.com/office/drawing/2014/main" id="{6E349261-82F8-42AB-B2DF-8A058CC39F5D}"/>
              </a:ext>
              <a:ext uri="{C183D7F6-B498-43B3-948B-1728B52AA6E4}">
                <adec:decorative xmlns:adec="http://schemas.microsoft.com/office/drawing/2017/decorative" val="1"/>
              </a:ext>
            </a:extLst>
          </p:cNvPr>
          <p:cNvSpPr/>
          <p:nvPr/>
        </p:nvSpPr>
        <p:spPr bwMode="auto">
          <a:xfrm>
            <a:off x="4975180" y="2130621"/>
            <a:ext cx="1677771" cy="1676692"/>
          </a:xfrm>
          <a:prstGeom prst="ellipse">
            <a:avLst/>
          </a:prstGeom>
          <a:gradFill>
            <a:gsLst>
              <a:gs pos="0">
                <a:schemeClr val="accent1"/>
              </a:gs>
              <a:gs pos="100000">
                <a:schemeClr val="accent1">
                  <a:lumMod val="75000"/>
                </a:schemeClr>
              </a:gs>
            </a:gsLst>
            <a:lin ang="5400000" scaled="1"/>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2" name="Oval 31">
            <a:extLst>
              <a:ext uri="{FF2B5EF4-FFF2-40B4-BE49-F238E27FC236}">
                <a16:creationId xmlns:a16="http://schemas.microsoft.com/office/drawing/2014/main" id="{82FD1A78-E6A1-4422-A6FF-C1A68D22C555}"/>
              </a:ext>
              <a:ext uri="{C183D7F6-B498-43B3-948B-1728B52AA6E4}">
                <adec:decorative xmlns:adec="http://schemas.microsoft.com/office/drawing/2017/decorative" val="1"/>
              </a:ext>
            </a:extLst>
          </p:cNvPr>
          <p:cNvSpPr/>
          <p:nvPr/>
        </p:nvSpPr>
        <p:spPr bwMode="auto">
          <a:xfrm>
            <a:off x="8509588" y="2130621"/>
            <a:ext cx="1677771" cy="1676692"/>
          </a:xfrm>
          <a:prstGeom prst="ellipse">
            <a:avLst/>
          </a:prstGeom>
          <a:gradFill>
            <a:gsLst>
              <a:gs pos="0">
                <a:schemeClr val="accent1"/>
              </a:gs>
              <a:gs pos="100000">
                <a:schemeClr val="accent1">
                  <a:lumMod val="75000"/>
                </a:schemeClr>
              </a:gs>
            </a:gsLst>
            <a:lin ang="5400000" scaled="1"/>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4" name="bot_3">
            <a:extLst>
              <a:ext uri="{FF2B5EF4-FFF2-40B4-BE49-F238E27FC236}">
                <a16:creationId xmlns:a16="http://schemas.microsoft.com/office/drawing/2014/main" id="{F4D3F7EB-4A06-474D-9250-13FA5268A5C0}"/>
              </a:ext>
              <a:ext uri="{C183D7F6-B498-43B3-948B-1728B52AA6E4}">
                <adec:decorative xmlns:adec="http://schemas.microsoft.com/office/drawing/2017/decorative" val="1"/>
              </a:ext>
            </a:extLst>
          </p:cNvPr>
          <p:cNvSpPr>
            <a:spLocks noChangeAspect="1" noEditPoints="1"/>
          </p:cNvSpPr>
          <p:nvPr/>
        </p:nvSpPr>
        <p:spPr bwMode="auto">
          <a:xfrm>
            <a:off x="5406187" y="2638659"/>
            <a:ext cx="920712" cy="660615"/>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35" name="Digital_Transformation">
            <a:extLst>
              <a:ext uri="{FF2B5EF4-FFF2-40B4-BE49-F238E27FC236}">
                <a16:creationId xmlns:a16="http://schemas.microsoft.com/office/drawing/2014/main" id="{39BE8BE2-D484-40B9-B2D7-B396018BF026}"/>
              </a:ext>
              <a:ext uri="{C183D7F6-B498-43B3-948B-1728B52AA6E4}">
                <adec:decorative xmlns:adec="http://schemas.microsoft.com/office/drawing/2017/decorative" val="1"/>
              </a:ext>
            </a:extLst>
          </p:cNvPr>
          <p:cNvSpPr>
            <a:spLocks noChangeAspect="1" noEditPoints="1"/>
          </p:cNvSpPr>
          <p:nvPr/>
        </p:nvSpPr>
        <p:spPr bwMode="auto">
          <a:xfrm>
            <a:off x="8790667" y="2670353"/>
            <a:ext cx="1115611" cy="597226"/>
          </a:xfrm>
          <a:custGeom>
            <a:avLst/>
            <a:gdLst>
              <a:gd name="T0" fmla="*/ 0 w 357"/>
              <a:gd name="T1" fmla="*/ 95 h 190"/>
              <a:gd name="T2" fmla="*/ 7 w 357"/>
              <a:gd name="T3" fmla="*/ 95 h 190"/>
              <a:gd name="T4" fmla="*/ 0 w 357"/>
              <a:gd name="T5" fmla="*/ 143 h 190"/>
              <a:gd name="T6" fmla="*/ 7 w 357"/>
              <a:gd name="T7" fmla="*/ 143 h 190"/>
              <a:gd name="T8" fmla="*/ 47 w 357"/>
              <a:gd name="T9" fmla="*/ 190 h 190"/>
              <a:gd name="T10" fmla="*/ 54 w 357"/>
              <a:gd name="T11" fmla="*/ 190 h 190"/>
              <a:gd name="T12" fmla="*/ 47 w 357"/>
              <a:gd name="T13" fmla="*/ 47 h 190"/>
              <a:gd name="T14" fmla="*/ 54 w 357"/>
              <a:gd name="T15" fmla="*/ 47 h 190"/>
              <a:gd name="T16" fmla="*/ 47 w 357"/>
              <a:gd name="T17" fmla="*/ 95 h 190"/>
              <a:gd name="T18" fmla="*/ 54 w 357"/>
              <a:gd name="T19" fmla="*/ 95 h 190"/>
              <a:gd name="T20" fmla="*/ 47 w 357"/>
              <a:gd name="T21" fmla="*/ 143 h 190"/>
              <a:gd name="T22" fmla="*/ 54 w 357"/>
              <a:gd name="T23" fmla="*/ 143 h 190"/>
              <a:gd name="T24" fmla="*/ 141 w 357"/>
              <a:gd name="T25" fmla="*/ 0 h 190"/>
              <a:gd name="T26" fmla="*/ 148 w 357"/>
              <a:gd name="T27" fmla="*/ 0 h 190"/>
              <a:gd name="T28" fmla="*/ 141 w 357"/>
              <a:gd name="T29" fmla="*/ 95 h 190"/>
              <a:gd name="T30" fmla="*/ 148 w 357"/>
              <a:gd name="T31" fmla="*/ 95 h 190"/>
              <a:gd name="T32" fmla="*/ 141 w 357"/>
              <a:gd name="T33" fmla="*/ 143 h 190"/>
              <a:gd name="T34" fmla="*/ 148 w 357"/>
              <a:gd name="T35" fmla="*/ 143 h 190"/>
              <a:gd name="T36" fmla="*/ 94 w 357"/>
              <a:gd name="T37" fmla="*/ 190 h 190"/>
              <a:gd name="T38" fmla="*/ 101 w 357"/>
              <a:gd name="T39" fmla="*/ 190 h 190"/>
              <a:gd name="T40" fmla="*/ 94 w 357"/>
              <a:gd name="T41" fmla="*/ 47 h 190"/>
              <a:gd name="T42" fmla="*/ 101 w 357"/>
              <a:gd name="T43" fmla="*/ 47 h 190"/>
              <a:gd name="T44" fmla="*/ 94 w 357"/>
              <a:gd name="T45" fmla="*/ 95 h 190"/>
              <a:gd name="T46" fmla="*/ 101 w 357"/>
              <a:gd name="T47" fmla="*/ 95 h 190"/>
              <a:gd name="T48" fmla="*/ 94 w 357"/>
              <a:gd name="T49" fmla="*/ 143 h 190"/>
              <a:gd name="T50" fmla="*/ 101 w 357"/>
              <a:gd name="T51" fmla="*/ 143 h 190"/>
              <a:gd name="T52" fmla="*/ 132 w 357"/>
              <a:gd name="T53" fmla="*/ 190 h 190"/>
              <a:gd name="T54" fmla="*/ 298 w 357"/>
              <a:gd name="T55" fmla="*/ 190 h 190"/>
              <a:gd name="T56" fmla="*/ 357 w 357"/>
              <a:gd name="T57" fmla="*/ 131 h 190"/>
              <a:gd name="T58" fmla="*/ 298 w 357"/>
              <a:gd name="T59" fmla="*/ 71 h 190"/>
              <a:gd name="T60" fmla="*/ 285 w 357"/>
              <a:gd name="T61" fmla="*/ 73 h 190"/>
              <a:gd name="T62" fmla="*/ 192 w 357"/>
              <a:gd name="T63" fmla="*/ 0 h 190"/>
              <a:gd name="T64" fmla="*/ 179 w 357"/>
              <a:gd name="T6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7" h="190">
                <a:moveTo>
                  <a:pt x="0" y="95"/>
                </a:moveTo>
                <a:cubicBezTo>
                  <a:pt x="7" y="95"/>
                  <a:pt x="7" y="95"/>
                  <a:pt x="7" y="95"/>
                </a:cubicBezTo>
                <a:moveTo>
                  <a:pt x="0" y="143"/>
                </a:moveTo>
                <a:cubicBezTo>
                  <a:pt x="7" y="143"/>
                  <a:pt x="7" y="143"/>
                  <a:pt x="7" y="143"/>
                </a:cubicBezTo>
                <a:moveTo>
                  <a:pt x="47" y="190"/>
                </a:moveTo>
                <a:cubicBezTo>
                  <a:pt x="54" y="190"/>
                  <a:pt x="54" y="190"/>
                  <a:pt x="54" y="190"/>
                </a:cubicBezTo>
                <a:moveTo>
                  <a:pt x="47" y="47"/>
                </a:moveTo>
                <a:cubicBezTo>
                  <a:pt x="54" y="47"/>
                  <a:pt x="54" y="47"/>
                  <a:pt x="54" y="47"/>
                </a:cubicBezTo>
                <a:moveTo>
                  <a:pt x="47" y="95"/>
                </a:moveTo>
                <a:cubicBezTo>
                  <a:pt x="54" y="95"/>
                  <a:pt x="54" y="95"/>
                  <a:pt x="54" y="95"/>
                </a:cubicBezTo>
                <a:moveTo>
                  <a:pt x="47" y="143"/>
                </a:moveTo>
                <a:cubicBezTo>
                  <a:pt x="54" y="143"/>
                  <a:pt x="54" y="143"/>
                  <a:pt x="54" y="143"/>
                </a:cubicBezTo>
                <a:moveTo>
                  <a:pt x="141" y="0"/>
                </a:moveTo>
                <a:cubicBezTo>
                  <a:pt x="148" y="0"/>
                  <a:pt x="148" y="0"/>
                  <a:pt x="148" y="0"/>
                </a:cubicBezTo>
                <a:moveTo>
                  <a:pt x="141" y="95"/>
                </a:moveTo>
                <a:cubicBezTo>
                  <a:pt x="148" y="95"/>
                  <a:pt x="148" y="95"/>
                  <a:pt x="148" y="95"/>
                </a:cubicBezTo>
                <a:moveTo>
                  <a:pt x="141" y="143"/>
                </a:moveTo>
                <a:cubicBezTo>
                  <a:pt x="148" y="143"/>
                  <a:pt x="148" y="143"/>
                  <a:pt x="148" y="143"/>
                </a:cubicBezTo>
                <a:moveTo>
                  <a:pt x="94" y="190"/>
                </a:moveTo>
                <a:cubicBezTo>
                  <a:pt x="101" y="190"/>
                  <a:pt x="101" y="190"/>
                  <a:pt x="101" y="190"/>
                </a:cubicBezTo>
                <a:moveTo>
                  <a:pt x="94" y="47"/>
                </a:moveTo>
                <a:cubicBezTo>
                  <a:pt x="101" y="47"/>
                  <a:pt x="101" y="47"/>
                  <a:pt x="101" y="47"/>
                </a:cubicBezTo>
                <a:moveTo>
                  <a:pt x="94" y="95"/>
                </a:moveTo>
                <a:cubicBezTo>
                  <a:pt x="101" y="95"/>
                  <a:pt x="101" y="95"/>
                  <a:pt x="101" y="95"/>
                </a:cubicBezTo>
                <a:moveTo>
                  <a:pt x="94" y="143"/>
                </a:moveTo>
                <a:cubicBezTo>
                  <a:pt x="101" y="143"/>
                  <a:pt x="101" y="143"/>
                  <a:pt x="101" y="143"/>
                </a:cubicBezTo>
                <a:moveTo>
                  <a:pt x="132" y="190"/>
                </a:moveTo>
                <a:cubicBezTo>
                  <a:pt x="155" y="190"/>
                  <a:pt x="279" y="190"/>
                  <a:pt x="298" y="190"/>
                </a:cubicBezTo>
                <a:cubicBezTo>
                  <a:pt x="330" y="190"/>
                  <a:pt x="357" y="163"/>
                  <a:pt x="357" y="131"/>
                </a:cubicBezTo>
                <a:cubicBezTo>
                  <a:pt x="357" y="98"/>
                  <a:pt x="330" y="71"/>
                  <a:pt x="298" y="71"/>
                </a:cubicBezTo>
                <a:cubicBezTo>
                  <a:pt x="293" y="71"/>
                  <a:pt x="289" y="72"/>
                  <a:pt x="285" y="73"/>
                </a:cubicBezTo>
                <a:cubicBezTo>
                  <a:pt x="275" y="31"/>
                  <a:pt x="237" y="0"/>
                  <a:pt x="192" y="0"/>
                </a:cubicBezTo>
                <a:cubicBezTo>
                  <a:pt x="179" y="0"/>
                  <a:pt x="179" y="0"/>
                  <a:pt x="179" y="0"/>
                </a:cubicBez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lgn="ctr" defTabSz="896386" fontAlgn="base"/>
            <a:endParaRPr lang="en-US" sz="882">
              <a:gradFill>
                <a:gsLst>
                  <a:gs pos="0">
                    <a:srgbClr val="505050"/>
                  </a:gs>
                  <a:gs pos="100000">
                    <a:srgbClr val="505050"/>
                  </a:gs>
                </a:gsLst>
                <a:lin ang="5400000" scaled="1"/>
              </a:gradFill>
              <a:latin typeface="Segoe UI"/>
            </a:endParaRPr>
          </a:p>
        </p:txBody>
      </p:sp>
    </p:spTree>
    <p:extLst>
      <p:ext uri="{BB962C8B-B14F-4D97-AF65-F5344CB8AC3E}">
        <p14:creationId xmlns:p14="http://schemas.microsoft.com/office/powerpoint/2010/main" val="34082493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1"/>
            <a:ext cx="11018520" cy="492443"/>
          </a:xfrm>
        </p:spPr>
        <p:txBody>
          <a:bodyPr/>
          <a:lstStyle/>
          <a:p>
            <a:r>
              <a:rPr lang="en-US" sz="3200" dirty="0"/>
              <a:t>Best practices for choosing the optimal SKU</a:t>
            </a:r>
          </a:p>
        </p:txBody>
      </p:sp>
      <p:sp>
        <p:nvSpPr>
          <p:cNvPr id="3" name="Text Placeholder 2"/>
          <p:cNvSpPr>
            <a:spLocks noGrp="1"/>
          </p:cNvSpPr>
          <p:nvPr>
            <p:ph type="body" sz="quarter" idx="4294967295"/>
          </p:nvPr>
        </p:nvSpPr>
        <p:spPr>
          <a:xfrm>
            <a:off x="596348" y="1500464"/>
            <a:ext cx="8507895" cy="994439"/>
          </a:xfrm>
        </p:spPr>
        <p:txBody>
          <a:bodyPr/>
          <a:lstStyle/>
          <a:p>
            <a:pPr marL="0" indent="0">
              <a:lnSpc>
                <a:spcPct val="110000"/>
              </a:lnSpc>
              <a:spcAft>
                <a:spcPts val="1200"/>
              </a:spcAft>
              <a:buNone/>
            </a:pPr>
            <a:r>
              <a:rPr lang="en-US" sz="1600" dirty="0">
                <a:solidFill>
                  <a:schemeClr val="accent1"/>
                </a:solidFill>
                <a:latin typeface="+mj-lt"/>
                <a:cs typeface="Segoe UI Semibold" panose="020B0702040204020203" pitchFamily="34" charset="0"/>
              </a:rPr>
              <a:t>Max connections supported scale with number of vCores and memory available per vCore</a:t>
            </a:r>
          </a:p>
          <a:p>
            <a:pPr marL="0" indent="0">
              <a:lnSpc>
                <a:spcPct val="110000"/>
              </a:lnSpc>
              <a:buNone/>
            </a:pPr>
            <a:r>
              <a:rPr lang="en-US" sz="1600" dirty="0">
                <a:solidFill>
                  <a:schemeClr val="accent1"/>
                </a:solidFill>
                <a:latin typeface="+mj-lt"/>
                <a:cs typeface="Segoe UI Semibold" panose="020B0702040204020203" pitchFamily="34" charset="0"/>
              </a:rPr>
              <a:t>Storage IOPS scale with provisioned storage for General Purpose and Memory Optimized tier (approximately 3 IOPS per GB)</a:t>
            </a:r>
          </a:p>
        </p:txBody>
      </p:sp>
    </p:spTree>
    <p:extLst>
      <p:ext uri="{BB962C8B-B14F-4D97-AF65-F5344CB8AC3E}">
        <p14:creationId xmlns:p14="http://schemas.microsoft.com/office/powerpoint/2010/main" val="138463393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40790-EE44-4B4F-9D1A-6220BA23794F}"/>
              </a:ext>
            </a:extLst>
          </p:cNvPr>
          <p:cNvSpPr>
            <a:spLocks noGrp="1"/>
          </p:cNvSpPr>
          <p:nvPr>
            <p:ph type="title"/>
          </p:nvPr>
        </p:nvSpPr>
        <p:spPr>
          <a:xfrm>
            <a:off x="588263" y="457200"/>
            <a:ext cx="11018520" cy="492443"/>
          </a:xfrm>
        </p:spPr>
        <p:txBody>
          <a:bodyPr/>
          <a:lstStyle/>
          <a:p>
            <a:r>
              <a:rPr lang="en-US" sz="3200" dirty="0">
                <a:solidFill>
                  <a:schemeClr val="accent1"/>
                </a:solidFill>
              </a:rPr>
              <a:t>Resources</a:t>
            </a:r>
          </a:p>
        </p:txBody>
      </p:sp>
      <p:sp>
        <p:nvSpPr>
          <p:cNvPr id="3" name="Rectangle 2">
            <a:extLst>
              <a:ext uri="{FF2B5EF4-FFF2-40B4-BE49-F238E27FC236}">
                <a16:creationId xmlns:a16="http://schemas.microsoft.com/office/drawing/2014/main" id="{0D4176A1-A668-4434-B1B8-F3304B7F1B60}"/>
              </a:ext>
            </a:extLst>
          </p:cNvPr>
          <p:cNvSpPr/>
          <p:nvPr/>
        </p:nvSpPr>
        <p:spPr>
          <a:xfrm>
            <a:off x="2360259" y="1410830"/>
            <a:ext cx="8266325" cy="3170099"/>
          </a:xfrm>
          <a:prstGeom prst="rect">
            <a:avLst/>
          </a:prstGeom>
        </p:spPr>
        <p:txBody>
          <a:bodyPr wrap="square">
            <a:spAutoFit/>
          </a:bodyPr>
          <a:lstStyle/>
          <a:p>
            <a:r>
              <a:rPr lang="en-US" sz="2000" dirty="0">
                <a:solidFill>
                  <a:schemeClr val="bg1"/>
                </a:solidFill>
                <a:latin typeface="+mj-lt"/>
              </a:rPr>
              <a:t>Product overview</a:t>
            </a:r>
          </a:p>
          <a:p>
            <a:r>
              <a:rPr lang="en-US" sz="2000" dirty="0">
                <a:solidFill>
                  <a:schemeClr val="accent1"/>
                </a:solidFill>
                <a:hlinkClick r:id="rId2">
                  <a:extLst>
                    <a:ext uri="{A12FA001-AC4F-418D-AE19-62706E023703}">
                      <ahyp:hlinkClr xmlns:ahyp="http://schemas.microsoft.com/office/drawing/2018/hyperlinkcolor" val="tx"/>
                    </a:ext>
                  </a:extLst>
                </a:hlinkClick>
              </a:rPr>
              <a:t>Azure Database for PostgreSQL</a:t>
            </a:r>
            <a:endParaRPr lang="en-US" sz="2000" dirty="0">
              <a:solidFill>
                <a:schemeClr val="accent1"/>
              </a:solidFill>
            </a:endParaRP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r>
              <a:rPr lang="en-US" sz="2000" dirty="0">
                <a:solidFill>
                  <a:schemeClr val="bg1"/>
                </a:solidFill>
                <a:latin typeface="+mj-lt"/>
              </a:rPr>
              <a:t>Other</a:t>
            </a:r>
          </a:p>
          <a:p>
            <a:r>
              <a:rPr lang="en-US" sz="2000" dirty="0">
                <a:solidFill>
                  <a:schemeClr val="accent1"/>
                </a:solidFill>
                <a:hlinkClick r:id="rId3">
                  <a:extLst>
                    <a:ext uri="{A12FA001-AC4F-418D-AE19-62706E023703}">
                      <ahyp:hlinkClr xmlns:ahyp="http://schemas.microsoft.com/office/drawing/2018/hyperlinkcolor" val="tx"/>
                    </a:ext>
                  </a:extLst>
                </a:hlinkClick>
              </a:rPr>
              <a:t>Pricing</a:t>
            </a:r>
            <a:endParaRPr lang="en-US" sz="2000" dirty="0">
              <a:solidFill>
                <a:schemeClr val="accent1"/>
              </a:solidFill>
            </a:endParaRPr>
          </a:p>
          <a:p>
            <a:r>
              <a:rPr lang="en-US" sz="2000" dirty="0">
                <a:solidFill>
                  <a:schemeClr val="accent1"/>
                </a:solidFill>
                <a:hlinkClick r:id="rId4">
                  <a:extLst>
                    <a:ext uri="{A12FA001-AC4F-418D-AE19-62706E023703}">
                      <ahyp:hlinkClr xmlns:ahyp="http://schemas.microsoft.com/office/drawing/2018/hyperlinkcolor" val="tx"/>
                    </a:ext>
                  </a:extLst>
                </a:hlinkClick>
              </a:rPr>
              <a:t>Documentation</a:t>
            </a:r>
            <a:endParaRPr lang="en-US" sz="2000" dirty="0">
              <a:solidFill>
                <a:schemeClr val="accent1"/>
              </a:solidFill>
            </a:endParaRPr>
          </a:p>
          <a:p>
            <a:r>
              <a:rPr lang="en-US" sz="2000" dirty="0">
                <a:solidFill>
                  <a:schemeClr val="accent1"/>
                </a:solidFill>
                <a:hlinkClick r:id="rId5">
                  <a:extLst>
                    <a:ext uri="{A12FA001-AC4F-418D-AE19-62706E023703}">
                      <ahyp:hlinkClr xmlns:ahyp="http://schemas.microsoft.com/office/drawing/2018/hyperlinkcolor" val="tx"/>
                    </a:ext>
                  </a:extLst>
                </a:hlinkClick>
              </a:rPr>
              <a:t>Migration partners</a:t>
            </a:r>
            <a:endParaRPr lang="en-US" sz="2000" dirty="0">
              <a:solidFill>
                <a:schemeClr val="accent1"/>
              </a:solidFill>
            </a:endParaRPr>
          </a:p>
          <a:p>
            <a:r>
              <a:rPr lang="en-US" sz="2000" dirty="0">
                <a:solidFill>
                  <a:schemeClr val="accent1"/>
                </a:solidFill>
                <a:hlinkClick r:id="rId6">
                  <a:extLst>
                    <a:ext uri="{A12FA001-AC4F-418D-AE19-62706E023703}">
                      <ahyp:hlinkClr xmlns:ahyp="http://schemas.microsoft.com/office/drawing/2018/hyperlinkcolor" val="tx"/>
                    </a:ext>
                  </a:extLst>
                </a:hlinkClick>
              </a:rPr>
              <a:t>Gear Up</a:t>
            </a:r>
            <a:endParaRPr lang="en-US" sz="2000" dirty="0">
              <a:solidFill>
                <a:schemeClr val="accent1"/>
              </a:solidFill>
            </a:endParaRPr>
          </a:p>
        </p:txBody>
      </p:sp>
      <p:grpSp>
        <p:nvGrpSpPr>
          <p:cNvPr id="4" name="Group 212">
            <a:extLst>
              <a:ext uri="{FF2B5EF4-FFF2-40B4-BE49-F238E27FC236}">
                <a16:creationId xmlns:a16="http://schemas.microsoft.com/office/drawing/2014/main" id="{6D691F25-47D5-4784-9CE2-7C962CA47EC9}"/>
              </a:ext>
              <a:ext uri="{C183D7F6-B498-43B3-948B-1728B52AA6E4}">
                <adec:decorative xmlns:adec="http://schemas.microsoft.com/office/drawing/2017/decorative" val="1"/>
              </a:ext>
            </a:extLst>
          </p:cNvPr>
          <p:cNvGrpSpPr>
            <a:grpSpLocks noChangeAspect="1"/>
          </p:cNvGrpSpPr>
          <p:nvPr/>
        </p:nvGrpSpPr>
        <p:grpSpPr bwMode="auto">
          <a:xfrm>
            <a:off x="729741" y="3242571"/>
            <a:ext cx="1338358" cy="1338358"/>
            <a:chOff x="4616" y="2783"/>
            <a:chExt cx="312" cy="312"/>
          </a:xfrm>
        </p:grpSpPr>
        <p:sp>
          <p:nvSpPr>
            <p:cNvPr id="5" name="Rectangle 213">
              <a:extLst>
                <a:ext uri="{FF2B5EF4-FFF2-40B4-BE49-F238E27FC236}">
                  <a16:creationId xmlns:a16="http://schemas.microsoft.com/office/drawing/2014/main" id="{4D164ADD-5838-420A-9B5A-9C786C5367A5}"/>
                </a:ext>
              </a:extLst>
            </p:cNvPr>
            <p:cNvSpPr>
              <a:spLocks noChangeArrowheads="1"/>
            </p:cNvSpPr>
            <p:nvPr/>
          </p:nvSpPr>
          <p:spPr bwMode="auto">
            <a:xfrm>
              <a:off x="4616" y="2783"/>
              <a:ext cx="107"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214">
              <a:extLst>
                <a:ext uri="{FF2B5EF4-FFF2-40B4-BE49-F238E27FC236}">
                  <a16:creationId xmlns:a16="http://schemas.microsoft.com/office/drawing/2014/main" id="{C3A57551-713E-4BE8-85AB-986830B6BEBE}"/>
                </a:ext>
              </a:extLst>
            </p:cNvPr>
            <p:cNvSpPr>
              <a:spLocks noChangeArrowheads="1"/>
            </p:cNvSpPr>
            <p:nvPr/>
          </p:nvSpPr>
          <p:spPr bwMode="auto">
            <a:xfrm>
              <a:off x="4723" y="2871"/>
              <a:ext cx="98" cy="22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15">
              <a:extLst>
                <a:ext uri="{FF2B5EF4-FFF2-40B4-BE49-F238E27FC236}">
                  <a16:creationId xmlns:a16="http://schemas.microsoft.com/office/drawing/2014/main" id="{C55CD536-1056-48B9-ABB9-5F2A362FFF2F}"/>
                </a:ext>
              </a:extLst>
            </p:cNvPr>
            <p:cNvSpPr>
              <a:spLocks noChangeArrowheads="1"/>
            </p:cNvSpPr>
            <p:nvPr/>
          </p:nvSpPr>
          <p:spPr bwMode="auto">
            <a:xfrm>
              <a:off x="4821" y="2832"/>
              <a:ext cx="107" cy="2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216">
              <a:extLst>
                <a:ext uri="{FF2B5EF4-FFF2-40B4-BE49-F238E27FC236}">
                  <a16:creationId xmlns:a16="http://schemas.microsoft.com/office/drawing/2014/main" id="{70FF0705-DFA7-41AA-82DD-C360354DA531}"/>
                </a:ext>
              </a:extLst>
            </p:cNvPr>
            <p:cNvSpPr>
              <a:spLocks/>
            </p:cNvSpPr>
            <p:nvPr/>
          </p:nvSpPr>
          <p:spPr bwMode="auto">
            <a:xfrm>
              <a:off x="4650" y="2783"/>
              <a:ext cx="39" cy="117"/>
            </a:xfrm>
            <a:custGeom>
              <a:avLst/>
              <a:gdLst>
                <a:gd name="T0" fmla="*/ 39 w 39"/>
                <a:gd name="T1" fmla="*/ 117 h 117"/>
                <a:gd name="T2" fmla="*/ 19 w 39"/>
                <a:gd name="T3" fmla="*/ 98 h 117"/>
                <a:gd name="T4" fmla="*/ 0 w 39"/>
                <a:gd name="T5" fmla="*/ 117 h 117"/>
                <a:gd name="T6" fmla="*/ 0 w 39"/>
                <a:gd name="T7" fmla="*/ 0 h 117"/>
                <a:gd name="T8" fmla="*/ 39 w 39"/>
                <a:gd name="T9" fmla="*/ 0 h 117"/>
                <a:gd name="T10" fmla="*/ 39 w 39"/>
                <a:gd name="T11" fmla="*/ 117 h 117"/>
              </a:gdLst>
              <a:ahLst/>
              <a:cxnLst>
                <a:cxn ang="0">
                  <a:pos x="T0" y="T1"/>
                </a:cxn>
                <a:cxn ang="0">
                  <a:pos x="T2" y="T3"/>
                </a:cxn>
                <a:cxn ang="0">
                  <a:pos x="T4" y="T5"/>
                </a:cxn>
                <a:cxn ang="0">
                  <a:pos x="T6" y="T7"/>
                </a:cxn>
                <a:cxn ang="0">
                  <a:pos x="T8" y="T9"/>
                </a:cxn>
                <a:cxn ang="0">
                  <a:pos x="T10" y="T11"/>
                </a:cxn>
              </a:cxnLst>
              <a:rect l="0" t="0" r="r" b="b"/>
              <a:pathLst>
                <a:path w="39" h="117">
                  <a:moveTo>
                    <a:pt x="39" y="117"/>
                  </a:moveTo>
                  <a:lnTo>
                    <a:pt x="19" y="98"/>
                  </a:lnTo>
                  <a:lnTo>
                    <a:pt x="0" y="117"/>
                  </a:lnTo>
                  <a:lnTo>
                    <a:pt x="0" y="0"/>
                  </a:lnTo>
                  <a:lnTo>
                    <a:pt x="39" y="0"/>
                  </a:lnTo>
                  <a:lnTo>
                    <a:pt x="39" y="117"/>
                  </a:lnTo>
                  <a:close/>
                </a:path>
              </a:pathLst>
            </a:custGeom>
            <a:solidFill>
              <a:srgbClr val="F8F7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217">
              <a:extLst>
                <a:ext uri="{FF2B5EF4-FFF2-40B4-BE49-F238E27FC236}">
                  <a16:creationId xmlns:a16="http://schemas.microsoft.com/office/drawing/2014/main" id="{7649FE42-07C1-42CC-B6EA-084ECA4EDD8B}"/>
                </a:ext>
              </a:extLst>
            </p:cNvPr>
            <p:cNvSpPr>
              <a:spLocks/>
            </p:cNvSpPr>
            <p:nvPr/>
          </p:nvSpPr>
          <p:spPr bwMode="auto">
            <a:xfrm>
              <a:off x="4855" y="2832"/>
              <a:ext cx="39" cy="117"/>
            </a:xfrm>
            <a:custGeom>
              <a:avLst/>
              <a:gdLst>
                <a:gd name="T0" fmla="*/ 39 w 39"/>
                <a:gd name="T1" fmla="*/ 117 h 117"/>
                <a:gd name="T2" fmla="*/ 20 w 39"/>
                <a:gd name="T3" fmla="*/ 97 h 117"/>
                <a:gd name="T4" fmla="*/ 0 w 39"/>
                <a:gd name="T5" fmla="*/ 117 h 117"/>
                <a:gd name="T6" fmla="*/ 0 w 39"/>
                <a:gd name="T7" fmla="*/ 0 h 117"/>
                <a:gd name="T8" fmla="*/ 39 w 39"/>
                <a:gd name="T9" fmla="*/ 0 h 117"/>
                <a:gd name="T10" fmla="*/ 39 w 39"/>
                <a:gd name="T11" fmla="*/ 117 h 117"/>
              </a:gdLst>
              <a:ahLst/>
              <a:cxnLst>
                <a:cxn ang="0">
                  <a:pos x="T0" y="T1"/>
                </a:cxn>
                <a:cxn ang="0">
                  <a:pos x="T2" y="T3"/>
                </a:cxn>
                <a:cxn ang="0">
                  <a:pos x="T4" y="T5"/>
                </a:cxn>
                <a:cxn ang="0">
                  <a:pos x="T6" y="T7"/>
                </a:cxn>
                <a:cxn ang="0">
                  <a:pos x="T8" y="T9"/>
                </a:cxn>
                <a:cxn ang="0">
                  <a:pos x="T10" y="T11"/>
                </a:cxn>
              </a:cxnLst>
              <a:rect l="0" t="0" r="r" b="b"/>
              <a:pathLst>
                <a:path w="39" h="117">
                  <a:moveTo>
                    <a:pt x="39" y="117"/>
                  </a:moveTo>
                  <a:lnTo>
                    <a:pt x="20" y="97"/>
                  </a:lnTo>
                  <a:lnTo>
                    <a:pt x="0" y="117"/>
                  </a:lnTo>
                  <a:lnTo>
                    <a:pt x="0" y="0"/>
                  </a:lnTo>
                  <a:lnTo>
                    <a:pt x="39" y="0"/>
                  </a:lnTo>
                  <a:lnTo>
                    <a:pt x="39" y="117"/>
                  </a:lnTo>
                  <a:close/>
                </a:path>
              </a:pathLst>
            </a:custGeom>
            <a:solidFill>
              <a:srgbClr val="F8F7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218">
              <a:extLst>
                <a:ext uri="{FF2B5EF4-FFF2-40B4-BE49-F238E27FC236}">
                  <a16:creationId xmlns:a16="http://schemas.microsoft.com/office/drawing/2014/main" id="{DB5C10B3-5BD2-4CCF-91CD-2E1371262BF8}"/>
                </a:ext>
              </a:extLst>
            </p:cNvPr>
            <p:cNvSpPr>
              <a:spLocks noChangeArrowheads="1"/>
            </p:cNvSpPr>
            <p:nvPr/>
          </p:nvSpPr>
          <p:spPr bwMode="auto">
            <a:xfrm>
              <a:off x="4743" y="3037"/>
              <a:ext cx="58" cy="1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441">
            <a:extLst>
              <a:ext uri="{FF2B5EF4-FFF2-40B4-BE49-F238E27FC236}">
                <a16:creationId xmlns:a16="http://schemas.microsoft.com/office/drawing/2014/main" id="{F0ED7EC7-D4B9-408E-AF1E-D99A98CB139B}"/>
              </a:ext>
              <a:ext uri="{C183D7F6-B498-43B3-948B-1728B52AA6E4}">
                <adec:decorative xmlns:adec="http://schemas.microsoft.com/office/drawing/2017/decorative" val="1"/>
              </a:ext>
            </a:extLst>
          </p:cNvPr>
          <p:cNvGrpSpPr>
            <a:grpSpLocks noChangeAspect="1"/>
          </p:cNvGrpSpPr>
          <p:nvPr/>
        </p:nvGrpSpPr>
        <p:grpSpPr bwMode="auto">
          <a:xfrm>
            <a:off x="604079" y="1526065"/>
            <a:ext cx="1504222" cy="1128167"/>
            <a:chOff x="4013" y="2816"/>
            <a:chExt cx="312" cy="234"/>
          </a:xfrm>
        </p:grpSpPr>
        <p:sp>
          <p:nvSpPr>
            <p:cNvPr id="24" name="AutoShape 440">
              <a:extLst>
                <a:ext uri="{FF2B5EF4-FFF2-40B4-BE49-F238E27FC236}">
                  <a16:creationId xmlns:a16="http://schemas.microsoft.com/office/drawing/2014/main" id="{90512D10-3FF1-465B-9ED7-1AF77FE99E90}"/>
                </a:ext>
              </a:extLst>
            </p:cNvPr>
            <p:cNvSpPr>
              <a:spLocks noChangeAspect="1" noChangeArrowheads="1" noTextEdit="1"/>
            </p:cNvSpPr>
            <p:nvPr/>
          </p:nvSpPr>
          <p:spPr bwMode="auto">
            <a:xfrm>
              <a:off x="4013" y="281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442">
              <a:extLst>
                <a:ext uri="{FF2B5EF4-FFF2-40B4-BE49-F238E27FC236}">
                  <a16:creationId xmlns:a16="http://schemas.microsoft.com/office/drawing/2014/main" id="{3267B284-C230-46CF-B9B8-FECC618BD04B}"/>
                </a:ext>
              </a:extLst>
            </p:cNvPr>
            <p:cNvSpPr>
              <a:spLocks noChangeArrowheads="1"/>
            </p:cNvSpPr>
            <p:nvPr/>
          </p:nvSpPr>
          <p:spPr bwMode="auto">
            <a:xfrm>
              <a:off x="4013" y="2816"/>
              <a:ext cx="312" cy="23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443">
              <a:extLst>
                <a:ext uri="{FF2B5EF4-FFF2-40B4-BE49-F238E27FC236}">
                  <a16:creationId xmlns:a16="http://schemas.microsoft.com/office/drawing/2014/main" id="{A4B330FD-87C9-4EEC-A75A-71F5D9A9966A}"/>
                </a:ext>
              </a:extLst>
            </p:cNvPr>
            <p:cNvSpPr>
              <a:spLocks noChangeArrowheads="1"/>
            </p:cNvSpPr>
            <p:nvPr/>
          </p:nvSpPr>
          <p:spPr bwMode="auto">
            <a:xfrm>
              <a:off x="4013" y="2816"/>
              <a:ext cx="312"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Oval 444">
              <a:extLst>
                <a:ext uri="{FF2B5EF4-FFF2-40B4-BE49-F238E27FC236}">
                  <a16:creationId xmlns:a16="http://schemas.microsoft.com/office/drawing/2014/main" id="{F5FBC1E5-A91D-4377-80E4-02FDD3290695}"/>
                </a:ext>
              </a:extLst>
            </p:cNvPr>
            <p:cNvSpPr>
              <a:spLocks noChangeArrowheads="1"/>
            </p:cNvSpPr>
            <p:nvPr/>
          </p:nvSpPr>
          <p:spPr bwMode="auto">
            <a:xfrm>
              <a:off x="4023" y="2826"/>
              <a:ext cx="9" cy="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Oval 445">
              <a:extLst>
                <a:ext uri="{FF2B5EF4-FFF2-40B4-BE49-F238E27FC236}">
                  <a16:creationId xmlns:a16="http://schemas.microsoft.com/office/drawing/2014/main" id="{C70AE265-B69F-4AAA-81D5-5AE420DB49B7}"/>
                </a:ext>
              </a:extLst>
            </p:cNvPr>
            <p:cNvSpPr>
              <a:spLocks noChangeArrowheads="1"/>
            </p:cNvSpPr>
            <p:nvPr/>
          </p:nvSpPr>
          <p:spPr bwMode="auto">
            <a:xfrm>
              <a:off x="4037" y="2826"/>
              <a:ext cx="10" cy="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29" name="Oval 446">
              <a:extLst>
                <a:ext uri="{FF2B5EF4-FFF2-40B4-BE49-F238E27FC236}">
                  <a16:creationId xmlns:a16="http://schemas.microsoft.com/office/drawing/2014/main" id="{F54D13AF-BCA6-4327-9BCE-A48DE4D5D62D}"/>
                </a:ext>
              </a:extLst>
            </p:cNvPr>
            <p:cNvSpPr>
              <a:spLocks noChangeArrowheads="1"/>
            </p:cNvSpPr>
            <p:nvPr/>
          </p:nvSpPr>
          <p:spPr bwMode="auto">
            <a:xfrm>
              <a:off x="4052" y="2826"/>
              <a:ext cx="10" cy="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37" name="Graphic 36">
            <a:extLst>
              <a:ext uri="{FF2B5EF4-FFF2-40B4-BE49-F238E27FC236}">
                <a16:creationId xmlns:a16="http://schemas.microsoft.com/office/drawing/2014/main" id="{4E6ABA47-DBFB-440C-AE83-01149A3E6263}"/>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18752" y="1833176"/>
            <a:ext cx="736206" cy="736204"/>
          </a:xfrm>
          <a:prstGeom prst="rect">
            <a:avLst/>
          </a:prstGeom>
        </p:spPr>
      </p:pic>
    </p:spTree>
    <p:extLst>
      <p:ext uri="{BB962C8B-B14F-4D97-AF65-F5344CB8AC3E}">
        <p14:creationId xmlns:p14="http://schemas.microsoft.com/office/powerpoint/2010/main" val="3155145745"/>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2C48E-64F5-4A6A-B9B7-CAC14DBD13E4}"/>
              </a:ext>
            </a:extLst>
          </p:cNvPr>
          <p:cNvSpPr>
            <a:spLocks noGrp="1"/>
          </p:cNvSpPr>
          <p:nvPr>
            <p:ph type="title" idx="4294967295"/>
          </p:nvPr>
        </p:nvSpPr>
        <p:spPr>
          <a:xfrm>
            <a:off x="268080" y="-1209088"/>
            <a:ext cx="11655840" cy="899665"/>
          </a:xfrm>
        </p:spPr>
        <p:txBody>
          <a:bodyPr/>
          <a:lstStyle/>
          <a:p>
            <a:r>
              <a:rPr lang="en-US" dirty="0"/>
              <a:t>Thank you</a:t>
            </a:r>
            <a:endParaRPr lang="en-AU" dirty="0"/>
          </a:p>
        </p:txBody>
      </p:sp>
    </p:spTree>
    <p:extLst>
      <p:ext uri="{BB962C8B-B14F-4D97-AF65-F5344CB8AC3E}">
        <p14:creationId xmlns:p14="http://schemas.microsoft.com/office/powerpoint/2010/main" val="126957703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899E04-203A-3845-87D7-A7B961EDE2D2}"/>
              </a:ext>
              <a:ext uri="{C183D7F6-B498-43B3-948B-1728B52AA6E4}">
                <adec:decorative xmlns:adec="http://schemas.microsoft.com/office/drawing/2017/decorative" val="1"/>
              </a:ext>
            </a:extLst>
          </p:cNvPr>
          <p:cNvSpPr/>
          <p:nvPr/>
        </p:nvSpPr>
        <p:spPr bwMode="auto">
          <a:xfrm>
            <a:off x="7051963" y="457200"/>
            <a:ext cx="4964446" cy="5956300"/>
          </a:xfrm>
          <a:prstGeom prst="rect">
            <a:avLst/>
          </a:prstGeom>
          <a:ln w="9525">
            <a:gradFill>
              <a:gsLst>
                <a:gs pos="0">
                  <a:schemeClr val="accent1"/>
                </a:gs>
                <a:gs pos="100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err="1">
              <a:ln>
                <a:noFill/>
              </a:ln>
              <a:solidFill>
                <a:srgbClr val="505050"/>
              </a:solidFill>
              <a:effectLst/>
              <a:uLnTx/>
              <a:uFillTx/>
              <a:latin typeface="Segoe UI"/>
              <a:ea typeface="+mn-ea"/>
              <a:cs typeface="+mn-cs"/>
            </a:endParaRPr>
          </a:p>
        </p:txBody>
      </p:sp>
      <p:sp>
        <p:nvSpPr>
          <p:cNvPr id="2" name="Title 1">
            <a:extLst>
              <a:ext uri="{FF2B5EF4-FFF2-40B4-BE49-F238E27FC236}">
                <a16:creationId xmlns:a16="http://schemas.microsoft.com/office/drawing/2014/main" id="{12746984-4CED-4F76-9D84-02BF342EC684}"/>
              </a:ext>
            </a:extLst>
          </p:cNvPr>
          <p:cNvSpPr>
            <a:spLocks noGrp="1"/>
          </p:cNvSpPr>
          <p:nvPr>
            <p:ph type="title"/>
          </p:nvPr>
        </p:nvSpPr>
        <p:spPr>
          <a:xfrm>
            <a:off x="588263" y="457200"/>
            <a:ext cx="6180285" cy="1107996"/>
          </a:xfrm>
        </p:spPr>
        <p:txBody>
          <a:bodyPr/>
          <a:lstStyle/>
          <a:p>
            <a:r>
              <a:rPr lang="en-US">
                <a:solidFill>
                  <a:schemeClr val="bg1"/>
                </a:solidFill>
              </a:rPr>
              <a:t>Significantly reduce cost when migrating workloads to PaaS</a:t>
            </a:r>
          </a:p>
        </p:txBody>
      </p:sp>
      <p:sp>
        <p:nvSpPr>
          <p:cNvPr id="4" name="Text Placeholder 3">
            <a:extLst>
              <a:ext uri="{FF2B5EF4-FFF2-40B4-BE49-F238E27FC236}">
                <a16:creationId xmlns:a16="http://schemas.microsoft.com/office/drawing/2014/main" id="{5051992B-8EA2-47C7-AF44-6C8E3567B44D}"/>
              </a:ext>
            </a:extLst>
          </p:cNvPr>
          <p:cNvSpPr>
            <a:spLocks noGrp="1"/>
          </p:cNvSpPr>
          <p:nvPr>
            <p:ph type="body" sz="quarter" idx="4294967295"/>
          </p:nvPr>
        </p:nvSpPr>
        <p:spPr>
          <a:xfrm>
            <a:off x="584932" y="1989424"/>
            <a:ext cx="2534332" cy="1956412"/>
          </a:xfrm>
        </p:spPr>
        <p:txBody>
          <a:bodyPr/>
          <a:lstStyle/>
          <a:p>
            <a:pPr marL="0" indent="0">
              <a:buNone/>
            </a:pPr>
            <a:r>
              <a:rPr lang="en-US" sz="1400">
                <a:solidFill>
                  <a:schemeClr val="bg1"/>
                </a:solidFill>
              </a:rPr>
              <a:t>Microsoft commissioned Enterprise Strategy Group to conduct an </a:t>
            </a:r>
            <a:r>
              <a:rPr lang="en-US" sz="1400">
                <a:solidFill>
                  <a:schemeClr val="accent2"/>
                </a:solidFill>
                <a:hlinkClick r:id="rId3">
                  <a:extLst>
                    <a:ext uri="{A12FA001-AC4F-418D-AE19-62706E023703}">
                      <ahyp:hlinkClr xmlns:ahyp="http://schemas.microsoft.com/office/drawing/2018/hyperlinkcolor" val="tx"/>
                    </a:ext>
                  </a:extLst>
                </a:hlinkClick>
              </a:rPr>
              <a:t>Economic Value study</a:t>
            </a:r>
            <a:r>
              <a:rPr lang="en-US" sz="1400">
                <a:solidFill>
                  <a:schemeClr val="bg1"/>
                </a:solidFill>
              </a:rPr>
              <a:t> to examine potential cost savings and business benefits enterprises would achieve from migrating on-premises workloads to Azure Database for PostgreSQL.</a:t>
            </a:r>
          </a:p>
        </p:txBody>
      </p:sp>
      <p:pic>
        <p:nvPicPr>
          <p:cNvPr id="15" name="Graphic 14" descr="Azure Database for PostgreSQL logo">
            <a:extLst>
              <a:ext uri="{FF2B5EF4-FFF2-40B4-BE49-F238E27FC236}">
                <a16:creationId xmlns:a16="http://schemas.microsoft.com/office/drawing/2014/main" id="{AACFA04D-AF43-126C-AA7B-126E7EFDEF9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35941" y="5258249"/>
            <a:ext cx="951929" cy="951926"/>
          </a:xfrm>
          <a:prstGeom prst="rect">
            <a:avLst/>
          </a:prstGeom>
        </p:spPr>
      </p:pic>
      <p:pic>
        <p:nvPicPr>
          <p:cNvPr id="24" name="Picture 23" descr="Front page of ESG PostgreSQL study">
            <a:extLst>
              <a:ext uri="{FF2B5EF4-FFF2-40B4-BE49-F238E27FC236}">
                <a16:creationId xmlns:a16="http://schemas.microsoft.com/office/drawing/2014/main" id="{8D879A20-CF09-0FA7-323B-FD205F85385E}"/>
              </a:ext>
            </a:extLst>
          </p:cNvPr>
          <p:cNvPicPr>
            <a:picLocks noChangeAspect="1"/>
          </p:cNvPicPr>
          <p:nvPr/>
        </p:nvPicPr>
        <p:blipFill>
          <a:blip r:embed="rId6"/>
          <a:stretch>
            <a:fillRect/>
          </a:stretch>
        </p:blipFill>
        <p:spPr>
          <a:xfrm>
            <a:off x="3329022" y="1989423"/>
            <a:ext cx="3402465" cy="4411376"/>
          </a:xfrm>
          <a:prstGeom prst="rect">
            <a:avLst/>
          </a:prstGeom>
          <a:ln w="19050">
            <a:gradFill>
              <a:gsLst>
                <a:gs pos="0">
                  <a:schemeClr val="accent1"/>
                </a:gs>
                <a:gs pos="100000">
                  <a:schemeClr val="accent2"/>
                </a:gs>
              </a:gsLst>
              <a:lin ang="5400000" scaled="1"/>
            </a:gradFill>
            <a:headEnd type="none" w="lg" len="med"/>
            <a:tailEnd type="none" w="lg" len="med"/>
          </a:ln>
        </p:spPr>
      </p:pic>
      <p:sp>
        <p:nvSpPr>
          <p:cNvPr id="6" name="Content Placeholder 5">
            <a:extLst>
              <a:ext uri="{FF2B5EF4-FFF2-40B4-BE49-F238E27FC236}">
                <a16:creationId xmlns:a16="http://schemas.microsoft.com/office/drawing/2014/main" id="{C963C917-1D0B-49EC-93CE-B2723FFA6352}"/>
              </a:ext>
            </a:extLst>
          </p:cNvPr>
          <p:cNvSpPr>
            <a:spLocks noGrp="1"/>
          </p:cNvSpPr>
          <p:nvPr>
            <p:ph sz="quarter" idx="4294967295"/>
          </p:nvPr>
        </p:nvSpPr>
        <p:spPr>
          <a:xfrm>
            <a:off x="7228342" y="710092"/>
            <a:ext cx="4611687" cy="276999"/>
          </a:xfrm>
        </p:spPr>
        <p:txBody>
          <a:bodyPr/>
          <a:lstStyle/>
          <a:p>
            <a:pPr marL="0" indent="0" algn="ctr" defTabSz="914049">
              <a:lnSpc>
                <a:spcPct val="90000"/>
              </a:lnSpc>
              <a:spcBef>
                <a:spcPts val="0"/>
              </a:spcBef>
              <a:spcAft>
                <a:spcPts val="600"/>
              </a:spcAft>
              <a:buSzTx/>
              <a:buNone/>
              <a:defRPr/>
            </a:pPr>
            <a:r>
              <a:rPr lang="en-US" sz="2000">
                <a:solidFill>
                  <a:schemeClr val="accent2"/>
                </a:solidFill>
                <a:latin typeface="Segoe UI Semibold"/>
                <a:cs typeface="+mn-cs"/>
              </a:rPr>
              <a:t>Key report benefits and findings</a:t>
            </a:r>
            <a:r>
              <a:rPr lang="en-US" sz="2000" baseline="30000">
                <a:solidFill>
                  <a:schemeClr val="accent2"/>
                </a:solidFill>
                <a:latin typeface="Segoe UI Semibold"/>
                <a:cs typeface="+mn-cs"/>
              </a:rPr>
              <a:t>1</a:t>
            </a:r>
          </a:p>
        </p:txBody>
      </p:sp>
      <p:sp>
        <p:nvSpPr>
          <p:cNvPr id="7" name="Content Placeholder 6">
            <a:extLst>
              <a:ext uri="{FF2B5EF4-FFF2-40B4-BE49-F238E27FC236}">
                <a16:creationId xmlns:a16="http://schemas.microsoft.com/office/drawing/2014/main" id="{5DAB5DA6-8FF5-41CF-B707-B58D34F39629}"/>
              </a:ext>
            </a:extLst>
          </p:cNvPr>
          <p:cNvSpPr>
            <a:spLocks noGrp="1"/>
          </p:cNvSpPr>
          <p:nvPr>
            <p:ph sz="quarter" idx="4294967295"/>
          </p:nvPr>
        </p:nvSpPr>
        <p:spPr>
          <a:xfrm>
            <a:off x="7645856" y="1339324"/>
            <a:ext cx="3776660" cy="830997"/>
          </a:xfrm>
        </p:spPr>
        <p:txBody>
          <a:bodyPr/>
          <a:lstStyle/>
          <a:p>
            <a:pPr marL="0" indent="0" algn="ctr" defTabSz="914049">
              <a:spcBef>
                <a:spcPts val="0"/>
              </a:spcBef>
              <a:buSzTx/>
              <a:buNone/>
              <a:defRPr/>
            </a:pPr>
            <a:r>
              <a:rPr lang="en-US" sz="3000">
                <a:solidFill>
                  <a:schemeClr val="accent2"/>
                </a:solidFill>
                <a:latin typeface="Segoe UI Semibold"/>
                <a:ea typeface="Times New Roman" panose="02020603050405020304" pitchFamily="18" charset="0"/>
                <a:cs typeface="+mn-cs"/>
              </a:rPr>
              <a:t>Up to 62%</a:t>
            </a:r>
            <a:endParaRPr lang="en-US" b="1">
              <a:solidFill>
                <a:schemeClr val="accent2"/>
              </a:solidFill>
              <a:latin typeface="Segoe UI Semibold"/>
              <a:ea typeface="Times New Roman" panose="02020603050405020304" pitchFamily="18" charset="0"/>
              <a:cs typeface="+mn-cs"/>
            </a:endParaRPr>
          </a:p>
          <a:p>
            <a:pPr marL="0" indent="0" algn="ctr" defTabSz="914049">
              <a:spcBef>
                <a:spcPts val="0"/>
              </a:spcBef>
              <a:buSzTx/>
              <a:buNone/>
              <a:defRPr/>
            </a:pPr>
            <a:r>
              <a:rPr lang="en-US" sz="1200">
                <a:solidFill>
                  <a:schemeClr val="bg1"/>
                </a:solidFill>
                <a:ea typeface="DengXian" panose="02010600030101010101" pitchFamily="2" charset="-122"/>
                <a:cs typeface="+mn-cs"/>
              </a:rPr>
              <a:t>Cost savings when migrating on-premises PostgreSQL instances to Azure Database for PostgreSQL</a:t>
            </a:r>
          </a:p>
        </p:txBody>
      </p:sp>
      <p:sp>
        <p:nvSpPr>
          <p:cNvPr id="8" name="Content Placeholder 7">
            <a:extLst>
              <a:ext uri="{FF2B5EF4-FFF2-40B4-BE49-F238E27FC236}">
                <a16:creationId xmlns:a16="http://schemas.microsoft.com/office/drawing/2014/main" id="{66B003B0-FC6A-4F52-BE1C-322511822DB1}"/>
              </a:ext>
            </a:extLst>
          </p:cNvPr>
          <p:cNvSpPr>
            <a:spLocks noGrp="1"/>
          </p:cNvSpPr>
          <p:nvPr>
            <p:ph sz="quarter" idx="4294967295"/>
          </p:nvPr>
        </p:nvSpPr>
        <p:spPr>
          <a:xfrm>
            <a:off x="7645854" y="2711450"/>
            <a:ext cx="3776662" cy="430213"/>
          </a:xfrm>
        </p:spPr>
        <p:txBody>
          <a:bodyPr/>
          <a:lstStyle/>
          <a:p>
            <a:pPr marL="0" indent="0" algn="ctr" defTabSz="914049">
              <a:spcBef>
                <a:spcPts val="0"/>
              </a:spcBef>
              <a:buSzTx/>
              <a:buNone/>
            </a:pPr>
            <a:r>
              <a:rPr lang="en-US" sz="1400">
                <a:solidFill>
                  <a:schemeClr val="bg1"/>
                </a:solidFill>
                <a:latin typeface="Segoe UI"/>
                <a:cs typeface="+mn-cs"/>
              </a:rPr>
              <a:t>Modernizing on Azure Database for </a:t>
            </a:r>
            <a:r>
              <a:rPr lang="en-US" sz="1400">
                <a:solidFill>
                  <a:schemeClr val="bg1"/>
                </a:solidFill>
                <a:cs typeface="+mn-cs"/>
              </a:rPr>
              <a:t>PostgreSQL </a:t>
            </a:r>
            <a:r>
              <a:rPr lang="en-US" sz="1400">
                <a:solidFill>
                  <a:schemeClr val="bg1"/>
                </a:solidFill>
                <a:latin typeface="Segoe UI"/>
                <a:cs typeface="+mn-cs"/>
              </a:rPr>
              <a:t>yields even </a:t>
            </a:r>
            <a:r>
              <a:rPr lang="en-US" sz="1400" b="1">
                <a:solidFill>
                  <a:schemeClr val="bg1"/>
                </a:solidFill>
                <a:latin typeface="Segoe UI"/>
                <a:cs typeface="+mn-cs"/>
              </a:rPr>
              <a:t>greater</a:t>
            </a:r>
            <a:r>
              <a:rPr lang="en-US" sz="1400">
                <a:solidFill>
                  <a:schemeClr val="bg1"/>
                </a:solidFill>
                <a:latin typeface="Segoe UI"/>
                <a:cs typeface="+mn-cs"/>
              </a:rPr>
              <a:t> benefits…</a:t>
            </a:r>
          </a:p>
        </p:txBody>
      </p:sp>
      <p:sp>
        <p:nvSpPr>
          <p:cNvPr id="12" name="Content Placeholder 11">
            <a:extLst>
              <a:ext uri="{FF2B5EF4-FFF2-40B4-BE49-F238E27FC236}">
                <a16:creationId xmlns:a16="http://schemas.microsoft.com/office/drawing/2014/main" id="{F8CFAD72-2F52-46B5-9164-AB0CBB39E9B0}"/>
              </a:ext>
            </a:extLst>
          </p:cNvPr>
          <p:cNvSpPr>
            <a:spLocks noGrp="1"/>
          </p:cNvSpPr>
          <p:nvPr>
            <p:ph sz="quarter" idx="4294967295"/>
          </p:nvPr>
        </p:nvSpPr>
        <p:spPr>
          <a:xfrm>
            <a:off x="7511098" y="3562350"/>
            <a:ext cx="1894160" cy="1107996"/>
          </a:xfrm>
        </p:spPr>
        <p:txBody>
          <a:bodyPr/>
          <a:lstStyle/>
          <a:p>
            <a:pPr marL="0" indent="0" algn="ctr" defTabSz="914049">
              <a:spcBef>
                <a:spcPts val="0"/>
              </a:spcBef>
              <a:buSzTx/>
              <a:buNone/>
              <a:defRPr/>
            </a:pPr>
            <a:r>
              <a:rPr lang="en-US" sz="3600">
                <a:solidFill>
                  <a:schemeClr val="accent2"/>
                </a:solidFill>
                <a:latin typeface="Segoe UI Semibold"/>
                <a:cs typeface="+mn-cs"/>
              </a:rPr>
              <a:t>+$11.6M</a:t>
            </a:r>
          </a:p>
          <a:p>
            <a:pPr marL="0" indent="0" algn="ctr" defTabSz="914049">
              <a:spcBef>
                <a:spcPts val="0"/>
              </a:spcBef>
              <a:buSzTx/>
              <a:buNone/>
              <a:defRPr/>
            </a:pPr>
            <a:r>
              <a:rPr lang="en-US" sz="1200">
                <a:ea typeface="DengXian" panose="02010600030101010101" pitchFamily="2" charset="-122"/>
                <a:cs typeface="+mn-cs"/>
              </a:rPr>
              <a:t>Additional revenue due </a:t>
            </a:r>
          </a:p>
          <a:p>
            <a:pPr marL="0" indent="0" algn="ctr" defTabSz="914049">
              <a:spcBef>
                <a:spcPts val="0"/>
              </a:spcBef>
              <a:buSzTx/>
              <a:buNone/>
              <a:defRPr/>
            </a:pPr>
            <a:r>
              <a:rPr lang="en-US" sz="1200">
                <a:solidFill>
                  <a:schemeClr val="bg1"/>
                </a:solidFill>
                <a:ea typeface="DengXian" panose="02010600030101010101" pitchFamily="2" charset="-122"/>
                <a:cs typeface="+mn-cs"/>
              </a:rPr>
              <a:t>to improved development capacity</a:t>
            </a:r>
          </a:p>
        </p:txBody>
      </p:sp>
      <p:sp>
        <p:nvSpPr>
          <p:cNvPr id="17" name="Content Placeholder 10">
            <a:extLst>
              <a:ext uri="{FF2B5EF4-FFF2-40B4-BE49-F238E27FC236}">
                <a16:creationId xmlns:a16="http://schemas.microsoft.com/office/drawing/2014/main" id="{350B1BD7-103C-417A-BBB8-25FA987731ED}"/>
              </a:ext>
            </a:extLst>
          </p:cNvPr>
          <p:cNvSpPr txBox="1">
            <a:spLocks/>
          </p:cNvSpPr>
          <p:nvPr/>
        </p:nvSpPr>
        <p:spPr>
          <a:xfrm>
            <a:off x="7542300" y="4913129"/>
            <a:ext cx="1971814" cy="923346"/>
          </a:xfrm>
          <a:prstGeom prst="rect">
            <a:avLst/>
          </a:prstGeom>
        </p:spPr>
        <p:txBody>
          <a:bodyPr vert="horz" wrap="square" lIns="0" tIns="0" rIns="0" bIns="0" rtlCol="0">
            <a:spAutoFit/>
          </a:bodyPr>
          <a:lstStyle>
            <a:lvl1pPr marL="233104" marR="0" indent="-233104"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09" marR="0" indent="-233104"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175" marR="0" indent="-203966"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573" marR="0" indent="-184541"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113" marR="0" indent="-171591"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5581"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144"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6704"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266"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ctr" defTabSz="914049"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3600" b="0"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164%</a:t>
            </a:r>
          </a:p>
          <a:p>
            <a:pPr marL="0" marR="0" lvl="0" indent="0" algn="ctr" defTabSz="914049"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a:ea typeface="DengXian" panose="02010600030101010101" pitchFamily="2" charset="-122"/>
                <a:cs typeface="Segoe UI Semilight" panose="020B0402040204020203" pitchFamily="34" charset="0"/>
              </a:rPr>
              <a:t>based on the expected savings and benefits </a:t>
            </a:r>
          </a:p>
        </p:txBody>
      </p:sp>
      <p:sp>
        <p:nvSpPr>
          <p:cNvPr id="10" name="Content Placeholder 9">
            <a:extLst>
              <a:ext uri="{FF2B5EF4-FFF2-40B4-BE49-F238E27FC236}">
                <a16:creationId xmlns:a16="http://schemas.microsoft.com/office/drawing/2014/main" id="{F75574FD-3819-4049-8755-DFCDED38E674}"/>
              </a:ext>
            </a:extLst>
          </p:cNvPr>
          <p:cNvSpPr>
            <a:spLocks noGrp="1"/>
          </p:cNvSpPr>
          <p:nvPr>
            <p:ph sz="quarter" idx="4294967295"/>
          </p:nvPr>
        </p:nvSpPr>
        <p:spPr>
          <a:xfrm>
            <a:off x="9831314" y="3562350"/>
            <a:ext cx="1961470" cy="1107996"/>
          </a:xfrm>
        </p:spPr>
        <p:txBody>
          <a:bodyPr/>
          <a:lstStyle/>
          <a:p>
            <a:pPr marL="0" indent="0" algn="ctr" defTabSz="914049">
              <a:spcBef>
                <a:spcPts val="0"/>
              </a:spcBef>
              <a:buSzTx/>
              <a:buNone/>
              <a:defRPr/>
            </a:pPr>
            <a:r>
              <a:rPr lang="en-US" sz="3600">
                <a:solidFill>
                  <a:schemeClr val="accent2"/>
                </a:solidFill>
                <a:latin typeface="Segoe UI Semibold"/>
                <a:cs typeface="+mn-cs"/>
              </a:rPr>
              <a:t>68%</a:t>
            </a:r>
          </a:p>
          <a:p>
            <a:pPr marL="0" indent="0" algn="ctr" defTabSz="914049">
              <a:spcBef>
                <a:spcPts val="0"/>
              </a:spcBef>
              <a:buSzTx/>
              <a:buNone/>
              <a:defRPr/>
            </a:pPr>
            <a:r>
              <a:rPr lang="en-US" sz="1200">
                <a:solidFill>
                  <a:schemeClr val="bg1"/>
                </a:solidFill>
                <a:ea typeface="Times New Roman" panose="02020603050405020304" pitchFamily="18" charset="0"/>
                <a:cs typeface="+mn-cs"/>
              </a:rPr>
              <a:t>Lower TCO compared to on premises PostgreSQL deployments</a:t>
            </a:r>
          </a:p>
        </p:txBody>
      </p:sp>
      <p:sp>
        <p:nvSpPr>
          <p:cNvPr id="11" name="Content Placeholder 10">
            <a:extLst>
              <a:ext uri="{FF2B5EF4-FFF2-40B4-BE49-F238E27FC236}">
                <a16:creationId xmlns:a16="http://schemas.microsoft.com/office/drawing/2014/main" id="{68942DD0-3BAD-4138-9D83-196A71DB23F2}"/>
              </a:ext>
            </a:extLst>
          </p:cNvPr>
          <p:cNvSpPr>
            <a:spLocks noGrp="1"/>
          </p:cNvSpPr>
          <p:nvPr>
            <p:ph sz="quarter" idx="4294967295"/>
          </p:nvPr>
        </p:nvSpPr>
        <p:spPr>
          <a:xfrm>
            <a:off x="9625393" y="4913313"/>
            <a:ext cx="2373312" cy="923925"/>
          </a:xfrm>
        </p:spPr>
        <p:txBody>
          <a:bodyPr/>
          <a:lstStyle/>
          <a:p>
            <a:pPr marL="0" indent="0" algn="ctr" defTabSz="914049">
              <a:spcBef>
                <a:spcPts val="0"/>
              </a:spcBef>
              <a:buSzTx/>
              <a:buNone/>
              <a:defRPr/>
            </a:pPr>
            <a:r>
              <a:rPr lang="en-US" sz="3600">
                <a:solidFill>
                  <a:schemeClr val="accent2"/>
                </a:solidFill>
                <a:latin typeface="Segoe UI Semibold"/>
                <a:cs typeface="+mn-cs"/>
              </a:rPr>
              <a:t>$13.1M</a:t>
            </a:r>
          </a:p>
          <a:p>
            <a:pPr marL="0" indent="0" algn="ctr" defTabSz="914049">
              <a:spcBef>
                <a:spcPts val="0"/>
              </a:spcBef>
              <a:buSzTx/>
              <a:buNone/>
              <a:defRPr/>
            </a:pPr>
            <a:r>
              <a:rPr lang="en-US" sz="1200">
                <a:solidFill>
                  <a:schemeClr val="bg1"/>
                </a:solidFill>
                <a:ea typeface="DengXian" panose="02010600030101010101" pitchFamily="2" charset="-122"/>
                <a:cs typeface="+mn-cs"/>
              </a:rPr>
              <a:t>Expected savings </a:t>
            </a:r>
            <a:br>
              <a:rPr lang="en-US" sz="1200">
                <a:solidFill>
                  <a:schemeClr val="bg1"/>
                </a:solidFill>
                <a:ea typeface="DengXian" panose="02010600030101010101" pitchFamily="2" charset="-122"/>
                <a:cs typeface="+mn-cs"/>
              </a:rPr>
            </a:br>
            <a:r>
              <a:rPr lang="en-US" sz="1200">
                <a:solidFill>
                  <a:schemeClr val="bg1"/>
                </a:solidFill>
                <a:ea typeface="DengXian" panose="02010600030101010101" pitchFamily="2" charset="-122"/>
                <a:cs typeface="+mn-cs"/>
              </a:rPr>
              <a:t>over three years</a:t>
            </a:r>
          </a:p>
        </p:txBody>
      </p:sp>
      <p:sp>
        <p:nvSpPr>
          <p:cNvPr id="13" name="Content Placeholder 12">
            <a:extLst>
              <a:ext uri="{FF2B5EF4-FFF2-40B4-BE49-F238E27FC236}">
                <a16:creationId xmlns:a16="http://schemas.microsoft.com/office/drawing/2014/main" id="{5A062E5F-084E-4A45-8DE7-C2700063FF94}"/>
              </a:ext>
            </a:extLst>
          </p:cNvPr>
          <p:cNvSpPr>
            <a:spLocks noGrp="1"/>
          </p:cNvSpPr>
          <p:nvPr>
            <p:ph sz="quarter" idx="4294967295"/>
          </p:nvPr>
        </p:nvSpPr>
        <p:spPr>
          <a:xfrm>
            <a:off x="7443981" y="6096002"/>
            <a:ext cx="4308475" cy="164148"/>
          </a:xfrm>
        </p:spPr>
        <p:txBody>
          <a:bodyPr/>
          <a:lstStyle/>
          <a:p>
            <a:pPr marL="0" indent="0" defTabSz="914049">
              <a:spcBef>
                <a:spcPts val="0"/>
              </a:spcBef>
              <a:buSzTx/>
              <a:buNone/>
            </a:pPr>
            <a:r>
              <a:rPr lang="en-US" sz="800" baseline="30000">
                <a:solidFill>
                  <a:schemeClr val="tx1">
                    <a:lumMod val="75000"/>
                  </a:schemeClr>
                </a:solidFill>
                <a:ea typeface="Times New Roman" panose="02020603050405020304" pitchFamily="18" charset="0"/>
                <a:cs typeface="Arial" panose="020B0604020202020204" pitchFamily="34" charset="0"/>
              </a:rPr>
              <a:t>1 Results are based on interviewed customers. “Analyzing the Economic Benefit of Migrating from On-premises Instances to Azure Database for PostgreSQL,” a commissioned study conducted by The Enterprise Strategy Group on behalf of Microsoft, July 2022.</a:t>
            </a:r>
          </a:p>
        </p:txBody>
      </p:sp>
      <p:cxnSp>
        <p:nvCxnSpPr>
          <p:cNvPr id="9" name="Straight Connector 8">
            <a:extLst>
              <a:ext uri="{FF2B5EF4-FFF2-40B4-BE49-F238E27FC236}">
                <a16:creationId xmlns:a16="http://schemas.microsoft.com/office/drawing/2014/main" id="{DE5740C6-483A-1442-9285-BCE8CD1A15EF}"/>
              </a:ext>
              <a:ext uri="{C183D7F6-B498-43B3-948B-1728B52AA6E4}">
                <adec:decorative xmlns:adec="http://schemas.microsoft.com/office/drawing/2017/decorative" val="1"/>
              </a:ext>
            </a:extLst>
          </p:cNvPr>
          <p:cNvCxnSpPr>
            <a:cxnSpLocks/>
          </p:cNvCxnSpPr>
          <p:nvPr/>
        </p:nvCxnSpPr>
        <p:spPr>
          <a:xfrm>
            <a:off x="7443981" y="2361296"/>
            <a:ext cx="4059381" cy="0"/>
          </a:xfrm>
          <a:prstGeom prst="line">
            <a:avLst/>
          </a:prstGeom>
          <a:ln w="9525">
            <a:gradFill>
              <a:gsLst>
                <a:gs pos="0">
                  <a:schemeClr val="accent1"/>
                </a:gs>
                <a:gs pos="100000">
                  <a:schemeClr val="accent2"/>
                </a:gs>
              </a:gsLst>
              <a:lin ang="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01045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84">
            <a:extLst>
              <a:ext uri="{FF2B5EF4-FFF2-40B4-BE49-F238E27FC236}">
                <a16:creationId xmlns:a16="http://schemas.microsoft.com/office/drawing/2014/main" id="{1A57FEE2-0C87-DF4D-9FB8-7B305B8D8A0F}"/>
              </a:ext>
            </a:extLst>
          </p:cNvPr>
          <p:cNvSpPr>
            <a:spLocks noGrp="1"/>
          </p:cNvSpPr>
          <p:nvPr>
            <p:ph type="title"/>
          </p:nvPr>
        </p:nvSpPr>
        <p:spPr>
          <a:xfrm>
            <a:off x="588263" y="457200"/>
            <a:ext cx="11018520" cy="492443"/>
          </a:xfrm>
        </p:spPr>
        <p:txBody>
          <a:bodyPr/>
          <a:lstStyle/>
          <a:p>
            <a:r>
              <a:rPr lang="en-US" sz="3200" b="1" dirty="0"/>
              <a:t>Easy to build with a fully-managed service on Azure</a:t>
            </a:r>
            <a:endParaRPr lang="en-US" sz="3200" dirty="0"/>
          </a:p>
        </p:txBody>
      </p:sp>
      <p:grpSp>
        <p:nvGrpSpPr>
          <p:cNvPr id="23" name="Group 22" descr="Automatic updates">
            <a:extLst>
              <a:ext uri="{FF2B5EF4-FFF2-40B4-BE49-F238E27FC236}">
                <a16:creationId xmlns:a16="http://schemas.microsoft.com/office/drawing/2014/main" id="{1377E9AE-CDBF-3541-B6EF-1AA113CCA877}"/>
              </a:ext>
            </a:extLst>
          </p:cNvPr>
          <p:cNvGrpSpPr/>
          <p:nvPr/>
        </p:nvGrpSpPr>
        <p:grpSpPr>
          <a:xfrm>
            <a:off x="584200" y="1933141"/>
            <a:ext cx="2398843" cy="3668708"/>
            <a:chOff x="584200" y="1933141"/>
            <a:chExt cx="2398843" cy="3668708"/>
          </a:xfrm>
        </p:grpSpPr>
        <p:sp>
          <p:nvSpPr>
            <p:cNvPr id="9" name="Text Placeholder 10">
              <a:extLst>
                <a:ext uri="{FF2B5EF4-FFF2-40B4-BE49-F238E27FC236}">
                  <a16:creationId xmlns:a16="http://schemas.microsoft.com/office/drawing/2014/main" id="{ACC4201B-09B1-4AF1-9756-676002FAA735}"/>
                </a:ext>
              </a:extLst>
            </p:cNvPr>
            <p:cNvSpPr txBox="1">
              <a:spLocks/>
            </p:cNvSpPr>
            <p:nvPr/>
          </p:nvSpPr>
          <p:spPr>
            <a:xfrm>
              <a:off x="584200" y="2867591"/>
              <a:ext cx="2194560" cy="55399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Automatic </a:t>
              </a:r>
              <a:br>
                <a:rPr kumimoji="0" lang="en-US" sz="18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br>
              <a:r>
                <a:rPr kumimoji="0" lang="en-US" sz="18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updates</a:t>
              </a:r>
            </a:p>
          </p:txBody>
        </p:sp>
        <p:sp>
          <p:nvSpPr>
            <p:cNvPr id="17" name="Text Placeholder 44">
              <a:extLst>
                <a:ext uri="{FF2B5EF4-FFF2-40B4-BE49-F238E27FC236}">
                  <a16:creationId xmlns:a16="http://schemas.microsoft.com/office/drawing/2014/main" id="{C2811F7D-166E-4E44-980B-F4C827ECFA9E}"/>
                </a:ext>
              </a:extLst>
            </p:cNvPr>
            <p:cNvSpPr txBox="1">
              <a:spLocks/>
            </p:cNvSpPr>
            <p:nvPr/>
          </p:nvSpPr>
          <p:spPr>
            <a:xfrm>
              <a:off x="584200" y="3662857"/>
              <a:ext cx="2194560" cy="193899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Azure ensures your data is available and automatically updates your database, freeing you to focus on your application</a:t>
              </a:r>
            </a:p>
          </p:txBody>
        </p:sp>
        <p:grpSp>
          <p:nvGrpSpPr>
            <p:cNvPr id="58" name="Group 157">
              <a:extLst>
                <a:ext uri="{FF2B5EF4-FFF2-40B4-BE49-F238E27FC236}">
                  <a16:creationId xmlns:a16="http://schemas.microsoft.com/office/drawing/2014/main" id="{4A4A9BB8-CC16-45D3-8CDD-0E6E92FBD315}"/>
                </a:ext>
              </a:extLst>
            </p:cNvPr>
            <p:cNvGrpSpPr>
              <a:grpSpLocks noChangeAspect="1"/>
            </p:cNvGrpSpPr>
            <p:nvPr/>
          </p:nvGrpSpPr>
          <p:grpSpPr bwMode="auto">
            <a:xfrm>
              <a:off x="584200" y="1933141"/>
              <a:ext cx="822959" cy="822960"/>
              <a:chOff x="1589" y="2529"/>
              <a:chExt cx="359" cy="359"/>
            </a:xfrm>
          </p:grpSpPr>
          <p:sp>
            <p:nvSpPr>
              <p:cNvPr id="59" name="Freeform 158">
                <a:extLst>
                  <a:ext uri="{FF2B5EF4-FFF2-40B4-BE49-F238E27FC236}">
                    <a16:creationId xmlns:a16="http://schemas.microsoft.com/office/drawing/2014/main" id="{C0574A63-D35B-4AA2-B60A-10F5E5ADF3BC}"/>
                  </a:ext>
                </a:extLst>
              </p:cNvPr>
              <p:cNvSpPr>
                <a:spLocks/>
              </p:cNvSpPr>
              <p:nvPr/>
            </p:nvSpPr>
            <p:spPr bwMode="auto">
              <a:xfrm>
                <a:off x="1589" y="2529"/>
                <a:ext cx="359" cy="359"/>
              </a:xfrm>
              <a:custGeom>
                <a:avLst/>
                <a:gdLst>
                  <a:gd name="T0" fmla="*/ 3040 w 6080"/>
                  <a:gd name="T1" fmla="*/ 6080 h 6080"/>
                  <a:gd name="T2" fmla="*/ 890 w 6080"/>
                  <a:gd name="T3" fmla="*/ 5190 h 6080"/>
                  <a:gd name="T4" fmla="*/ 0 w 6080"/>
                  <a:gd name="T5" fmla="*/ 3040 h 6080"/>
                  <a:gd name="T6" fmla="*/ 890 w 6080"/>
                  <a:gd name="T7" fmla="*/ 890 h 6080"/>
                  <a:gd name="T8" fmla="*/ 3040 w 6080"/>
                  <a:gd name="T9" fmla="*/ 0 h 6080"/>
                  <a:gd name="T10" fmla="*/ 3040 w 6080"/>
                  <a:gd name="T11" fmla="*/ 541 h 6080"/>
                  <a:gd name="T12" fmla="*/ 1273 w 6080"/>
                  <a:gd name="T13" fmla="*/ 1273 h 6080"/>
                  <a:gd name="T14" fmla="*/ 541 w 6080"/>
                  <a:gd name="T15" fmla="*/ 3040 h 6080"/>
                  <a:gd name="T16" fmla="*/ 1273 w 6080"/>
                  <a:gd name="T17" fmla="*/ 4807 h 6080"/>
                  <a:gd name="T18" fmla="*/ 3040 w 6080"/>
                  <a:gd name="T19" fmla="*/ 5539 h 6080"/>
                  <a:gd name="T20" fmla="*/ 4807 w 6080"/>
                  <a:gd name="T21" fmla="*/ 4807 h 6080"/>
                  <a:gd name="T22" fmla="*/ 5539 w 6080"/>
                  <a:gd name="T23" fmla="*/ 3040 h 6080"/>
                  <a:gd name="T24" fmla="*/ 6080 w 6080"/>
                  <a:gd name="T25" fmla="*/ 3040 h 6080"/>
                  <a:gd name="T26" fmla="*/ 5190 w 6080"/>
                  <a:gd name="T27" fmla="*/ 5190 h 6080"/>
                  <a:gd name="T28" fmla="*/ 3040 w 6080"/>
                  <a:gd name="T29" fmla="*/ 608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80" h="6080">
                    <a:moveTo>
                      <a:pt x="3040" y="6080"/>
                    </a:moveTo>
                    <a:cubicBezTo>
                      <a:pt x="2228" y="6080"/>
                      <a:pt x="1465" y="5764"/>
                      <a:pt x="890" y="5190"/>
                    </a:cubicBezTo>
                    <a:cubicBezTo>
                      <a:pt x="316" y="4616"/>
                      <a:pt x="0" y="3852"/>
                      <a:pt x="0" y="3040"/>
                    </a:cubicBezTo>
                    <a:cubicBezTo>
                      <a:pt x="0" y="2228"/>
                      <a:pt x="316" y="1465"/>
                      <a:pt x="890" y="890"/>
                    </a:cubicBezTo>
                    <a:cubicBezTo>
                      <a:pt x="1465" y="316"/>
                      <a:pt x="2228" y="0"/>
                      <a:pt x="3040" y="0"/>
                    </a:cubicBezTo>
                    <a:cubicBezTo>
                      <a:pt x="3040" y="541"/>
                      <a:pt x="3040" y="541"/>
                      <a:pt x="3040" y="541"/>
                    </a:cubicBezTo>
                    <a:cubicBezTo>
                      <a:pt x="2373" y="541"/>
                      <a:pt x="1745" y="801"/>
                      <a:pt x="1273" y="1273"/>
                    </a:cubicBezTo>
                    <a:cubicBezTo>
                      <a:pt x="801" y="1745"/>
                      <a:pt x="541" y="2373"/>
                      <a:pt x="541" y="3040"/>
                    </a:cubicBezTo>
                    <a:cubicBezTo>
                      <a:pt x="541" y="3708"/>
                      <a:pt x="801" y="4335"/>
                      <a:pt x="1273" y="4807"/>
                    </a:cubicBezTo>
                    <a:cubicBezTo>
                      <a:pt x="1745" y="5279"/>
                      <a:pt x="2373" y="5539"/>
                      <a:pt x="3040" y="5539"/>
                    </a:cubicBezTo>
                    <a:cubicBezTo>
                      <a:pt x="3707" y="5539"/>
                      <a:pt x="4335" y="5279"/>
                      <a:pt x="4807" y="4807"/>
                    </a:cubicBezTo>
                    <a:cubicBezTo>
                      <a:pt x="5279" y="4335"/>
                      <a:pt x="5539" y="3708"/>
                      <a:pt x="5539" y="3040"/>
                    </a:cubicBezTo>
                    <a:cubicBezTo>
                      <a:pt x="6080" y="3040"/>
                      <a:pt x="6080" y="3040"/>
                      <a:pt x="6080" y="3040"/>
                    </a:cubicBezTo>
                    <a:cubicBezTo>
                      <a:pt x="6080" y="3852"/>
                      <a:pt x="5764" y="4616"/>
                      <a:pt x="5190" y="5190"/>
                    </a:cubicBezTo>
                    <a:cubicBezTo>
                      <a:pt x="4615" y="5764"/>
                      <a:pt x="3852" y="6080"/>
                      <a:pt x="3040" y="60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0" name="Freeform 159">
                <a:extLst>
                  <a:ext uri="{FF2B5EF4-FFF2-40B4-BE49-F238E27FC236}">
                    <a16:creationId xmlns:a16="http://schemas.microsoft.com/office/drawing/2014/main" id="{3D8DB620-71E0-49FB-84E8-6851D5D9515F}"/>
                  </a:ext>
                </a:extLst>
              </p:cNvPr>
              <p:cNvSpPr>
                <a:spLocks/>
              </p:cNvSpPr>
              <p:nvPr/>
            </p:nvSpPr>
            <p:spPr bwMode="auto">
              <a:xfrm>
                <a:off x="1679" y="2568"/>
                <a:ext cx="218" cy="267"/>
              </a:xfrm>
              <a:custGeom>
                <a:avLst/>
                <a:gdLst>
                  <a:gd name="T0" fmla="*/ 1525 w 3680"/>
                  <a:gd name="T1" fmla="*/ 4520 h 4520"/>
                  <a:gd name="T2" fmla="*/ 0 w 3680"/>
                  <a:gd name="T3" fmla="*/ 3889 h 4520"/>
                  <a:gd name="T4" fmla="*/ 399 w 3680"/>
                  <a:gd name="T5" fmla="*/ 3490 h 4520"/>
                  <a:gd name="T6" fmla="*/ 1525 w 3680"/>
                  <a:gd name="T7" fmla="*/ 3956 h 4520"/>
                  <a:gd name="T8" fmla="*/ 2650 w 3680"/>
                  <a:gd name="T9" fmla="*/ 3490 h 4520"/>
                  <a:gd name="T10" fmla="*/ 2650 w 3680"/>
                  <a:gd name="T11" fmla="*/ 1239 h 4520"/>
                  <a:gd name="T12" fmla="*/ 1525 w 3680"/>
                  <a:gd name="T13" fmla="*/ 773 h 4520"/>
                  <a:gd name="T14" fmla="*/ 399 w 3680"/>
                  <a:gd name="T15" fmla="*/ 1239 h 4520"/>
                  <a:gd name="T16" fmla="*/ 0 w 3680"/>
                  <a:gd name="T17" fmla="*/ 840 h 4520"/>
                  <a:gd name="T18" fmla="*/ 3049 w 3680"/>
                  <a:gd name="T19" fmla="*/ 840 h 4520"/>
                  <a:gd name="T20" fmla="*/ 3680 w 3680"/>
                  <a:gd name="T21" fmla="*/ 2364 h 4520"/>
                  <a:gd name="T22" fmla="*/ 3049 w 3680"/>
                  <a:gd name="T23" fmla="*/ 3889 h 4520"/>
                  <a:gd name="T24" fmla="*/ 1525 w 3680"/>
                  <a:gd name="T25" fmla="*/ 4520 h 4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80" h="4520">
                    <a:moveTo>
                      <a:pt x="1525" y="4520"/>
                    </a:moveTo>
                    <a:cubicBezTo>
                      <a:pt x="949" y="4520"/>
                      <a:pt x="407" y="4296"/>
                      <a:pt x="0" y="3889"/>
                    </a:cubicBezTo>
                    <a:cubicBezTo>
                      <a:pt x="399" y="3490"/>
                      <a:pt x="399" y="3490"/>
                      <a:pt x="399" y="3490"/>
                    </a:cubicBezTo>
                    <a:cubicBezTo>
                      <a:pt x="700" y="3790"/>
                      <a:pt x="1100" y="3956"/>
                      <a:pt x="1525" y="3956"/>
                    </a:cubicBezTo>
                    <a:cubicBezTo>
                      <a:pt x="1950" y="3956"/>
                      <a:pt x="2349" y="3790"/>
                      <a:pt x="2650" y="3490"/>
                    </a:cubicBezTo>
                    <a:cubicBezTo>
                      <a:pt x="3270" y="2869"/>
                      <a:pt x="3270" y="1860"/>
                      <a:pt x="2650" y="1239"/>
                    </a:cubicBezTo>
                    <a:cubicBezTo>
                      <a:pt x="2349" y="939"/>
                      <a:pt x="1950" y="773"/>
                      <a:pt x="1525" y="773"/>
                    </a:cubicBezTo>
                    <a:cubicBezTo>
                      <a:pt x="1100" y="773"/>
                      <a:pt x="700" y="939"/>
                      <a:pt x="399" y="1239"/>
                    </a:cubicBezTo>
                    <a:cubicBezTo>
                      <a:pt x="0" y="840"/>
                      <a:pt x="0" y="840"/>
                      <a:pt x="0" y="840"/>
                    </a:cubicBezTo>
                    <a:cubicBezTo>
                      <a:pt x="841" y="0"/>
                      <a:pt x="2208" y="0"/>
                      <a:pt x="3049" y="840"/>
                    </a:cubicBezTo>
                    <a:cubicBezTo>
                      <a:pt x="3456" y="1247"/>
                      <a:pt x="3680" y="1789"/>
                      <a:pt x="3680" y="2364"/>
                    </a:cubicBezTo>
                    <a:cubicBezTo>
                      <a:pt x="3680" y="2940"/>
                      <a:pt x="3456" y="3482"/>
                      <a:pt x="3049" y="3889"/>
                    </a:cubicBezTo>
                    <a:cubicBezTo>
                      <a:pt x="2642" y="4296"/>
                      <a:pt x="2100" y="4520"/>
                      <a:pt x="1525" y="452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1" name="Freeform 160">
                <a:extLst>
                  <a:ext uri="{FF2B5EF4-FFF2-40B4-BE49-F238E27FC236}">
                    <a16:creationId xmlns:a16="http://schemas.microsoft.com/office/drawing/2014/main" id="{11FF7637-DA7C-4382-8478-501C94B1909D}"/>
                  </a:ext>
                </a:extLst>
              </p:cNvPr>
              <p:cNvSpPr>
                <a:spLocks/>
              </p:cNvSpPr>
              <p:nvPr/>
            </p:nvSpPr>
            <p:spPr bwMode="auto">
              <a:xfrm>
                <a:off x="1693" y="2635"/>
                <a:ext cx="150" cy="150"/>
              </a:xfrm>
              <a:custGeom>
                <a:avLst/>
                <a:gdLst>
                  <a:gd name="T0" fmla="*/ 1271 w 2541"/>
                  <a:gd name="T1" fmla="*/ 2541 h 2541"/>
                  <a:gd name="T2" fmla="*/ 0 w 2541"/>
                  <a:gd name="T3" fmla="*/ 1271 h 2541"/>
                  <a:gd name="T4" fmla="*/ 1271 w 2541"/>
                  <a:gd name="T5" fmla="*/ 0 h 2541"/>
                  <a:gd name="T6" fmla="*/ 1271 w 2541"/>
                  <a:gd name="T7" fmla="*/ 542 h 2541"/>
                  <a:gd name="T8" fmla="*/ 542 w 2541"/>
                  <a:gd name="T9" fmla="*/ 1271 h 2541"/>
                  <a:gd name="T10" fmla="*/ 1271 w 2541"/>
                  <a:gd name="T11" fmla="*/ 2000 h 2541"/>
                  <a:gd name="T12" fmla="*/ 2000 w 2541"/>
                  <a:gd name="T13" fmla="*/ 1271 h 2541"/>
                  <a:gd name="T14" fmla="*/ 2541 w 2541"/>
                  <a:gd name="T15" fmla="*/ 1271 h 2541"/>
                  <a:gd name="T16" fmla="*/ 1271 w 2541"/>
                  <a:gd name="T17" fmla="*/ 2541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1" h="2541">
                    <a:moveTo>
                      <a:pt x="1271" y="2541"/>
                    </a:moveTo>
                    <a:cubicBezTo>
                      <a:pt x="570" y="2541"/>
                      <a:pt x="0" y="1971"/>
                      <a:pt x="0" y="1271"/>
                    </a:cubicBezTo>
                    <a:cubicBezTo>
                      <a:pt x="0" y="570"/>
                      <a:pt x="570" y="0"/>
                      <a:pt x="1271" y="0"/>
                    </a:cubicBezTo>
                    <a:cubicBezTo>
                      <a:pt x="1271" y="542"/>
                      <a:pt x="1271" y="542"/>
                      <a:pt x="1271" y="542"/>
                    </a:cubicBezTo>
                    <a:cubicBezTo>
                      <a:pt x="869" y="542"/>
                      <a:pt x="542" y="869"/>
                      <a:pt x="542" y="1271"/>
                    </a:cubicBezTo>
                    <a:cubicBezTo>
                      <a:pt x="542" y="1673"/>
                      <a:pt x="869" y="2000"/>
                      <a:pt x="1271" y="2000"/>
                    </a:cubicBezTo>
                    <a:cubicBezTo>
                      <a:pt x="1673" y="2000"/>
                      <a:pt x="2000" y="1673"/>
                      <a:pt x="2000" y="1271"/>
                    </a:cubicBezTo>
                    <a:cubicBezTo>
                      <a:pt x="2541" y="1271"/>
                      <a:pt x="2541" y="1271"/>
                      <a:pt x="2541" y="1271"/>
                    </a:cubicBezTo>
                    <a:cubicBezTo>
                      <a:pt x="2541" y="1971"/>
                      <a:pt x="1971" y="2541"/>
                      <a:pt x="1271" y="254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41" name="Straight Connector 40">
              <a:extLst>
                <a:ext uri="{FF2B5EF4-FFF2-40B4-BE49-F238E27FC236}">
                  <a16:creationId xmlns:a16="http://schemas.microsoft.com/office/drawing/2014/main" id="{57414D0F-1507-4488-B09E-5D7A2091B5DD}"/>
                </a:ext>
              </a:extLst>
            </p:cNvPr>
            <p:cNvCxnSpPr>
              <a:cxnSpLocks/>
            </p:cNvCxnSpPr>
            <p:nvPr/>
          </p:nvCxnSpPr>
          <p:spPr>
            <a:xfrm>
              <a:off x="584200" y="3524925"/>
              <a:ext cx="2398843"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2" name="Group 21" descr="scale in seconds">
            <a:extLst>
              <a:ext uri="{FF2B5EF4-FFF2-40B4-BE49-F238E27FC236}">
                <a16:creationId xmlns:a16="http://schemas.microsoft.com/office/drawing/2014/main" id="{15BD0B4A-6A2F-5A41-AA82-CB8982B24457}"/>
              </a:ext>
            </a:extLst>
          </p:cNvPr>
          <p:cNvGrpSpPr/>
          <p:nvPr/>
        </p:nvGrpSpPr>
        <p:grpSpPr>
          <a:xfrm>
            <a:off x="3459648" y="2029023"/>
            <a:ext cx="2401506" cy="2994303"/>
            <a:chOff x="3459648" y="2029023"/>
            <a:chExt cx="2401506" cy="2994303"/>
          </a:xfrm>
        </p:grpSpPr>
        <p:sp>
          <p:nvSpPr>
            <p:cNvPr id="12" name="Text Placeholder 11">
              <a:extLst>
                <a:ext uri="{FF2B5EF4-FFF2-40B4-BE49-F238E27FC236}">
                  <a16:creationId xmlns:a16="http://schemas.microsoft.com/office/drawing/2014/main" id="{318D0C45-5601-4D97-8201-8E6485ECC9FD}"/>
                </a:ext>
              </a:extLst>
            </p:cNvPr>
            <p:cNvSpPr txBox="1">
              <a:spLocks/>
            </p:cNvSpPr>
            <p:nvPr/>
          </p:nvSpPr>
          <p:spPr>
            <a:xfrm>
              <a:off x="3459648" y="2867591"/>
              <a:ext cx="2194560" cy="55399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Scale in </a:t>
              </a:r>
              <a:br>
                <a:rPr kumimoji="0" lang="en-US" sz="18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br>
              <a:r>
                <a:rPr kumimoji="0" lang="en-US" sz="18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seconds</a:t>
              </a:r>
            </a:p>
          </p:txBody>
        </p:sp>
        <p:sp>
          <p:nvSpPr>
            <p:cNvPr id="18" name="Text Placeholder 45">
              <a:extLst>
                <a:ext uri="{FF2B5EF4-FFF2-40B4-BE49-F238E27FC236}">
                  <a16:creationId xmlns:a16="http://schemas.microsoft.com/office/drawing/2014/main" id="{95AA3D36-7952-4556-ACCF-33A7E8711C1C}"/>
                </a:ext>
              </a:extLst>
            </p:cNvPr>
            <p:cNvSpPr txBox="1">
              <a:spLocks/>
            </p:cNvSpPr>
            <p:nvPr/>
          </p:nvSpPr>
          <p:spPr>
            <a:xfrm>
              <a:off x="3459648" y="3638331"/>
              <a:ext cx="2401506" cy="138499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Scale your compute or storage resources independently to meet your application’s needs</a:t>
              </a:r>
            </a:p>
          </p:txBody>
        </p:sp>
        <p:pic>
          <p:nvPicPr>
            <p:cNvPr id="193" name="Picture 192">
              <a:extLst>
                <a:ext uri="{FF2B5EF4-FFF2-40B4-BE49-F238E27FC236}">
                  <a16:creationId xmlns:a16="http://schemas.microsoft.com/office/drawing/2014/main" id="{C9CB51DF-8050-479E-9962-742F4C9BA76E}"/>
                </a:ext>
              </a:extLst>
            </p:cNvPr>
            <p:cNvPicPr>
              <a:picLocks noChangeAspect="1"/>
            </p:cNvPicPr>
            <p:nvPr/>
          </p:nvPicPr>
          <p:blipFill>
            <a:blip r:embed="rId2"/>
            <a:stretch>
              <a:fillRect/>
            </a:stretch>
          </p:blipFill>
          <p:spPr>
            <a:xfrm>
              <a:off x="3459648" y="2029023"/>
              <a:ext cx="1097280" cy="648328"/>
            </a:xfrm>
            <a:prstGeom prst="rect">
              <a:avLst/>
            </a:prstGeom>
          </p:spPr>
        </p:pic>
        <p:cxnSp>
          <p:nvCxnSpPr>
            <p:cNvPr id="55" name="Straight Connector 54">
              <a:extLst>
                <a:ext uri="{FF2B5EF4-FFF2-40B4-BE49-F238E27FC236}">
                  <a16:creationId xmlns:a16="http://schemas.microsoft.com/office/drawing/2014/main" id="{C1D59F58-6E2F-8F47-BFFD-EF11C79596F8}"/>
                </a:ext>
              </a:extLst>
            </p:cNvPr>
            <p:cNvCxnSpPr>
              <a:cxnSpLocks/>
            </p:cNvCxnSpPr>
            <p:nvPr/>
          </p:nvCxnSpPr>
          <p:spPr>
            <a:xfrm>
              <a:off x="3459648" y="3524925"/>
              <a:ext cx="2398843"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1" name="Group 10" descr="built-in compliance and security">
            <a:extLst>
              <a:ext uri="{FF2B5EF4-FFF2-40B4-BE49-F238E27FC236}">
                <a16:creationId xmlns:a16="http://schemas.microsoft.com/office/drawing/2014/main" id="{708261D5-1845-CD4D-A301-0DC5A239C663}"/>
              </a:ext>
            </a:extLst>
          </p:cNvPr>
          <p:cNvGrpSpPr/>
          <p:nvPr/>
        </p:nvGrpSpPr>
        <p:grpSpPr>
          <a:xfrm>
            <a:off x="6335095" y="1904010"/>
            <a:ext cx="2398844" cy="3648140"/>
            <a:chOff x="6335095" y="1904010"/>
            <a:chExt cx="2398844" cy="3648140"/>
          </a:xfrm>
        </p:grpSpPr>
        <p:sp>
          <p:nvSpPr>
            <p:cNvPr id="70" name="Text Placeholder 47">
              <a:extLst>
                <a:ext uri="{FF2B5EF4-FFF2-40B4-BE49-F238E27FC236}">
                  <a16:creationId xmlns:a16="http://schemas.microsoft.com/office/drawing/2014/main" id="{6DCC6EE6-B49B-42B6-AB23-C3E314F0C159}"/>
                </a:ext>
              </a:extLst>
            </p:cNvPr>
            <p:cNvSpPr txBox="1">
              <a:spLocks/>
            </p:cNvSpPr>
            <p:nvPr/>
          </p:nvSpPr>
          <p:spPr>
            <a:xfrm>
              <a:off x="6335095" y="3613158"/>
              <a:ext cx="2389179" cy="193899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a:ea typeface="+mn-ea"/>
                  <a:cs typeface="Segoe UI" panose="020B0502040204020203" pitchFamily="34" charset="0"/>
                </a:rPr>
                <a:t>Automatically leverage enterprise grade security and compliance; proactively receive security alerts with Advanced Threat Protection</a:t>
              </a:r>
              <a:endPar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6" name="Text Placeholder 16">
              <a:extLst>
                <a:ext uri="{FF2B5EF4-FFF2-40B4-BE49-F238E27FC236}">
                  <a16:creationId xmlns:a16="http://schemas.microsoft.com/office/drawing/2014/main" id="{D82AA7E2-0F8E-416B-BD9F-06D4E4D4129F}"/>
                </a:ext>
              </a:extLst>
            </p:cNvPr>
            <p:cNvSpPr txBox="1">
              <a:spLocks/>
            </p:cNvSpPr>
            <p:nvPr/>
          </p:nvSpPr>
          <p:spPr>
            <a:xfrm>
              <a:off x="6335096" y="2867591"/>
              <a:ext cx="2194560" cy="55399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Built-in compliance and security</a:t>
              </a:r>
            </a:p>
          </p:txBody>
        </p:sp>
        <p:grpSp>
          <p:nvGrpSpPr>
            <p:cNvPr id="172" name="Group 171">
              <a:extLst>
                <a:ext uri="{FF2B5EF4-FFF2-40B4-BE49-F238E27FC236}">
                  <a16:creationId xmlns:a16="http://schemas.microsoft.com/office/drawing/2014/main" id="{525C8050-E425-4340-8AD4-9C10D560FCB8}"/>
                </a:ext>
              </a:extLst>
            </p:cNvPr>
            <p:cNvGrpSpPr>
              <a:grpSpLocks noChangeAspect="1"/>
            </p:cNvGrpSpPr>
            <p:nvPr/>
          </p:nvGrpSpPr>
          <p:grpSpPr>
            <a:xfrm>
              <a:off x="6335096" y="1904010"/>
              <a:ext cx="666834" cy="822960"/>
              <a:chOff x="1980078" y="253998"/>
              <a:chExt cx="3830386" cy="4727197"/>
            </a:xfrm>
            <a:solidFill>
              <a:schemeClr val="accent2"/>
            </a:solidFill>
          </p:grpSpPr>
          <p:sp>
            <p:nvSpPr>
              <p:cNvPr id="173" name="Rectangle 27">
                <a:extLst>
                  <a:ext uri="{FF2B5EF4-FFF2-40B4-BE49-F238E27FC236}">
                    <a16:creationId xmlns:a16="http://schemas.microsoft.com/office/drawing/2014/main" id="{105C0F01-F6D9-47D2-8403-37F5DFE3B228}"/>
                  </a:ext>
                </a:extLst>
              </p:cNvPr>
              <p:cNvSpPr>
                <a:spLocks noChangeArrowheads="1"/>
              </p:cNvSpPr>
              <p:nvPr/>
            </p:nvSpPr>
            <p:spPr bwMode="auto">
              <a:xfrm>
                <a:off x="1980078" y="2169196"/>
                <a:ext cx="3830386" cy="281199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4" name="Freeform 29">
                <a:extLst>
                  <a:ext uri="{FF2B5EF4-FFF2-40B4-BE49-F238E27FC236}">
                    <a16:creationId xmlns:a16="http://schemas.microsoft.com/office/drawing/2014/main" id="{9017D85A-E832-43FB-AE9F-9AA159C987FF}"/>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5" name="Freeform 30">
                <a:extLst>
                  <a:ext uri="{FF2B5EF4-FFF2-40B4-BE49-F238E27FC236}">
                    <a16:creationId xmlns:a16="http://schemas.microsoft.com/office/drawing/2014/main" id="{10019214-68F7-405A-93ED-8F550C255349}"/>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6" name="Freeform: Shape 175">
                <a:extLst>
                  <a:ext uri="{FF2B5EF4-FFF2-40B4-BE49-F238E27FC236}">
                    <a16:creationId xmlns:a16="http://schemas.microsoft.com/office/drawing/2014/main" id="{0E37CCB1-9E67-438B-8FFC-AFE84125ED92}"/>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56" name="Straight Connector 55">
              <a:extLst>
                <a:ext uri="{FF2B5EF4-FFF2-40B4-BE49-F238E27FC236}">
                  <a16:creationId xmlns:a16="http://schemas.microsoft.com/office/drawing/2014/main" id="{C00E3BA0-4C06-5040-B56A-8B3E0F0E0C52}"/>
                </a:ext>
              </a:extLst>
            </p:cNvPr>
            <p:cNvCxnSpPr>
              <a:cxnSpLocks/>
            </p:cNvCxnSpPr>
            <p:nvPr/>
          </p:nvCxnSpPr>
          <p:spPr>
            <a:xfrm>
              <a:off x="6335096" y="3524925"/>
              <a:ext cx="2398843"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0" name="Group 9" descr="azure ip advantage">
            <a:extLst>
              <a:ext uri="{FF2B5EF4-FFF2-40B4-BE49-F238E27FC236}">
                <a16:creationId xmlns:a16="http://schemas.microsoft.com/office/drawing/2014/main" id="{5AFABF9E-7ED5-3B44-80B4-E6CD593E786F}"/>
              </a:ext>
            </a:extLst>
          </p:cNvPr>
          <p:cNvGrpSpPr/>
          <p:nvPr/>
        </p:nvGrpSpPr>
        <p:grpSpPr>
          <a:xfrm>
            <a:off x="9210544" y="1904010"/>
            <a:ext cx="2398844" cy="3166122"/>
            <a:chOff x="9210544" y="1904010"/>
            <a:chExt cx="2398844" cy="3166122"/>
          </a:xfrm>
        </p:grpSpPr>
        <p:sp>
          <p:nvSpPr>
            <p:cNvPr id="20" name="Text Placeholder 47">
              <a:extLst>
                <a:ext uri="{FF2B5EF4-FFF2-40B4-BE49-F238E27FC236}">
                  <a16:creationId xmlns:a16="http://schemas.microsoft.com/office/drawing/2014/main" id="{DAB4986B-3A33-48D5-B349-2C44EF0306D8}"/>
                </a:ext>
              </a:extLst>
            </p:cNvPr>
            <p:cNvSpPr txBox="1">
              <a:spLocks/>
            </p:cNvSpPr>
            <p:nvPr/>
          </p:nvSpPr>
          <p:spPr>
            <a:xfrm>
              <a:off x="9210544" y="3685137"/>
              <a:ext cx="2398843" cy="138499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a:ea typeface="+mn-ea"/>
                  <a:cs typeface="Segoe UI" panose="020B0502040204020203" pitchFamily="34" charset="0"/>
                </a:rPr>
                <a:t>Rest assured that you have best-in-industry uncapped defense and indemnification coverage</a:t>
              </a:r>
              <a:endPar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46" name="Text Placeholder 12">
              <a:extLst>
                <a:ext uri="{FF2B5EF4-FFF2-40B4-BE49-F238E27FC236}">
                  <a16:creationId xmlns:a16="http://schemas.microsoft.com/office/drawing/2014/main" id="{088AE05D-AEFA-4504-894A-4E32C64BBD79}"/>
                </a:ext>
              </a:extLst>
            </p:cNvPr>
            <p:cNvSpPr txBox="1">
              <a:spLocks/>
            </p:cNvSpPr>
            <p:nvPr/>
          </p:nvSpPr>
          <p:spPr>
            <a:xfrm>
              <a:off x="9210545" y="2867591"/>
              <a:ext cx="2194560" cy="55399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Azure IP </a:t>
              </a:r>
              <a:br>
                <a:rPr kumimoji="0" lang="en-US" sz="18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br>
              <a:r>
                <a:rPr kumimoji="0" lang="en-US" sz="18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Advantage</a:t>
              </a:r>
            </a:p>
          </p:txBody>
        </p:sp>
        <p:grpSp>
          <p:nvGrpSpPr>
            <p:cNvPr id="177" name="Group 176">
              <a:extLst>
                <a:ext uri="{FF2B5EF4-FFF2-40B4-BE49-F238E27FC236}">
                  <a16:creationId xmlns:a16="http://schemas.microsoft.com/office/drawing/2014/main" id="{7D3AA3F4-104D-4E71-B9D3-13B7EA095323}"/>
                </a:ext>
              </a:extLst>
            </p:cNvPr>
            <p:cNvGrpSpPr/>
            <p:nvPr/>
          </p:nvGrpSpPr>
          <p:grpSpPr>
            <a:xfrm>
              <a:off x="9210545" y="1904010"/>
              <a:ext cx="822960" cy="822960"/>
              <a:chOff x="9241158" y="2267567"/>
              <a:chExt cx="822960" cy="822960"/>
            </a:xfrm>
          </p:grpSpPr>
          <p:sp useBgFill="1">
            <p:nvSpPr>
              <p:cNvPr id="178" name="Rectangle 177">
                <a:extLst>
                  <a:ext uri="{FF2B5EF4-FFF2-40B4-BE49-F238E27FC236}">
                    <a16:creationId xmlns:a16="http://schemas.microsoft.com/office/drawing/2014/main" id="{FDB88F13-629C-4F25-869D-D81FAD158350}"/>
                  </a:ext>
                </a:extLst>
              </p:cNvPr>
              <p:cNvSpPr/>
              <p:nvPr/>
            </p:nvSpPr>
            <p:spPr bwMode="auto">
              <a:xfrm>
                <a:off x="9288415" y="2340536"/>
                <a:ext cx="719225" cy="69466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9" name="Group 154">
                <a:extLst>
                  <a:ext uri="{FF2B5EF4-FFF2-40B4-BE49-F238E27FC236}">
                    <a16:creationId xmlns:a16="http://schemas.microsoft.com/office/drawing/2014/main" id="{9817B3BE-50EE-4438-BC03-7BC65566379B}"/>
                  </a:ext>
                </a:extLst>
              </p:cNvPr>
              <p:cNvGrpSpPr>
                <a:grpSpLocks noChangeAspect="1"/>
              </p:cNvGrpSpPr>
              <p:nvPr/>
            </p:nvGrpSpPr>
            <p:grpSpPr bwMode="auto">
              <a:xfrm>
                <a:off x="9453054" y="2399221"/>
                <a:ext cx="403595" cy="559652"/>
                <a:chOff x="1057" y="2781"/>
                <a:chExt cx="225" cy="312"/>
              </a:xfrm>
            </p:grpSpPr>
            <p:sp>
              <p:nvSpPr>
                <p:cNvPr id="189" name="Oval 155">
                  <a:extLst>
                    <a:ext uri="{FF2B5EF4-FFF2-40B4-BE49-F238E27FC236}">
                      <a16:creationId xmlns:a16="http://schemas.microsoft.com/office/drawing/2014/main" id="{1274B856-3A48-46A1-8B1D-0414F2F6B1EF}"/>
                    </a:ext>
                  </a:extLst>
                </p:cNvPr>
                <p:cNvSpPr>
                  <a:spLocks noChangeArrowheads="1"/>
                </p:cNvSpPr>
                <p:nvPr/>
              </p:nvSpPr>
              <p:spPr bwMode="auto">
                <a:xfrm>
                  <a:off x="1057" y="2781"/>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0" name="Freeform 156">
                  <a:extLst>
                    <a:ext uri="{FF2B5EF4-FFF2-40B4-BE49-F238E27FC236}">
                      <a16:creationId xmlns:a16="http://schemas.microsoft.com/office/drawing/2014/main" id="{AD0C5DD9-BA18-47A0-A350-FFC3ED4C4E61}"/>
                    </a:ext>
                  </a:extLst>
                </p:cNvPr>
                <p:cNvSpPr>
                  <a:spLocks/>
                </p:cNvSpPr>
                <p:nvPr/>
              </p:nvSpPr>
              <p:spPr bwMode="auto">
                <a:xfrm>
                  <a:off x="1121" y="3064"/>
                  <a:ext cx="98" cy="29"/>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99"/>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99"/>
                        <a:pt x="398" y="128"/>
                        <a:pt x="363" y="12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1" name="Freeform 157">
                  <a:extLst>
                    <a:ext uri="{FF2B5EF4-FFF2-40B4-BE49-F238E27FC236}">
                      <a16:creationId xmlns:a16="http://schemas.microsoft.com/office/drawing/2014/main" id="{EEDAB35D-A5DE-4BC5-A763-801BA72708F0}"/>
                    </a:ext>
                  </a:extLst>
                </p:cNvPr>
                <p:cNvSpPr>
                  <a:spLocks/>
                </p:cNvSpPr>
                <p:nvPr/>
              </p:nvSpPr>
              <p:spPr bwMode="auto">
                <a:xfrm>
                  <a:off x="1121" y="3025"/>
                  <a:ext cx="98" cy="29"/>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100"/>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100"/>
                        <a:pt x="398" y="128"/>
                        <a:pt x="363" y="12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2" name="Freeform 158">
                  <a:extLst>
                    <a:ext uri="{FF2B5EF4-FFF2-40B4-BE49-F238E27FC236}">
                      <a16:creationId xmlns:a16="http://schemas.microsoft.com/office/drawing/2014/main" id="{3117FD78-A98B-403B-B477-3CA1882635F1}"/>
                    </a:ext>
                  </a:extLst>
                </p:cNvPr>
                <p:cNvSpPr>
                  <a:spLocks/>
                </p:cNvSpPr>
                <p:nvPr/>
              </p:nvSpPr>
              <p:spPr bwMode="auto">
                <a:xfrm>
                  <a:off x="1121" y="2976"/>
                  <a:ext cx="98" cy="39"/>
                </a:xfrm>
                <a:custGeom>
                  <a:avLst/>
                  <a:gdLst>
                    <a:gd name="T0" fmla="*/ 341 w 427"/>
                    <a:gd name="T1" fmla="*/ 171 h 171"/>
                    <a:gd name="T2" fmla="*/ 85 w 427"/>
                    <a:gd name="T3" fmla="*/ 171 h 171"/>
                    <a:gd name="T4" fmla="*/ 0 w 427"/>
                    <a:gd name="T5" fmla="*/ 85 h 171"/>
                    <a:gd name="T6" fmla="*/ 0 w 427"/>
                    <a:gd name="T7" fmla="*/ 85 h 171"/>
                    <a:gd name="T8" fmla="*/ 85 w 427"/>
                    <a:gd name="T9" fmla="*/ 0 h 171"/>
                    <a:gd name="T10" fmla="*/ 341 w 427"/>
                    <a:gd name="T11" fmla="*/ 0 h 171"/>
                    <a:gd name="T12" fmla="*/ 427 w 427"/>
                    <a:gd name="T13" fmla="*/ 85 h 171"/>
                    <a:gd name="T14" fmla="*/ 427 w 427"/>
                    <a:gd name="T15" fmla="*/ 85 h 171"/>
                    <a:gd name="T16" fmla="*/ 341 w 427"/>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7" y="38"/>
                        <a:pt x="427" y="85"/>
                      </a:cubicBezTo>
                      <a:cubicBezTo>
                        <a:pt x="427" y="85"/>
                        <a:pt x="427" y="85"/>
                        <a:pt x="427" y="85"/>
                      </a:cubicBezTo>
                      <a:cubicBezTo>
                        <a:pt x="427"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80" name="Rectangle 179">
                <a:extLst>
                  <a:ext uri="{FF2B5EF4-FFF2-40B4-BE49-F238E27FC236}">
                    <a16:creationId xmlns:a16="http://schemas.microsoft.com/office/drawing/2014/main" id="{04A5C98C-AFA3-485F-9263-B56E8D48F398}"/>
                  </a:ext>
                </a:extLst>
              </p:cNvPr>
              <p:cNvSpPr/>
              <p:nvPr/>
            </p:nvSpPr>
            <p:spPr bwMode="auto">
              <a:xfrm>
                <a:off x="9241158" y="2267567"/>
                <a:ext cx="822960" cy="94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Rectangle 180">
                <a:extLst>
                  <a:ext uri="{FF2B5EF4-FFF2-40B4-BE49-F238E27FC236}">
                    <a16:creationId xmlns:a16="http://schemas.microsoft.com/office/drawing/2014/main" id="{CB0E433F-AD08-4304-B772-65F34E2FF41C}"/>
                  </a:ext>
                </a:extLst>
              </p:cNvPr>
              <p:cNvSpPr/>
              <p:nvPr/>
            </p:nvSpPr>
            <p:spPr bwMode="auto">
              <a:xfrm>
                <a:off x="9241158" y="2996013"/>
                <a:ext cx="822960" cy="94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2" name="Rectangle 181">
                <a:extLst>
                  <a:ext uri="{FF2B5EF4-FFF2-40B4-BE49-F238E27FC236}">
                    <a16:creationId xmlns:a16="http://schemas.microsoft.com/office/drawing/2014/main" id="{881DAF4E-5237-4F81-944F-FF1013B6335F}"/>
                  </a:ext>
                </a:extLst>
              </p:cNvPr>
              <p:cNvSpPr/>
              <p:nvPr/>
            </p:nvSpPr>
            <p:spPr bwMode="auto">
              <a:xfrm>
                <a:off x="9241158" y="2320942"/>
                <a:ext cx="94514" cy="7142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83" name="Rectangle 182">
                <a:extLst>
                  <a:ext uri="{FF2B5EF4-FFF2-40B4-BE49-F238E27FC236}">
                    <a16:creationId xmlns:a16="http://schemas.microsoft.com/office/drawing/2014/main" id="{AF13D1E6-74BF-47B7-93A6-6FFA522BB06D}"/>
                  </a:ext>
                </a:extLst>
              </p:cNvPr>
              <p:cNvSpPr/>
              <p:nvPr/>
            </p:nvSpPr>
            <p:spPr bwMode="auto">
              <a:xfrm>
                <a:off x="9969604" y="2320942"/>
                <a:ext cx="94514" cy="7142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84" name="Group 183">
                <a:extLst>
                  <a:ext uri="{FF2B5EF4-FFF2-40B4-BE49-F238E27FC236}">
                    <a16:creationId xmlns:a16="http://schemas.microsoft.com/office/drawing/2014/main" id="{FF4F8095-9EB4-48BB-86A8-C628730DEDC3}"/>
                  </a:ext>
                </a:extLst>
              </p:cNvPr>
              <p:cNvGrpSpPr/>
              <p:nvPr/>
            </p:nvGrpSpPr>
            <p:grpSpPr>
              <a:xfrm>
                <a:off x="9241158" y="2267567"/>
                <a:ext cx="254726" cy="254726"/>
                <a:chOff x="7892143" y="2127460"/>
                <a:chExt cx="801914" cy="801914"/>
              </a:xfrm>
            </p:grpSpPr>
            <p:sp>
              <p:nvSpPr>
                <p:cNvPr id="185" name="Rectangle 184">
                  <a:extLst>
                    <a:ext uri="{FF2B5EF4-FFF2-40B4-BE49-F238E27FC236}">
                      <a16:creationId xmlns:a16="http://schemas.microsoft.com/office/drawing/2014/main" id="{F83E4699-8801-4604-BF1E-4340DAE47EA0}"/>
                    </a:ext>
                  </a:extLst>
                </p:cNvPr>
                <p:cNvSpPr/>
                <p:nvPr/>
              </p:nvSpPr>
              <p:spPr bwMode="auto">
                <a:xfrm>
                  <a:off x="7892143" y="2127460"/>
                  <a:ext cx="801914" cy="8019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6" name="Group 185">
                  <a:extLst>
                    <a:ext uri="{FF2B5EF4-FFF2-40B4-BE49-F238E27FC236}">
                      <a16:creationId xmlns:a16="http://schemas.microsoft.com/office/drawing/2014/main" id="{36A2DE8E-91F0-411C-A78D-D2F56335D88A}"/>
                    </a:ext>
                  </a:extLst>
                </p:cNvPr>
                <p:cNvGrpSpPr/>
                <p:nvPr/>
              </p:nvGrpSpPr>
              <p:grpSpPr>
                <a:xfrm>
                  <a:off x="8204495" y="2370962"/>
                  <a:ext cx="204780" cy="342480"/>
                  <a:chOff x="7187384" y="4264578"/>
                  <a:chExt cx="90520" cy="151387"/>
                </a:xfrm>
              </p:grpSpPr>
              <p:sp>
                <p:nvSpPr>
                  <p:cNvPr id="187" name="Freeform 29">
                    <a:extLst>
                      <a:ext uri="{FF2B5EF4-FFF2-40B4-BE49-F238E27FC236}">
                        <a16:creationId xmlns:a16="http://schemas.microsoft.com/office/drawing/2014/main" id="{A5908A27-15F7-4424-9D0A-B588319FFA52}"/>
                      </a:ext>
                    </a:extLst>
                  </p:cNvPr>
                  <p:cNvSpPr>
                    <a:spLocks/>
                  </p:cNvSpPr>
                  <p:nvPr/>
                </p:nvSpPr>
                <p:spPr bwMode="auto">
                  <a:xfrm>
                    <a:off x="7187384" y="4264578"/>
                    <a:ext cx="90520" cy="90520"/>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8" name="Freeform 30">
                    <a:extLst>
                      <a:ext uri="{FF2B5EF4-FFF2-40B4-BE49-F238E27FC236}">
                        <a16:creationId xmlns:a16="http://schemas.microsoft.com/office/drawing/2014/main" id="{BD4A20E7-F933-47A8-BA48-C5D5732D392B}"/>
                      </a:ext>
                    </a:extLst>
                  </p:cNvPr>
                  <p:cNvSpPr>
                    <a:spLocks/>
                  </p:cNvSpPr>
                  <p:nvPr/>
                </p:nvSpPr>
                <p:spPr bwMode="auto">
                  <a:xfrm>
                    <a:off x="7209234" y="4309838"/>
                    <a:ext cx="46821" cy="106127"/>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cxnSp>
          <p:nvCxnSpPr>
            <p:cNvPr id="57" name="Straight Connector 56">
              <a:extLst>
                <a:ext uri="{FF2B5EF4-FFF2-40B4-BE49-F238E27FC236}">
                  <a16:creationId xmlns:a16="http://schemas.microsoft.com/office/drawing/2014/main" id="{7FE87949-C659-F944-9BFE-79BB83855421}"/>
                </a:ext>
              </a:extLst>
            </p:cNvPr>
            <p:cNvCxnSpPr>
              <a:cxnSpLocks/>
            </p:cNvCxnSpPr>
            <p:nvPr/>
          </p:nvCxnSpPr>
          <p:spPr>
            <a:xfrm>
              <a:off x="9210545" y="3524925"/>
              <a:ext cx="2398843"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967958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anim calcmode="lin" valueType="num">
                                      <p:cBhvr>
                                        <p:cTn id="8" dur="500" fill="hold"/>
                                        <p:tgtEl>
                                          <p:spTgt spid="23"/>
                                        </p:tgtEl>
                                        <p:attrNameLst>
                                          <p:attrName>ppt_x</p:attrName>
                                        </p:attrNameLst>
                                      </p:cBhvr>
                                      <p:tavLst>
                                        <p:tav tm="0">
                                          <p:val>
                                            <p:strVal val="#ppt_x"/>
                                          </p:val>
                                        </p:tav>
                                        <p:tav tm="100000">
                                          <p:val>
                                            <p:strVal val="#ppt_x"/>
                                          </p:val>
                                        </p:tav>
                                      </p:tavLst>
                                    </p:anim>
                                    <p:anim calcmode="lin" valueType="num">
                                      <p:cBhvr>
                                        <p:cTn id="9"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anim calcmode="lin" valueType="num">
                                      <p:cBhvr>
                                        <p:cTn id="15" dur="500" fill="hold"/>
                                        <p:tgtEl>
                                          <p:spTgt spid="22"/>
                                        </p:tgtEl>
                                        <p:attrNameLst>
                                          <p:attrName>ppt_x</p:attrName>
                                        </p:attrNameLst>
                                      </p:cBhvr>
                                      <p:tavLst>
                                        <p:tav tm="0">
                                          <p:val>
                                            <p:strVal val="#ppt_x"/>
                                          </p:val>
                                        </p:tav>
                                        <p:tav tm="100000">
                                          <p:val>
                                            <p:strVal val="#ppt_x"/>
                                          </p:val>
                                        </p:tav>
                                      </p:tavLst>
                                    </p:anim>
                                    <p:anim calcmode="lin" valueType="num">
                                      <p:cBhvr>
                                        <p:cTn id="16"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anim calcmode="lin" valueType="num">
                                      <p:cBhvr>
                                        <p:cTn id="22" dur="500" fill="hold"/>
                                        <p:tgtEl>
                                          <p:spTgt spid="11"/>
                                        </p:tgtEl>
                                        <p:attrNameLst>
                                          <p:attrName>ppt_x</p:attrName>
                                        </p:attrNameLst>
                                      </p:cBhvr>
                                      <p:tavLst>
                                        <p:tav tm="0">
                                          <p:val>
                                            <p:strVal val="#ppt_x"/>
                                          </p:val>
                                        </p:tav>
                                        <p:tav tm="100000">
                                          <p:val>
                                            <p:strVal val="#ppt_x"/>
                                          </p:val>
                                        </p:tav>
                                      </p:tavLst>
                                    </p:anim>
                                    <p:anim calcmode="lin" valueType="num">
                                      <p:cBhvr>
                                        <p:cTn id="23"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anim calcmode="lin" valueType="num">
                                      <p:cBhvr>
                                        <p:cTn id="29" dur="500" fill="hold"/>
                                        <p:tgtEl>
                                          <p:spTgt spid="10"/>
                                        </p:tgtEl>
                                        <p:attrNameLst>
                                          <p:attrName>ppt_x</p:attrName>
                                        </p:attrNameLst>
                                      </p:cBhvr>
                                      <p:tavLst>
                                        <p:tav tm="0">
                                          <p:val>
                                            <p:strVal val="#ppt_x"/>
                                          </p:val>
                                        </p:tav>
                                        <p:tav tm="100000">
                                          <p:val>
                                            <p:strVal val="#ppt_x"/>
                                          </p:val>
                                        </p:tav>
                                      </p:tavLst>
                                    </p:anim>
                                    <p:anim calcmode="lin" valueType="num">
                                      <p:cBhvr>
                                        <p:cTn id="30"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19F5599-1CA0-4218-BB41-41CA6D3B1069}"/>
              </a:ext>
            </a:extLst>
          </p:cNvPr>
          <p:cNvSpPr>
            <a:spLocks noGrp="1"/>
          </p:cNvSpPr>
          <p:nvPr>
            <p:ph type="title"/>
          </p:nvPr>
        </p:nvSpPr>
        <p:spPr/>
        <p:txBody>
          <a:bodyPr/>
          <a:lstStyle/>
          <a:p>
            <a:r>
              <a:rPr lang="en-US" dirty="0"/>
              <a:t>Azure Database for PostgreSQL  |  Top Use Cases</a:t>
            </a:r>
          </a:p>
        </p:txBody>
      </p:sp>
      <p:grpSp>
        <p:nvGrpSpPr>
          <p:cNvPr id="87" name="Group 86" descr="context">
            <a:extLst>
              <a:ext uri="{FF2B5EF4-FFF2-40B4-BE49-F238E27FC236}">
                <a16:creationId xmlns:a16="http://schemas.microsoft.com/office/drawing/2014/main" id="{C58D9C27-9D86-406A-991A-D7559FA0B0C8}"/>
              </a:ext>
            </a:extLst>
          </p:cNvPr>
          <p:cNvGrpSpPr/>
          <p:nvPr/>
        </p:nvGrpSpPr>
        <p:grpSpPr>
          <a:xfrm>
            <a:off x="602608" y="1563625"/>
            <a:ext cx="629361" cy="624944"/>
            <a:chOff x="1645226" y="2127941"/>
            <a:chExt cx="443543" cy="440430"/>
          </a:xfrm>
        </p:grpSpPr>
        <p:sp>
          <p:nvSpPr>
            <p:cNvPr id="88" name="Rectangle 1025">
              <a:extLst>
                <a:ext uri="{FF2B5EF4-FFF2-40B4-BE49-F238E27FC236}">
                  <a16:creationId xmlns:a16="http://schemas.microsoft.com/office/drawing/2014/main" id="{4D4E3892-CA87-4B8E-9856-E52163733406}"/>
                </a:ext>
              </a:extLst>
            </p:cNvPr>
            <p:cNvSpPr>
              <a:spLocks noChangeArrowheads="1"/>
            </p:cNvSpPr>
            <p:nvPr/>
          </p:nvSpPr>
          <p:spPr bwMode="auto">
            <a:xfrm>
              <a:off x="1645226" y="2151285"/>
              <a:ext cx="143179" cy="326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9" name="Rectangle 1026">
              <a:extLst>
                <a:ext uri="{FF2B5EF4-FFF2-40B4-BE49-F238E27FC236}">
                  <a16:creationId xmlns:a16="http://schemas.microsoft.com/office/drawing/2014/main" id="{2825B93E-FC92-43EE-9293-4C2A363D0F4D}"/>
                </a:ext>
              </a:extLst>
            </p:cNvPr>
            <p:cNvSpPr>
              <a:spLocks noChangeArrowheads="1"/>
            </p:cNvSpPr>
            <p:nvPr/>
          </p:nvSpPr>
          <p:spPr bwMode="auto">
            <a:xfrm>
              <a:off x="1645226" y="2185523"/>
              <a:ext cx="143179" cy="342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0" name="Rectangle 1027">
              <a:extLst>
                <a:ext uri="{FF2B5EF4-FFF2-40B4-BE49-F238E27FC236}">
                  <a16:creationId xmlns:a16="http://schemas.microsoft.com/office/drawing/2014/main" id="{265B8E35-C70F-4D43-AC1F-85E34E79F841}"/>
                </a:ext>
              </a:extLst>
            </p:cNvPr>
            <p:cNvSpPr>
              <a:spLocks noChangeArrowheads="1"/>
            </p:cNvSpPr>
            <p:nvPr/>
          </p:nvSpPr>
          <p:spPr bwMode="auto">
            <a:xfrm>
              <a:off x="1902014" y="2173073"/>
              <a:ext cx="164967" cy="2334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1" name="Rectangle 1028">
              <a:extLst>
                <a:ext uri="{FF2B5EF4-FFF2-40B4-BE49-F238E27FC236}">
                  <a16:creationId xmlns:a16="http://schemas.microsoft.com/office/drawing/2014/main" id="{DA0C3570-EC75-47DD-A217-CFCC2F6C53C9}"/>
                </a:ext>
              </a:extLst>
            </p:cNvPr>
            <p:cNvSpPr>
              <a:spLocks noChangeArrowheads="1"/>
            </p:cNvSpPr>
            <p:nvPr/>
          </p:nvSpPr>
          <p:spPr bwMode="auto">
            <a:xfrm>
              <a:off x="1810193" y="2127941"/>
              <a:ext cx="68477" cy="11516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1029">
              <a:extLst>
                <a:ext uri="{FF2B5EF4-FFF2-40B4-BE49-F238E27FC236}">
                  <a16:creationId xmlns:a16="http://schemas.microsoft.com/office/drawing/2014/main" id="{863AF113-9354-486B-9DF8-A5B059FABFD8}"/>
                </a:ext>
              </a:extLst>
            </p:cNvPr>
            <p:cNvSpPr>
              <a:spLocks/>
            </p:cNvSpPr>
            <p:nvPr/>
          </p:nvSpPr>
          <p:spPr bwMode="auto">
            <a:xfrm>
              <a:off x="2057643" y="2152842"/>
              <a:ext cx="31126" cy="63808"/>
            </a:xfrm>
            <a:custGeom>
              <a:avLst/>
              <a:gdLst>
                <a:gd name="T0" fmla="*/ 20 w 20"/>
                <a:gd name="T1" fmla="*/ 21 h 41"/>
                <a:gd name="T2" fmla="*/ 0 w 20"/>
                <a:gd name="T3" fmla="*/ 41 h 41"/>
                <a:gd name="T4" fmla="*/ 0 w 20"/>
                <a:gd name="T5" fmla="*/ 0 h 41"/>
                <a:gd name="T6" fmla="*/ 20 w 20"/>
                <a:gd name="T7" fmla="*/ 21 h 41"/>
              </a:gdLst>
              <a:ahLst/>
              <a:cxnLst>
                <a:cxn ang="0">
                  <a:pos x="T0" y="T1"/>
                </a:cxn>
                <a:cxn ang="0">
                  <a:pos x="T2" y="T3"/>
                </a:cxn>
                <a:cxn ang="0">
                  <a:pos x="T4" y="T5"/>
                </a:cxn>
                <a:cxn ang="0">
                  <a:pos x="T6" y="T7"/>
                </a:cxn>
              </a:cxnLst>
              <a:rect l="0" t="0" r="r" b="b"/>
              <a:pathLst>
                <a:path w="20" h="41">
                  <a:moveTo>
                    <a:pt x="20" y="21"/>
                  </a:moveTo>
                  <a:lnTo>
                    <a:pt x="0" y="41"/>
                  </a:lnTo>
                  <a:lnTo>
                    <a:pt x="0" y="0"/>
                  </a:lnTo>
                  <a:lnTo>
                    <a:pt x="2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1030">
              <a:extLst>
                <a:ext uri="{FF2B5EF4-FFF2-40B4-BE49-F238E27FC236}">
                  <a16:creationId xmlns:a16="http://schemas.microsoft.com/office/drawing/2014/main" id="{C8CD6AA0-1D0F-4358-86AA-2358076CEEDE}"/>
                </a:ext>
              </a:extLst>
            </p:cNvPr>
            <p:cNvSpPr>
              <a:spLocks noChangeArrowheads="1"/>
            </p:cNvSpPr>
            <p:nvPr/>
          </p:nvSpPr>
          <p:spPr bwMode="auto">
            <a:xfrm>
              <a:off x="1645226" y="2313139"/>
              <a:ext cx="143179" cy="342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4" name="Rectangle 1031">
              <a:extLst>
                <a:ext uri="{FF2B5EF4-FFF2-40B4-BE49-F238E27FC236}">
                  <a16:creationId xmlns:a16="http://schemas.microsoft.com/office/drawing/2014/main" id="{57B4C2EC-FFB0-43EB-B356-869883EFBABC}"/>
                </a:ext>
              </a:extLst>
            </p:cNvPr>
            <p:cNvSpPr>
              <a:spLocks noChangeArrowheads="1"/>
            </p:cNvSpPr>
            <p:nvPr/>
          </p:nvSpPr>
          <p:spPr bwMode="auto">
            <a:xfrm>
              <a:off x="1645226" y="2347378"/>
              <a:ext cx="143179" cy="357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1032">
              <a:extLst>
                <a:ext uri="{FF2B5EF4-FFF2-40B4-BE49-F238E27FC236}">
                  <a16:creationId xmlns:a16="http://schemas.microsoft.com/office/drawing/2014/main" id="{23CB0F26-346A-4018-BB3B-41F6C0219D6B}"/>
                </a:ext>
              </a:extLst>
            </p:cNvPr>
            <p:cNvSpPr>
              <a:spLocks noChangeArrowheads="1"/>
            </p:cNvSpPr>
            <p:nvPr/>
          </p:nvSpPr>
          <p:spPr bwMode="auto">
            <a:xfrm>
              <a:off x="1902014" y="2336484"/>
              <a:ext cx="164967" cy="2334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1033">
              <a:extLst>
                <a:ext uri="{FF2B5EF4-FFF2-40B4-BE49-F238E27FC236}">
                  <a16:creationId xmlns:a16="http://schemas.microsoft.com/office/drawing/2014/main" id="{8E6BBD13-6271-42D3-9695-BBBA2C45521A}"/>
                </a:ext>
              </a:extLst>
            </p:cNvPr>
            <p:cNvSpPr>
              <a:spLocks noChangeArrowheads="1"/>
            </p:cNvSpPr>
            <p:nvPr/>
          </p:nvSpPr>
          <p:spPr bwMode="auto">
            <a:xfrm>
              <a:off x="1810193" y="2289795"/>
              <a:ext cx="68477" cy="11516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1034">
              <a:extLst>
                <a:ext uri="{FF2B5EF4-FFF2-40B4-BE49-F238E27FC236}">
                  <a16:creationId xmlns:a16="http://schemas.microsoft.com/office/drawing/2014/main" id="{CB8074EF-B0C0-487D-8777-26E5A969E10A}"/>
                </a:ext>
              </a:extLst>
            </p:cNvPr>
            <p:cNvSpPr>
              <a:spLocks/>
            </p:cNvSpPr>
            <p:nvPr/>
          </p:nvSpPr>
          <p:spPr bwMode="auto">
            <a:xfrm>
              <a:off x="2057643" y="2314696"/>
              <a:ext cx="31126" cy="65364"/>
            </a:xfrm>
            <a:custGeom>
              <a:avLst/>
              <a:gdLst>
                <a:gd name="T0" fmla="*/ 20 w 20"/>
                <a:gd name="T1" fmla="*/ 22 h 42"/>
                <a:gd name="T2" fmla="*/ 0 w 20"/>
                <a:gd name="T3" fmla="*/ 42 h 42"/>
                <a:gd name="T4" fmla="*/ 0 w 20"/>
                <a:gd name="T5" fmla="*/ 0 h 42"/>
                <a:gd name="T6" fmla="*/ 20 w 20"/>
                <a:gd name="T7" fmla="*/ 22 h 42"/>
              </a:gdLst>
              <a:ahLst/>
              <a:cxnLst>
                <a:cxn ang="0">
                  <a:pos x="T0" y="T1"/>
                </a:cxn>
                <a:cxn ang="0">
                  <a:pos x="T2" y="T3"/>
                </a:cxn>
                <a:cxn ang="0">
                  <a:pos x="T4" y="T5"/>
                </a:cxn>
                <a:cxn ang="0">
                  <a:pos x="T6" y="T7"/>
                </a:cxn>
              </a:cxnLst>
              <a:rect l="0" t="0" r="r" b="b"/>
              <a:pathLst>
                <a:path w="20" h="42">
                  <a:moveTo>
                    <a:pt x="20" y="22"/>
                  </a:moveTo>
                  <a:lnTo>
                    <a:pt x="0" y="42"/>
                  </a:lnTo>
                  <a:lnTo>
                    <a:pt x="0" y="0"/>
                  </a:lnTo>
                  <a:lnTo>
                    <a:pt x="20" y="2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1035">
              <a:extLst>
                <a:ext uri="{FF2B5EF4-FFF2-40B4-BE49-F238E27FC236}">
                  <a16:creationId xmlns:a16="http://schemas.microsoft.com/office/drawing/2014/main" id="{FC44286B-F768-4070-A4E2-0443F10C4071}"/>
                </a:ext>
              </a:extLst>
            </p:cNvPr>
            <p:cNvSpPr>
              <a:spLocks noChangeArrowheads="1"/>
            </p:cNvSpPr>
            <p:nvPr/>
          </p:nvSpPr>
          <p:spPr bwMode="auto">
            <a:xfrm>
              <a:off x="1645226" y="2476550"/>
              <a:ext cx="143179" cy="357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1036">
              <a:extLst>
                <a:ext uri="{FF2B5EF4-FFF2-40B4-BE49-F238E27FC236}">
                  <a16:creationId xmlns:a16="http://schemas.microsoft.com/office/drawing/2014/main" id="{1FDED6E4-5CCE-450E-B82E-09A5CDEBB255}"/>
                </a:ext>
              </a:extLst>
            </p:cNvPr>
            <p:cNvSpPr>
              <a:spLocks noChangeArrowheads="1"/>
            </p:cNvSpPr>
            <p:nvPr/>
          </p:nvSpPr>
          <p:spPr bwMode="auto">
            <a:xfrm>
              <a:off x="1645226" y="2510789"/>
              <a:ext cx="143179" cy="342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1037">
              <a:extLst>
                <a:ext uri="{FF2B5EF4-FFF2-40B4-BE49-F238E27FC236}">
                  <a16:creationId xmlns:a16="http://schemas.microsoft.com/office/drawing/2014/main" id="{85FC39EF-58BD-4BB9-A405-662E2FAE9EBC}"/>
                </a:ext>
              </a:extLst>
            </p:cNvPr>
            <p:cNvSpPr>
              <a:spLocks noChangeArrowheads="1"/>
            </p:cNvSpPr>
            <p:nvPr/>
          </p:nvSpPr>
          <p:spPr bwMode="auto">
            <a:xfrm>
              <a:off x="1902014" y="2498338"/>
              <a:ext cx="164967" cy="2334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1038">
              <a:extLst>
                <a:ext uri="{FF2B5EF4-FFF2-40B4-BE49-F238E27FC236}">
                  <a16:creationId xmlns:a16="http://schemas.microsoft.com/office/drawing/2014/main" id="{5F1447A5-A612-4DA3-A576-AB48458D45CA}"/>
                </a:ext>
              </a:extLst>
            </p:cNvPr>
            <p:cNvSpPr>
              <a:spLocks noChangeArrowheads="1"/>
            </p:cNvSpPr>
            <p:nvPr/>
          </p:nvSpPr>
          <p:spPr bwMode="auto">
            <a:xfrm>
              <a:off x="1944034" y="2498338"/>
              <a:ext cx="82484" cy="2334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2" name="Rectangle 1039">
              <a:extLst>
                <a:ext uri="{FF2B5EF4-FFF2-40B4-BE49-F238E27FC236}">
                  <a16:creationId xmlns:a16="http://schemas.microsoft.com/office/drawing/2014/main" id="{E1E6236C-8FD7-4144-9829-A3262B38C7CC}"/>
                </a:ext>
              </a:extLst>
            </p:cNvPr>
            <p:cNvSpPr>
              <a:spLocks noChangeArrowheads="1"/>
            </p:cNvSpPr>
            <p:nvPr/>
          </p:nvSpPr>
          <p:spPr bwMode="auto">
            <a:xfrm>
              <a:off x="1810193" y="2453205"/>
              <a:ext cx="68477" cy="11516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1040">
              <a:extLst>
                <a:ext uri="{FF2B5EF4-FFF2-40B4-BE49-F238E27FC236}">
                  <a16:creationId xmlns:a16="http://schemas.microsoft.com/office/drawing/2014/main" id="{0F3DF68C-7526-432C-82E7-24F6BA881F6A}"/>
                </a:ext>
              </a:extLst>
            </p:cNvPr>
            <p:cNvSpPr>
              <a:spLocks noChangeArrowheads="1"/>
            </p:cNvSpPr>
            <p:nvPr/>
          </p:nvSpPr>
          <p:spPr bwMode="auto">
            <a:xfrm>
              <a:off x="1842875" y="2453205"/>
              <a:ext cx="35795" cy="11516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1041">
              <a:extLst>
                <a:ext uri="{FF2B5EF4-FFF2-40B4-BE49-F238E27FC236}">
                  <a16:creationId xmlns:a16="http://schemas.microsoft.com/office/drawing/2014/main" id="{7FE6D14D-1399-49CB-BAAA-D93CDD991513}"/>
                </a:ext>
              </a:extLst>
            </p:cNvPr>
            <p:cNvSpPr>
              <a:spLocks/>
            </p:cNvSpPr>
            <p:nvPr/>
          </p:nvSpPr>
          <p:spPr bwMode="auto">
            <a:xfrm>
              <a:off x="2057643" y="2478106"/>
              <a:ext cx="31126" cy="65364"/>
            </a:xfrm>
            <a:custGeom>
              <a:avLst/>
              <a:gdLst>
                <a:gd name="T0" fmla="*/ 20 w 20"/>
                <a:gd name="T1" fmla="*/ 21 h 42"/>
                <a:gd name="T2" fmla="*/ 0 w 20"/>
                <a:gd name="T3" fmla="*/ 42 h 42"/>
                <a:gd name="T4" fmla="*/ 0 w 20"/>
                <a:gd name="T5" fmla="*/ 0 h 42"/>
                <a:gd name="T6" fmla="*/ 20 w 20"/>
                <a:gd name="T7" fmla="*/ 21 h 42"/>
              </a:gdLst>
              <a:ahLst/>
              <a:cxnLst>
                <a:cxn ang="0">
                  <a:pos x="T0" y="T1"/>
                </a:cxn>
                <a:cxn ang="0">
                  <a:pos x="T2" y="T3"/>
                </a:cxn>
                <a:cxn ang="0">
                  <a:pos x="T4" y="T5"/>
                </a:cxn>
                <a:cxn ang="0">
                  <a:pos x="T6" y="T7"/>
                </a:cxn>
              </a:cxnLst>
              <a:rect l="0" t="0" r="r" b="b"/>
              <a:pathLst>
                <a:path w="20" h="42">
                  <a:moveTo>
                    <a:pt x="20" y="21"/>
                  </a:moveTo>
                  <a:lnTo>
                    <a:pt x="0" y="42"/>
                  </a:lnTo>
                  <a:lnTo>
                    <a:pt x="0" y="0"/>
                  </a:lnTo>
                  <a:lnTo>
                    <a:pt x="2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24" name="Text Placeholder 12">
            <a:extLst>
              <a:ext uri="{FF2B5EF4-FFF2-40B4-BE49-F238E27FC236}">
                <a16:creationId xmlns:a16="http://schemas.microsoft.com/office/drawing/2014/main" id="{203B9DAB-B39F-43AF-B0AC-7A78BD0259EF}"/>
              </a:ext>
            </a:extLst>
          </p:cNvPr>
          <p:cNvSpPr txBox="1">
            <a:spLocks/>
          </p:cNvSpPr>
          <p:nvPr/>
        </p:nvSpPr>
        <p:spPr>
          <a:xfrm>
            <a:off x="496971" y="2319778"/>
            <a:ext cx="1570034" cy="36933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bold"/>
                <a:ea typeface="+mn-ea"/>
                <a:cs typeface="Segoe UI Semilight" panose="020B0402040204020203" pitchFamily="34" charset="0"/>
              </a:rPr>
              <a:t>Migration</a:t>
            </a:r>
          </a:p>
        </p:txBody>
      </p:sp>
      <p:grpSp>
        <p:nvGrpSpPr>
          <p:cNvPr id="129" name="Graphic 259" descr="hybrid cloud storage">
            <a:extLst>
              <a:ext uri="{FF2B5EF4-FFF2-40B4-BE49-F238E27FC236}">
                <a16:creationId xmlns:a16="http://schemas.microsoft.com/office/drawing/2014/main" id="{F7B7652E-F42D-4797-9014-930B5022B84F}"/>
              </a:ext>
            </a:extLst>
          </p:cNvPr>
          <p:cNvGrpSpPr/>
          <p:nvPr/>
        </p:nvGrpSpPr>
        <p:grpSpPr>
          <a:xfrm>
            <a:off x="5404657" y="1400110"/>
            <a:ext cx="951975" cy="951975"/>
            <a:chOff x="6302307" y="1209322"/>
            <a:chExt cx="503911" cy="503911"/>
          </a:xfrm>
        </p:grpSpPr>
        <p:sp>
          <p:nvSpPr>
            <p:cNvPr id="130" name="Freeform: Shape 129">
              <a:extLst>
                <a:ext uri="{FF2B5EF4-FFF2-40B4-BE49-F238E27FC236}">
                  <a16:creationId xmlns:a16="http://schemas.microsoft.com/office/drawing/2014/main" id="{A15AEDE4-4F02-48C5-A144-B9A9A3335B85}"/>
                </a:ext>
              </a:extLst>
            </p:cNvPr>
            <p:cNvSpPr/>
            <p:nvPr/>
          </p:nvSpPr>
          <p:spPr>
            <a:xfrm>
              <a:off x="6301258" y="1296096"/>
              <a:ext cx="270138" cy="270138"/>
            </a:xfrm>
            <a:custGeom>
              <a:avLst/>
              <a:gdLst>
                <a:gd name="connsiteX0" fmla="*/ 272212 w 270137"/>
                <a:gd name="connsiteY0" fmla="*/ 272212 h 270137"/>
                <a:gd name="connsiteX1" fmla="*/ 2089 w 270137"/>
                <a:gd name="connsiteY1" fmla="*/ 272212 h 270137"/>
                <a:gd name="connsiteX2" fmla="*/ 2089 w 270137"/>
                <a:gd name="connsiteY2" fmla="*/ 2089 h 270137"/>
                <a:gd name="connsiteX3" fmla="*/ 272212 w 270137"/>
                <a:gd name="connsiteY3" fmla="*/ 2089 h 270137"/>
                <a:gd name="connsiteX4" fmla="*/ 272212 w 270137"/>
                <a:gd name="connsiteY4" fmla="*/ 272212 h 27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137" h="270137">
                  <a:moveTo>
                    <a:pt x="272212" y="272212"/>
                  </a:moveTo>
                  <a:lnTo>
                    <a:pt x="2089" y="272212"/>
                  </a:lnTo>
                  <a:lnTo>
                    <a:pt x="2089" y="2089"/>
                  </a:lnTo>
                  <a:lnTo>
                    <a:pt x="272212" y="2089"/>
                  </a:lnTo>
                  <a:lnTo>
                    <a:pt x="272212" y="272212"/>
                  </a:lnTo>
                  <a:close/>
                </a:path>
              </a:pathLst>
            </a:custGeom>
            <a:solidFill>
              <a:srgbClr val="0078D7"/>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B9865D3F-4DCB-44C5-840D-0F3C73167A6B}"/>
                </a:ext>
              </a:extLst>
            </p:cNvPr>
            <p:cNvSpPr/>
            <p:nvPr/>
          </p:nvSpPr>
          <p:spPr>
            <a:xfrm>
              <a:off x="6611413" y="1296867"/>
              <a:ext cx="166239" cy="166239"/>
            </a:xfrm>
            <a:custGeom>
              <a:avLst/>
              <a:gdLst>
                <a:gd name="connsiteX0" fmla="*/ 164691 w 166238"/>
                <a:gd name="connsiteY0" fmla="*/ 164690 h 166238"/>
                <a:gd name="connsiteX1" fmla="*/ 2089 w 166238"/>
                <a:gd name="connsiteY1" fmla="*/ 164690 h 166238"/>
                <a:gd name="connsiteX2" fmla="*/ 2089 w 166238"/>
                <a:gd name="connsiteY2" fmla="*/ 2089 h 166238"/>
                <a:gd name="connsiteX3" fmla="*/ 164779 w 166238"/>
                <a:gd name="connsiteY3" fmla="*/ 2089 h 166238"/>
                <a:gd name="connsiteX4" fmla="*/ 164779 w 166238"/>
                <a:gd name="connsiteY4" fmla="*/ 164690 h 166238"/>
                <a:gd name="connsiteX5" fmla="*/ 164691 w 166238"/>
                <a:gd name="connsiteY5" fmla="*/ 164690 h 166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238" h="166238">
                  <a:moveTo>
                    <a:pt x="164691" y="164690"/>
                  </a:moveTo>
                  <a:lnTo>
                    <a:pt x="2089" y="164690"/>
                  </a:lnTo>
                  <a:lnTo>
                    <a:pt x="2089" y="2089"/>
                  </a:lnTo>
                  <a:lnTo>
                    <a:pt x="164779" y="2089"/>
                  </a:lnTo>
                  <a:lnTo>
                    <a:pt x="164779" y="164690"/>
                  </a:lnTo>
                  <a:lnTo>
                    <a:pt x="164691" y="164690"/>
                  </a:lnTo>
                  <a:close/>
                </a:path>
              </a:pathLst>
            </a:custGeom>
            <a:solidFill>
              <a:srgbClr val="0078D7"/>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FF43A669-3F4F-408F-ABEE-AFFE5402D6DC}"/>
                </a:ext>
              </a:extLst>
            </p:cNvPr>
            <p:cNvSpPr/>
            <p:nvPr/>
          </p:nvSpPr>
          <p:spPr>
            <a:xfrm>
              <a:off x="6610805" y="1499673"/>
              <a:ext cx="98704" cy="98704"/>
            </a:xfrm>
            <a:custGeom>
              <a:avLst/>
              <a:gdLst>
                <a:gd name="connsiteX0" fmla="*/ 98700 w 98704"/>
                <a:gd name="connsiteY0" fmla="*/ 98699 h 98704"/>
                <a:gd name="connsiteX1" fmla="*/ 2089 w 98704"/>
                <a:gd name="connsiteY1" fmla="*/ 98699 h 98704"/>
                <a:gd name="connsiteX2" fmla="*/ 2089 w 98704"/>
                <a:gd name="connsiteY2" fmla="*/ 2089 h 98704"/>
                <a:gd name="connsiteX3" fmla="*/ 98700 w 98704"/>
                <a:gd name="connsiteY3" fmla="*/ 2089 h 98704"/>
                <a:gd name="connsiteX4" fmla="*/ 98700 w 98704"/>
                <a:gd name="connsiteY4" fmla="*/ 98699 h 98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04" h="98704">
                  <a:moveTo>
                    <a:pt x="98700" y="98699"/>
                  </a:moveTo>
                  <a:lnTo>
                    <a:pt x="2089" y="98699"/>
                  </a:lnTo>
                  <a:lnTo>
                    <a:pt x="2089" y="2089"/>
                  </a:lnTo>
                  <a:lnTo>
                    <a:pt x="98700" y="2089"/>
                  </a:lnTo>
                  <a:lnTo>
                    <a:pt x="98700" y="98699"/>
                  </a:lnTo>
                  <a:close/>
                </a:path>
              </a:pathLst>
            </a:custGeom>
            <a:solidFill>
              <a:srgbClr val="0078D7"/>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3D451F98-5724-405B-A52B-06BD0683F3D4}"/>
                </a:ext>
              </a:extLst>
            </p:cNvPr>
            <p:cNvSpPr/>
            <p:nvPr/>
          </p:nvSpPr>
          <p:spPr>
            <a:xfrm>
              <a:off x="6743753" y="1563027"/>
              <a:ext cx="57145" cy="57145"/>
            </a:xfrm>
            <a:custGeom>
              <a:avLst/>
              <a:gdLst>
                <a:gd name="connsiteX0" fmla="*/ 58313 w 57144"/>
                <a:gd name="connsiteY0" fmla="*/ 58313 h 57144"/>
                <a:gd name="connsiteX1" fmla="*/ 2089 w 57144"/>
                <a:gd name="connsiteY1" fmla="*/ 58313 h 57144"/>
                <a:gd name="connsiteX2" fmla="*/ 2089 w 57144"/>
                <a:gd name="connsiteY2" fmla="*/ 2089 h 57144"/>
                <a:gd name="connsiteX3" fmla="*/ 58313 w 57144"/>
                <a:gd name="connsiteY3" fmla="*/ 2089 h 57144"/>
                <a:gd name="connsiteX4" fmla="*/ 58313 w 57144"/>
                <a:gd name="connsiteY4" fmla="*/ 58313 h 5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44" h="57144">
                  <a:moveTo>
                    <a:pt x="58313" y="58313"/>
                  </a:moveTo>
                  <a:lnTo>
                    <a:pt x="2089" y="58313"/>
                  </a:lnTo>
                  <a:lnTo>
                    <a:pt x="2089" y="2089"/>
                  </a:lnTo>
                  <a:lnTo>
                    <a:pt x="58313" y="2089"/>
                  </a:lnTo>
                  <a:lnTo>
                    <a:pt x="58313" y="58313"/>
                  </a:lnTo>
                  <a:close/>
                </a:path>
              </a:pathLst>
            </a:custGeom>
            <a:solidFill>
              <a:srgbClr val="0078D7"/>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8E4FD87B-6E9A-460B-B1D1-9CDD3A0B65F0}"/>
                </a:ext>
              </a:extLst>
            </p:cNvPr>
            <p:cNvSpPr/>
            <p:nvPr/>
          </p:nvSpPr>
          <p:spPr>
            <a:xfrm>
              <a:off x="6743835" y="1500119"/>
              <a:ext cx="31170" cy="31170"/>
            </a:xfrm>
            <a:custGeom>
              <a:avLst/>
              <a:gdLst>
                <a:gd name="connsiteX0" fmla="*/ 32972 w 31169"/>
                <a:gd name="connsiteY0" fmla="*/ 32973 h 31169"/>
                <a:gd name="connsiteX1" fmla="*/ 2089 w 31169"/>
                <a:gd name="connsiteY1" fmla="*/ 32973 h 31169"/>
                <a:gd name="connsiteX2" fmla="*/ 2089 w 31169"/>
                <a:gd name="connsiteY2" fmla="*/ 2089 h 31169"/>
                <a:gd name="connsiteX3" fmla="*/ 32972 w 31169"/>
                <a:gd name="connsiteY3" fmla="*/ 2089 h 31169"/>
                <a:gd name="connsiteX4" fmla="*/ 32972 w 31169"/>
                <a:gd name="connsiteY4" fmla="*/ 32973 h 31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69" h="31169">
                  <a:moveTo>
                    <a:pt x="32972" y="32973"/>
                  </a:moveTo>
                  <a:lnTo>
                    <a:pt x="2089" y="32973"/>
                  </a:lnTo>
                  <a:lnTo>
                    <a:pt x="2089" y="2089"/>
                  </a:lnTo>
                  <a:lnTo>
                    <a:pt x="32972" y="2089"/>
                  </a:lnTo>
                  <a:lnTo>
                    <a:pt x="32972" y="32973"/>
                  </a:lnTo>
                  <a:close/>
                </a:path>
              </a:pathLst>
            </a:custGeom>
            <a:solidFill>
              <a:srgbClr val="0078D7"/>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7DF3AB8A-3D93-4526-A7B8-CD424627B9EA}"/>
                </a:ext>
              </a:extLst>
            </p:cNvPr>
            <p:cNvSpPr/>
            <p:nvPr/>
          </p:nvSpPr>
          <p:spPr>
            <a:xfrm>
              <a:off x="6339713" y="1371219"/>
              <a:ext cx="197408" cy="119484"/>
            </a:xfrm>
            <a:custGeom>
              <a:avLst/>
              <a:gdLst>
                <a:gd name="connsiteX0" fmla="*/ 157299 w 197408"/>
                <a:gd name="connsiteY0" fmla="*/ 46523 h 119484"/>
                <a:gd name="connsiteX1" fmla="*/ 112866 w 197408"/>
                <a:gd name="connsiteY1" fmla="*/ 2089 h 119484"/>
                <a:gd name="connsiteX2" fmla="*/ 69576 w 197408"/>
                <a:gd name="connsiteY2" fmla="*/ 36756 h 119484"/>
                <a:gd name="connsiteX3" fmla="*/ 52242 w 197408"/>
                <a:gd name="connsiteY3" fmla="*/ 29365 h 119484"/>
                <a:gd name="connsiteX4" fmla="*/ 28045 w 197408"/>
                <a:gd name="connsiteY4" fmla="*/ 53562 h 119484"/>
                <a:gd name="connsiteX5" fmla="*/ 28045 w 197408"/>
                <a:gd name="connsiteY5" fmla="*/ 54178 h 119484"/>
                <a:gd name="connsiteX6" fmla="*/ 2089 w 197408"/>
                <a:gd name="connsiteY6" fmla="*/ 85765 h 119484"/>
                <a:gd name="connsiteX7" fmla="*/ 34293 w 197408"/>
                <a:gd name="connsiteY7" fmla="*/ 117969 h 119484"/>
                <a:gd name="connsiteX8" fmla="*/ 166450 w 197408"/>
                <a:gd name="connsiteY8" fmla="*/ 117969 h 119484"/>
                <a:gd name="connsiteX9" fmla="*/ 195663 w 197408"/>
                <a:gd name="connsiteY9" fmla="*/ 88757 h 119484"/>
                <a:gd name="connsiteX10" fmla="*/ 166450 w 197408"/>
                <a:gd name="connsiteY10" fmla="*/ 59545 h 119484"/>
                <a:gd name="connsiteX11" fmla="*/ 154396 w 197408"/>
                <a:gd name="connsiteY11" fmla="*/ 62184 h 119484"/>
                <a:gd name="connsiteX12" fmla="*/ 157299 w 197408"/>
                <a:gd name="connsiteY12" fmla="*/ 46523 h 11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7408" h="119484">
                  <a:moveTo>
                    <a:pt x="157299" y="46523"/>
                  </a:moveTo>
                  <a:cubicBezTo>
                    <a:pt x="157299" y="21974"/>
                    <a:pt x="137414" y="2089"/>
                    <a:pt x="112866" y="2089"/>
                  </a:cubicBezTo>
                  <a:cubicBezTo>
                    <a:pt x="91660" y="2089"/>
                    <a:pt x="73975" y="16871"/>
                    <a:pt x="69576" y="36756"/>
                  </a:cubicBezTo>
                  <a:cubicBezTo>
                    <a:pt x="65176" y="32180"/>
                    <a:pt x="59017" y="29365"/>
                    <a:pt x="52242" y="29365"/>
                  </a:cubicBezTo>
                  <a:cubicBezTo>
                    <a:pt x="38868" y="29365"/>
                    <a:pt x="28045" y="40187"/>
                    <a:pt x="28045" y="53562"/>
                  </a:cubicBezTo>
                  <a:cubicBezTo>
                    <a:pt x="28045" y="53737"/>
                    <a:pt x="28045" y="54002"/>
                    <a:pt x="28045" y="54178"/>
                  </a:cubicBezTo>
                  <a:cubicBezTo>
                    <a:pt x="13263" y="57081"/>
                    <a:pt x="2089" y="70104"/>
                    <a:pt x="2089" y="85765"/>
                  </a:cubicBezTo>
                  <a:cubicBezTo>
                    <a:pt x="2089" y="103539"/>
                    <a:pt x="16519" y="117969"/>
                    <a:pt x="34293" y="117969"/>
                  </a:cubicBezTo>
                  <a:lnTo>
                    <a:pt x="166450" y="117969"/>
                  </a:lnTo>
                  <a:cubicBezTo>
                    <a:pt x="182552" y="117969"/>
                    <a:pt x="195663" y="104858"/>
                    <a:pt x="195663" y="88757"/>
                  </a:cubicBezTo>
                  <a:cubicBezTo>
                    <a:pt x="195663" y="72655"/>
                    <a:pt x="182552" y="59545"/>
                    <a:pt x="166450" y="59545"/>
                  </a:cubicBezTo>
                  <a:cubicBezTo>
                    <a:pt x="162139" y="59545"/>
                    <a:pt x="158092" y="60513"/>
                    <a:pt x="154396" y="62184"/>
                  </a:cubicBezTo>
                  <a:cubicBezTo>
                    <a:pt x="156244" y="57345"/>
                    <a:pt x="157299" y="52066"/>
                    <a:pt x="157299" y="46523"/>
                  </a:cubicBezTo>
                  <a:close/>
                </a:path>
              </a:pathLst>
            </a:custGeom>
            <a:solidFill>
              <a:srgbClr val="50E6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5" name="Text Placeholder 80">
            <a:extLst>
              <a:ext uri="{FF2B5EF4-FFF2-40B4-BE49-F238E27FC236}">
                <a16:creationId xmlns:a16="http://schemas.microsoft.com/office/drawing/2014/main" id="{37E003CD-03BC-4566-89DC-0838B794FF5E}"/>
              </a:ext>
            </a:extLst>
          </p:cNvPr>
          <p:cNvSpPr txBox="1">
            <a:spLocks/>
          </p:cNvSpPr>
          <p:nvPr/>
        </p:nvSpPr>
        <p:spPr>
          <a:xfrm>
            <a:off x="5314415" y="2319778"/>
            <a:ext cx="4030980" cy="35614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prstClr val="black"/>
                    </a:gs>
                    <a:gs pos="100000">
                      <a:prstClr val="black"/>
                    </a:gs>
                  </a:gsLst>
                  <a:lin ang="5400000" scaled="0"/>
                </a:gradFill>
                <a:effectLst/>
                <a:uLnTx/>
                <a:uFillTx/>
                <a:latin typeface="Segoe UI Semibold"/>
                <a:ea typeface="+mn-ea"/>
                <a:cs typeface="Segoe UI Semilight" panose="020B0402040204020203" pitchFamily="34" charset="0"/>
              </a:rPr>
              <a:t>Cloud-Native Applications</a:t>
            </a:r>
          </a:p>
        </p:txBody>
      </p:sp>
      <p:grpSp>
        <p:nvGrpSpPr>
          <p:cNvPr id="138" name="Group 137">
            <a:extLst>
              <a:ext uri="{FF2B5EF4-FFF2-40B4-BE49-F238E27FC236}">
                <a16:creationId xmlns:a16="http://schemas.microsoft.com/office/drawing/2014/main" id="{43652F61-5E4B-4097-A99C-1B80C068EA56}"/>
              </a:ext>
              <a:ext uri="{C183D7F6-B498-43B3-948B-1728B52AA6E4}">
                <adec:decorative xmlns:adec="http://schemas.microsoft.com/office/drawing/2017/decorative" val="1"/>
              </a:ext>
            </a:extLst>
          </p:cNvPr>
          <p:cNvGrpSpPr/>
          <p:nvPr/>
        </p:nvGrpSpPr>
        <p:grpSpPr>
          <a:xfrm>
            <a:off x="2597903" y="3218028"/>
            <a:ext cx="1743906" cy="569214"/>
            <a:chOff x="715956" y="2128938"/>
            <a:chExt cx="2886593" cy="942188"/>
          </a:xfrm>
        </p:grpSpPr>
        <p:pic>
          <p:nvPicPr>
            <p:cNvPr id="139" name="Picture 2" descr="See the source image">
              <a:extLst>
                <a:ext uri="{FF2B5EF4-FFF2-40B4-BE49-F238E27FC236}">
                  <a16:creationId xmlns:a16="http://schemas.microsoft.com/office/drawing/2014/main" id="{42A512AE-3B21-488F-932A-54E655A41134}"/>
                </a:ext>
              </a:extLst>
            </p:cNvPr>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a:stretch/>
          </p:blipFill>
          <p:spPr bwMode="auto">
            <a:xfrm>
              <a:off x="715956" y="2457365"/>
              <a:ext cx="1785885" cy="392311"/>
            </a:xfrm>
            <a:prstGeom prst="rect">
              <a:avLst/>
            </a:prstGeom>
            <a:noFill/>
            <a:extLst>
              <a:ext uri="{909E8E84-426E-40DD-AFC4-6F175D3DCCD1}">
                <a14:hiddenFill xmlns:a14="http://schemas.microsoft.com/office/drawing/2010/main">
                  <a:solidFill>
                    <a:srgbClr val="FFFFFF"/>
                  </a:solidFill>
                </a14:hiddenFill>
              </a:ext>
            </a:extLst>
          </p:spPr>
        </p:pic>
        <p:pic>
          <p:nvPicPr>
            <p:cNvPr id="140" name="Graphic 139">
              <a:extLst>
                <a:ext uri="{FF2B5EF4-FFF2-40B4-BE49-F238E27FC236}">
                  <a16:creationId xmlns:a16="http://schemas.microsoft.com/office/drawing/2014/main" id="{B2E1CE8D-CFA2-4FAD-936C-2B2891AA11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60361" y="2128938"/>
              <a:ext cx="942188" cy="942188"/>
            </a:xfrm>
            <a:prstGeom prst="rect">
              <a:avLst/>
            </a:prstGeom>
          </p:spPr>
        </p:pic>
        <p:sp>
          <p:nvSpPr>
            <p:cNvPr id="141" name="Arrow: Right 140">
              <a:extLst>
                <a:ext uri="{FF2B5EF4-FFF2-40B4-BE49-F238E27FC236}">
                  <a16:creationId xmlns:a16="http://schemas.microsoft.com/office/drawing/2014/main" id="{6FC12040-E4DE-47A7-80A3-5741F360F41B}"/>
                </a:ext>
              </a:extLst>
            </p:cNvPr>
            <p:cNvSpPr/>
            <p:nvPr/>
          </p:nvSpPr>
          <p:spPr bwMode="auto">
            <a:xfrm>
              <a:off x="2589451" y="2479031"/>
              <a:ext cx="152267" cy="39231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grpSp>
        <p:nvGrpSpPr>
          <p:cNvPr id="142" name="Group 141">
            <a:extLst>
              <a:ext uri="{FF2B5EF4-FFF2-40B4-BE49-F238E27FC236}">
                <a16:creationId xmlns:a16="http://schemas.microsoft.com/office/drawing/2014/main" id="{1620737D-ED55-44A9-B902-AD6AE7AF29FB}"/>
              </a:ext>
              <a:ext uri="{C183D7F6-B498-43B3-948B-1728B52AA6E4}">
                <adec:decorative xmlns:adec="http://schemas.microsoft.com/office/drawing/2017/decorative" val="1"/>
              </a:ext>
            </a:extLst>
          </p:cNvPr>
          <p:cNvGrpSpPr>
            <a:grpSpLocks noChangeAspect="1"/>
          </p:cNvGrpSpPr>
          <p:nvPr/>
        </p:nvGrpSpPr>
        <p:grpSpPr>
          <a:xfrm>
            <a:off x="335952" y="3243907"/>
            <a:ext cx="1016757" cy="527566"/>
            <a:chOff x="364876" y="2347293"/>
            <a:chExt cx="2344987" cy="1216745"/>
          </a:xfrm>
        </p:grpSpPr>
        <p:sp>
          <p:nvSpPr>
            <p:cNvPr id="143" name="Freeform: Shape 142">
              <a:extLst>
                <a:ext uri="{FF2B5EF4-FFF2-40B4-BE49-F238E27FC236}">
                  <a16:creationId xmlns:a16="http://schemas.microsoft.com/office/drawing/2014/main" id="{0E9498E9-6DAA-445F-A6F0-2AE390F50B2C}"/>
                </a:ext>
              </a:extLst>
            </p:cNvPr>
            <p:cNvSpPr/>
            <p:nvPr/>
          </p:nvSpPr>
          <p:spPr>
            <a:xfrm rot="5400000">
              <a:off x="2197862" y="2729643"/>
              <a:ext cx="572032" cy="451970"/>
            </a:xfrm>
            <a:custGeom>
              <a:avLst/>
              <a:gdLst>
                <a:gd name="connsiteX0" fmla="*/ 105604 w 210982"/>
                <a:gd name="connsiteY0" fmla="*/ 0 h 170336"/>
                <a:gd name="connsiteX1" fmla="*/ 0 w 210982"/>
                <a:gd name="connsiteY1" fmla="*/ 170337 h 170336"/>
                <a:gd name="connsiteX2" fmla="*/ 210983 w 210982"/>
                <a:gd name="connsiteY2" fmla="*/ 170337 h 170336"/>
                <a:gd name="connsiteX3" fmla="*/ 105604 w 210982"/>
                <a:gd name="connsiteY3" fmla="*/ 0 h 170336"/>
              </a:gdLst>
              <a:ahLst/>
              <a:cxnLst>
                <a:cxn ang="0">
                  <a:pos x="connsiteX0" y="connsiteY0"/>
                </a:cxn>
                <a:cxn ang="0">
                  <a:pos x="connsiteX1" y="connsiteY1"/>
                </a:cxn>
                <a:cxn ang="0">
                  <a:pos x="connsiteX2" y="connsiteY2"/>
                </a:cxn>
                <a:cxn ang="0">
                  <a:pos x="connsiteX3" y="connsiteY3"/>
                </a:cxn>
              </a:cxnLst>
              <a:rect l="l" t="t" r="r" b="b"/>
              <a:pathLst>
                <a:path w="210982" h="170336">
                  <a:moveTo>
                    <a:pt x="105604" y="0"/>
                  </a:moveTo>
                  <a:cubicBezTo>
                    <a:pt x="105604" y="0"/>
                    <a:pt x="28162" y="72421"/>
                    <a:pt x="0" y="170337"/>
                  </a:cubicBezTo>
                  <a:lnTo>
                    <a:pt x="210983" y="170337"/>
                  </a:lnTo>
                  <a:cubicBezTo>
                    <a:pt x="182640" y="72016"/>
                    <a:pt x="105604" y="0"/>
                    <a:pt x="105604" y="0"/>
                  </a:cubicBezTo>
                  <a:close/>
                </a:path>
              </a:pathLst>
            </a:custGeom>
            <a:solidFill>
              <a:srgbClr val="7DD5E7"/>
            </a:solidFill>
            <a:ln w="1652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676DE86D-D4DF-44E0-AA92-9A9A3283373D}"/>
                </a:ext>
              </a:extLst>
            </p:cNvPr>
            <p:cNvSpPr/>
            <p:nvPr/>
          </p:nvSpPr>
          <p:spPr>
            <a:xfrm rot="5400000">
              <a:off x="1453858" y="3052451"/>
              <a:ext cx="317727" cy="705447"/>
            </a:xfrm>
            <a:custGeom>
              <a:avLst/>
              <a:gdLst>
                <a:gd name="connsiteX0" fmla="*/ 224 w 117187"/>
                <a:gd name="connsiteY0" fmla="*/ 0 h 265865"/>
                <a:gd name="connsiteX1" fmla="*/ 0 w 117187"/>
                <a:gd name="connsiteY1" fmla="*/ 214162 h 265865"/>
                <a:gd name="connsiteX2" fmla="*/ 116964 w 117187"/>
                <a:gd name="connsiteY2" fmla="*/ 265865 h 265865"/>
                <a:gd name="connsiteX3" fmla="*/ 117188 w 117187"/>
                <a:gd name="connsiteY3" fmla="*/ 145777 h 265865"/>
                <a:gd name="connsiteX4" fmla="*/ 224 w 117187"/>
                <a:gd name="connsiteY4" fmla="*/ 0 h 26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87" h="265865">
                  <a:moveTo>
                    <a:pt x="224" y="0"/>
                  </a:moveTo>
                  <a:lnTo>
                    <a:pt x="0" y="214162"/>
                  </a:lnTo>
                  <a:lnTo>
                    <a:pt x="116964" y="265865"/>
                  </a:lnTo>
                  <a:lnTo>
                    <a:pt x="117188" y="145777"/>
                  </a:lnTo>
                  <a:lnTo>
                    <a:pt x="224" y="0"/>
                  </a:lnTo>
                  <a:close/>
                </a:path>
              </a:pathLst>
            </a:custGeom>
            <a:solidFill>
              <a:srgbClr val="347ABC"/>
            </a:solidFill>
            <a:ln w="1652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D7245097-E57F-43D4-AE67-4F8389DD9E95}"/>
                </a:ext>
              </a:extLst>
            </p:cNvPr>
            <p:cNvSpPr/>
            <p:nvPr/>
          </p:nvSpPr>
          <p:spPr>
            <a:xfrm rot="5400000">
              <a:off x="1452989" y="2154004"/>
              <a:ext cx="318869" cy="705447"/>
            </a:xfrm>
            <a:custGeom>
              <a:avLst/>
              <a:gdLst>
                <a:gd name="connsiteX0" fmla="*/ 117384 w 117608"/>
                <a:gd name="connsiteY0" fmla="*/ 0 h 265865"/>
                <a:gd name="connsiteX1" fmla="*/ 117608 w 117608"/>
                <a:gd name="connsiteY1" fmla="*/ 214164 h 265865"/>
                <a:gd name="connsiteX2" fmla="*/ 224 w 117608"/>
                <a:gd name="connsiteY2" fmla="*/ 265865 h 265865"/>
                <a:gd name="connsiteX3" fmla="*/ 0 w 117608"/>
                <a:gd name="connsiteY3" fmla="*/ 145778 h 265865"/>
                <a:gd name="connsiteX4" fmla="*/ 117384 w 117608"/>
                <a:gd name="connsiteY4" fmla="*/ 0 h 26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608" h="265865">
                  <a:moveTo>
                    <a:pt x="117384" y="0"/>
                  </a:moveTo>
                  <a:lnTo>
                    <a:pt x="117608" y="214164"/>
                  </a:lnTo>
                  <a:lnTo>
                    <a:pt x="224" y="265865"/>
                  </a:lnTo>
                  <a:lnTo>
                    <a:pt x="0" y="145778"/>
                  </a:lnTo>
                  <a:lnTo>
                    <a:pt x="117384" y="0"/>
                  </a:lnTo>
                  <a:close/>
                </a:path>
              </a:pathLst>
            </a:custGeom>
            <a:solidFill>
              <a:srgbClr val="347ABC"/>
            </a:solidFill>
            <a:ln w="1652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F5A4D3DE-A149-4710-8A12-5DED608C22F8}"/>
                </a:ext>
              </a:extLst>
            </p:cNvPr>
            <p:cNvSpPr/>
            <p:nvPr/>
          </p:nvSpPr>
          <p:spPr>
            <a:xfrm rot="5400000">
              <a:off x="1428368" y="2416887"/>
              <a:ext cx="581437" cy="1079987"/>
            </a:xfrm>
            <a:custGeom>
              <a:avLst/>
              <a:gdLst>
                <a:gd name="connsiteX0" fmla="*/ 0 w 554137"/>
                <a:gd name="connsiteY0" fmla="*/ 781748 h 992197"/>
                <a:gd name="connsiteX1" fmla="*/ 18911 w 554137"/>
                <a:gd name="connsiteY1" fmla="*/ 38979 h 992197"/>
                <a:gd name="connsiteX2" fmla="*/ 25612 w 554137"/>
                <a:gd name="connsiteY2" fmla="*/ 19367 h 992197"/>
                <a:gd name="connsiteX3" fmla="*/ 29441 w 554137"/>
                <a:gd name="connsiteY3" fmla="*/ 63 h 992197"/>
                <a:gd name="connsiteX4" fmla="*/ 524995 w 554137"/>
                <a:gd name="connsiteY4" fmla="*/ 63 h 992197"/>
                <a:gd name="connsiteX5" fmla="*/ 533184 w 554137"/>
                <a:gd name="connsiteY5" fmla="*/ 0 h 992197"/>
                <a:gd name="connsiteX6" fmla="*/ 548855 w 554137"/>
                <a:gd name="connsiteY6" fmla="*/ 680402 h 992197"/>
                <a:gd name="connsiteX7" fmla="*/ 551078 w 554137"/>
                <a:gd name="connsiteY7" fmla="*/ 780736 h 992197"/>
                <a:gd name="connsiteX8" fmla="*/ 554137 w 554137"/>
                <a:gd name="connsiteY8" fmla="*/ 780736 h 992197"/>
                <a:gd name="connsiteX9" fmla="*/ 551185 w 554137"/>
                <a:gd name="connsiteY9" fmla="*/ 785563 h 992197"/>
                <a:gd name="connsiteX10" fmla="*/ 551215 w 554137"/>
                <a:gd name="connsiteY10" fmla="*/ 786899 h 992197"/>
                <a:gd name="connsiteX11" fmla="*/ 550373 w 554137"/>
                <a:gd name="connsiteY11" fmla="*/ 786891 h 992197"/>
                <a:gd name="connsiteX12" fmla="*/ 424818 w 554137"/>
                <a:gd name="connsiteY12" fmla="*/ 992197 h 992197"/>
                <a:gd name="connsiteX13" fmla="*/ 134777 w 554137"/>
                <a:gd name="connsiteY13" fmla="*/ 992197 h 992197"/>
                <a:gd name="connsiteX14" fmla="*/ 7095 w 554137"/>
                <a:gd name="connsiteY14" fmla="*/ 781814 h 992197"/>
                <a:gd name="connsiteX0" fmla="*/ 0 w 547042"/>
                <a:gd name="connsiteY0" fmla="*/ 781814 h 992197"/>
                <a:gd name="connsiteX1" fmla="*/ 11816 w 547042"/>
                <a:gd name="connsiteY1" fmla="*/ 38979 h 992197"/>
                <a:gd name="connsiteX2" fmla="*/ 18517 w 547042"/>
                <a:gd name="connsiteY2" fmla="*/ 19367 h 992197"/>
                <a:gd name="connsiteX3" fmla="*/ 22346 w 547042"/>
                <a:gd name="connsiteY3" fmla="*/ 63 h 992197"/>
                <a:gd name="connsiteX4" fmla="*/ 517900 w 547042"/>
                <a:gd name="connsiteY4" fmla="*/ 63 h 992197"/>
                <a:gd name="connsiteX5" fmla="*/ 526089 w 547042"/>
                <a:gd name="connsiteY5" fmla="*/ 0 h 992197"/>
                <a:gd name="connsiteX6" fmla="*/ 541760 w 547042"/>
                <a:gd name="connsiteY6" fmla="*/ 680402 h 992197"/>
                <a:gd name="connsiteX7" fmla="*/ 543983 w 547042"/>
                <a:gd name="connsiteY7" fmla="*/ 780736 h 992197"/>
                <a:gd name="connsiteX8" fmla="*/ 547042 w 547042"/>
                <a:gd name="connsiteY8" fmla="*/ 780736 h 992197"/>
                <a:gd name="connsiteX9" fmla="*/ 544090 w 547042"/>
                <a:gd name="connsiteY9" fmla="*/ 785563 h 992197"/>
                <a:gd name="connsiteX10" fmla="*/ 544120 w 547042"/>
                <a:gd name="connsiteY10" fmla="*/ 786899 h 992197"/>
                <a:gd name="connsiteX11" fmla="*/ 543278 w 547042"/>
                <a:gd name="connsiteY11" fmla="*/ 786891 h 992197"/>
                <a:gd name="connsiteX12" fmla="*/ 417723 w 547042"/>
                <a:gd name="connsiteY12" fmla="*/ 992197 h 992197"/>
                <a:gd name="connsiteX13" fmla="*/ 127682 w 547042"/>
                <a:gd name="connsiteY13" fmla="*/ 992197 h 992197"/>
                <a:gd name="connsiteX14" fmla="*/ 0 w 547042"/>
                <a:gd name="connsiteY14" fmla="*/ 781814 h 992197"/>
                <a:gd name="connsiteX0" fmla="*/ 0 w 547042"/>
                <a:gd name="connsiteY0" fmla="*/ 781814 h 992197"/>
                <a:gd name="connsiteX1" fmla="*/ 11816 w 547042"/>
                <a:gd name="connsiteY1" fmla="*/ 38979 h 992197"/>
                <a:gd name="connsiteX2" fmla="*/ 18517 w 547042"/>
                <a:gd name="connsiteY2" fmla="*/ 19367 h 992197"/>
                <a:gd name="connsiteX3" fmla="*/ 22346 w 547042"/>
                <a:gd name="connsiteY3" fmla="*/ 63 h 992197"/>
                <a:gd name="connsiteX4" fmla="*/ 517900 w 547042"/>
                <a:gd name="connsiteY4" fmla="*/ 63 h 992197"/>
                <a:gd name="connsiteX5" fmla="*/ 526089 w 547042"/>
                <a:gd name="connsiteY5" fmla="*/ 0 h 992197"/>
                <a:gd name="connsiteX6" fmla="*/ 543983 w 547042"/>
                <a:gd name="connsiteY6" fmla="*/ 780736 h 992197"/>
                <a:gd name="connsiteX7" fmla="*/ 547042 w 547042"/>
                <a:gd name="connsiteY7" fmla="*/ 780736 h 992197"/>
                <a:gd name="connsiteX8" fmla="*/ 544090 w 547042"/>
                <a:gd name="connsiteY8" fmla="*/ 785563 h 992197"/>
                <a:gd name="connsiteX9" fmla="*/ 544120 w 547042"/>
                <a:gd name="connsiteY9" fmla="*/ 786899 h 992197"/>
                <a:gd name="connsiteX10" fmla="*/ 543278 w 547042"/>
                <a:gd name="connsiteY10" fmla="*/ 786891 h 992197"/>
                <a:gd name="connsiteX11" fmla="*/ 417723 w 547042"/>
                <a:gd name="connsiteY11" fmla="*/ 992197 h 992197"/>
                <a:gd name="connsiteX12" fmla="*/ 127682 w 547042"/>
                <a:gd name="connsiteY12" fmla="*/ 992197 h 992197"/>
                <a:gd name="connsiteX13" fmla="*/ 0 w 547042"/>
                <a:gd name="connsiteY13" fmla="*/ 781814 h 992197"/>
                <a:gd name="connsiteX0" fmla="*/ 0 w 547042"/>
                <a:gd name="connsiteY0" fmla="*/ 781814 h 992197"/>
                <a:gd name="connsiteX1" fmla="*/ 11816 w 547042"/>
                <a:gd name="connsiteY1" fmla="*/ 38979 h 992197"/>
                <a:gd name="connsiteX2" fmla="*/ 18517 w 547042"/>
                <a:gd name="connsiteY2" fmla="*/ 19367 h 992197"/>
                <a:gd name="connsiteX3" fmla="*/ 22346 w 547042"/>
                <a:gd name="connsiteY3" fmla="*/ 63 h 992197"/>
                <a:gd name="connsiteX4" fmla="*/ 517900 w 547042"/>
                <a:gd name="connsiteY4" fmla="*/ 63 h 992197"/>
                <a:gd name="connsiteX5" fmla="*/ 526089 w 547042"/>
                <a:gd name="connsiteY5" fmla="*/ 0 h 992197"/>
                <a:gd name="connsiteX6" fmla="*/ 543983 w 547042"/>
                <a:gd name="connsiteY6" fmla="*/ 780736 h 992197"/>
                <a:gd name="connsiteX7" fmla="*/ 547042 w 547042"/>
                <a:gd name="connsiteY7" fmla="*/ 780736 h 992197"/>
                <a:gd name="connsiteX8" fmla="*/ 544090 w 547042"/>
                <a:gd name="connsiteY8" fmla="*/ 785563 h 992197"/>
                <a:gd name="connsiteX9" fmla="*/ 544120 w 547042"/>
                <a:gd name="connsiteY9" fmla="*/ 786899 h 992197"/>
                <a:gd name="connsiteX10" fmla="*/ 417723 w 547042"/>
                <a:gd name="connsiteY10" fmla="*/ 992197 h 992197"/>
                <a:gd name="connsiteX11" fmla="*/ 127682 w 547042"/>
                <a:gd name="connsiteY11" fmla="*/ 992197 h 992197"/>
                <a:gd name="connsiteX12" fmla="*/ 0 w 547042"/>
                <a:gd name="connsiteY12" fmla="*/ 781814 h 992197"/>
                <a:gd name="connsiteX0" fmla="*/ 0 w 547042"/>
                <a:gd name="connsiteY0" fmla="*/ 781814 h 992197"/>
                <a:gd name="connsiteX1" fmla="*/ 11816 w 547042"/>
                <a:gd name="connsiteY1" fmla="*/ 38979 h 992197"/>
                <a:gd name="connsiteX2" fmla="*/ 18517 w 547042"/>
                <a:gd name="connsiteY2" fmla="*/ 19367 h 992197"/>
                <a:gd name="connsiteX3" fmla="*/ 22346 w 547042"/>
                <a:gd name="connsiteY3" fmla="*/ 63 h 992197"/>
                <a:gd name="connsiteX4" fmla="*/ 517900 w 547042"/>
                <a:gd name="connsiteY4" fmla="*/ 63 h 992197"/>
                <a:gd name="connsiteX5" fmla="*/ 526089 w 547042"/>
                <a:gd name="connsiteY5" fmla="*/ 0 h 992197"/>
                <a:gd name="connsiteX6" fmla="*/ 543983 w 547042"/>
                <a:gd name="connsiteY6" fmla="*/ 780736 h 992197"/>
                <a:gd name="connsiteX7" fmla="*/ 547042 w 547042"/>
                <a:gd name="connsiteY7" fmla="*/ 780736 h 992197"/>
                <a:gd name="connsiteX8" fmla="*/ 544120 w 547042"/>
                <a:gd name="connsiteY8" fmla="*/ 786899 h 992197"/>
                <a:gd name="connsiteX9" fmla="*/ 417723 w 547042"/>
                <a:gd name="connsiteY9" fmla="*/ 992197 h 992197"/>
                <a:gd name="connsiteX10" fmla="*/ 127682 w 547042"/>
                <a:gd name="connsiteY10" fmla="*/ 992197 h 992197"/>
                <a:gd name="connsiteX11" fmla="*/ 0 w 547042"/>
                <a:gd name="connsiteY11" fmla="*/ 781814 h 992197"/>
                <a:gd name="connsiteX0" fmla="*/ 0 w 547042"/>
                <a:gd name="connsiteY0" fmla="*/ 781814 h 992197"/>
                <a:gd name="connsiteX1" fmla="*/ 11816 w 547042"/>
                <a:gd name="connsiteY1" fmla="*/ 38979 h 992197"/>
                <a:gd name="connsiteX2" fmla="*/ 18517 w 547042"/>
                <a:gd name="connsiteY2" fmla="*/ 19367 h 992197"/>
                <a:gd name="connsiteX3" fmla="*/ 22346 w 547042"/>
                <a:gd name="connsiteY3" fmla="*/ 63 h 992197"/>
                <a:gd name="connsiteX4" fmla="*/ 517900 w 547042"/>
                <a:gd name="connsiteY4" fmla="*/ 63 h 992197"/>
                <a:gd name="connsiteX5" fmla="*/ 526089 w 547042"/>
                <a:gd name="connsiteY5" fmla="*/ 0 h 992197"/>
                <a:gd name="connsiteX6" fmla="*/ 543983 w 547042"/>
                <a:gd name="connsiteY6" fmla="*/ 780736 h 992197"/>
                <a:gd name="connsiteX7" fmla="*/ 547042 w 547042"/>
                <a:gd name="connsiteY7" fmla="*/ 780736 h 992197"/>
                <a:gd name="connsiteX8" fmla="*/ 417723 w 547042"/>
                <a:gd name="connsiteY8" fmla="*/ 992197 h 992197"/>
                <a:gd name="connsiteX9" fmla="*/ 127682 w 547042"/>
                <a:gd name="connsiteY9" fmla="*/ 992197 h 992197"/>
                <a:gd name="connsiteX10" fmla="*/ 0 w 547042"/>
                <a:gd name="connsiteY10" fmla="*/ 781814 h 992197"/>
                <a:gd name="connsiteX0" fmla="*/ 0 w 543983"/>
                <a:gd name="connsiteY0" fmla="*/ 781814 h 992197"/>
                <a:gd name="connsiteX1" fmla="*/ 11816 w 543983"/>
                <a:gd name="connsiteY1" fmla="*/ 38979 h 992197"/>
                <a:gd name="connsiteX2" fmla="*/ 18517 w 543983"/>
                <a:gd name="connsiteY2" fmla="*/ 19367 h 992197"/>
                <a:gd name="connsiteX3" fmla="*/ 22346 w 543983"/>
                <a:gd name="connsiteY3" fmla="*/ 63 h 992197"/>
                <a:gd name="connsiteX4" fmla="*/ 517900 w 543983"/>
                <a:gd name="connsiteY4" fmla="*/ 63 h 992197"/>
                <a:gd name="connsiteX5" fmla="*/ 526089 w 543983"/>
                <a:gd name="connsiteY5" fmla="*/ 0 h 992197"/>
                <a:gd name="connsiteX6" fmla="*/ 543983 w 543983"/>
                <a:gd name="connsiteY6" fmla="*/ 780736 h 992197"/>
                <a:gd name="connsiteX7" fmla="*/ 417723 w 543983"/>
                <a:gd name="connsiteY7" fmla="*/ 992197 h 992197"/>
                <a:gd name="connsiteX8" fmla="*/ 127682 w 543983"/>
                <a:gd name="connsiteY8" fmla="*/ 992197 h 992197"/>
                <a:gd name="connsiteX9" fmla="*/ 0 w 543983"/>
                <a:gd name="connsiteY9" fmla="*/ 781814 h 992197"/>
                <a:gd name="connsiteX0" fmla="*/ 0 w 541407"/>
                <a:gd name="connsiteY0" fmla="*/ 781814 h 992197"/>
                <a:gd name="connsiteX1" fmla="*/ 11816 w 541407"/>
                <a:gd name="connsiteY1" fmla="*/ 38979 h 992197"/>
                <a:gd name="connsiteX2" fmla="*/ 18517 w 541407"/>
                <a:gd name="connsiteY2" fmla="*/ 19367 h 992197"/>
                <a:gd name="connsiteX3" fmla="*/ 22346 w 541407"/>
                <a:gd name="connsiteY3" fmla="*/ 63 h 992197"/>
                <a:gd name="connsiteX4" fmla="*/ 517900 w 541407"/>
                <a:gd name="connsiteY4" fmla="*/ 63 h 992197"/>
                <a:gd name="connsiteX5" fmla="*/ 526089 w 541407"/>
                <a:gd name="connsiteY5" fmla="*/ 0 h 992197"/>
                <a:gd name="connsiteX6" fmla="*/ 541407 w 541407"/>
                <a:gd name="connsiteY6" fmla="*/ 780736 h 992197"/>
                <a:gd name="connsiteX7" fmla="*/ 417723 w 541407"/>
                <a:gd name="connsiteY7" fmla="*/ 992197 h 992197"/>
                <a:gd name="connsiteX8" fmla="*/ 127682 w 541407"/>
                <a:gd name="connsiteY8" fmla="*/ 992197 h 992197"/>
                <a:gd name="connsiteX9" fmla="*/ 0 w 541407"/>
                <a:gd name="connsiteY9" fmla="*/ 781814 h 992197"/>
                <a:gd name="connsiteX0" fmla="*/ 0 w 527274"/>
                <a:gd name="connsiteY0" fmla="*/ 781814 h 992197"/>
                <a:gd name="connsiteX1" fmla="*/ 11816 w 527274"/>
                <a:gd name="connsiteY1" fmla="*/ 38979 h 992197"/>
                <a:gd name="connsiteX2" fmla="*/ 18517 w 527274"/>
                <a:gd name="connsiteY2" fmla="*/ 19367 h 992197"/>
                <a:gd name="connsiteX3" fmla="*/ 22346 w 527274"/>
                <a:gd name="connsiteY3" fmla="*/ 63 h 992197"/>
                <a:gd name="connsiteX4" fmla="*/ 517900 w 527274"/>
                <a:gd name="connsiteY4" fmla="*/ 63 h 992197"/>
                <a:gd name="connsiteX5" fmla="*/ 526089 w 527274"/>
                <a:gd name="connsiteY5" fmla="*/ 0 h 992197"/>
                <a:gd name="connsiteX6" fmla="*/ 524664 w 527274"/>
                <a:gd name="connsiteY6" fmla="*/ 782024 h 992197"/>
                <a:gd name="connsiteX7" fmla="*/ 417723 w 527274"/>
                <a:gd name="connsiteY7" fmla="*/ 992197 h 992197"/>
                <a:gd name="connsiteX8" fmla="*/ 127682 w 527274"/>
                <a:gd name="connsiteY8" fmla="*/ 992197 h 992197"/>
                <a:gd name="connsiteX9" fmla="*/ 0 w 527274"/>
                <a:gd name="connsiteY9" fmla="*/ 781814 h 992197"/>
                <a:gd name="connsiteX0" fmla="*/ 0 w 533681"/>
                <a:gd name="connsiteY0" fmla="*/ 781814 h 992197"/>
                <a:gd name="connsiteX1" fmla="*/ 11816 w 533681"/>
                <a:gd name="connsiteY1" fmla="*/ 38979 h 992197"/>
                <a:gd name="connsiteX2" fmla="*/ 18517 w 533681"/>
                <a:gd name="connsiteY2" fmla="*/ 19367 h 992197"/>
                <a:gd name="connsiteX3" fmla="*/ 22346 w 533681"/>
                <a:gd name="connsiteY3" fmla="*/ 63 h 992197"/>
                <a:gd name="connsiteX4" fmla="*/ 517900 w 533681"/>
                <a:gd name="connsiteY4" fmla="*/ 63 h 992197"/>
                <a:gd name="connsiteX5" fmla="*/ 526089 w 533681"/>
                <a:gd name="connsiteY5" fmla="*/ 0 h 992197"/>
                <a:gd name="connsiteX6" fmla="*/ 533681 w 533681"/>
                <a:gd name="connsiteY6" fmla="*/ 783312 h 992197"/>
                <a:gd name="connsiteX7" fmla="*/ 417723 w 533681"/>
                <a:gd name="connsiteY7" fmla="*/ 992197 h 992197"/>
                <a:gd name="connsiteX8" fmla="*/ 127682 w 533681"/>
                <a:gd name="connsiteY8" fmla="*/ 992197 h 992197"/>
                <a:gd name="connsiteX9" fmla="*/ 0 w 533681"/>
                <a:gd name="connsiteY9" fmla="*/ 781814 h 992197"/>
                <a:gd name="connsiteX0" fmla="*/ 327 w 534008"/>
                <a:gd name="connsiteY0" fmla="*/ 781814 h 992197"/>
                <a:gd name="connsiteX1" fmla="*/ 0 w 534008"/>
                <a:gd name="connsiteY1" fmla="*/ 42264 h 992197"/>
                <a:gd name="connsiteX2" fmla="*/ 18844 w 534008"/>
                <a:gd name="connsiteY2" fmla="*/ 19367 h 992197"/>
                <a:gd name="connsiteX3" fmla="*/ 22673 w 534008"/>
                <a:gd name="connsiteY3" fmla="*/ 63 h 992197"/>
                <a:gd name="connsiteX4" fmla="*/ 518227 w 534008"/>
                <a:gd name="connsiteY4" fmla="*/ 63 h 992197"/>
                <a:gd name="connsiteX5" fmla="*/ 526416 w 534008"/>
                <a:gd name="connsiteY5" fmla="*/ 0 h 992197"/>
                <a:gd name="connsiteX6" fmla="*/ 534008 w 534008"/>
                <a:gd name="connsiteY6" fmla="*/ 783312 h 992197"/>
                <a:gd name="connsiteX7" fmla="*/ 418050 w 534008"/>
                <a:gd name="connsiteY7" fmla="*/ 992197 h 992197"/>
                <a:gd name="connsiteX8" fmla="*/ 128009 w 534008"/>
                <a:gd name="connsiteY8" fmla="*/ 992197 h 992197"/>
                <a:gd name="connsiteX9" fmla="*/ 327 w 534008"/>
                <a:gd name="connsiteY9" fmla="*/ 781814 h 992197"/>
                <a:gd name="connsiteX0" fmla="*/ 327 w 534008"/>
                <a:gd name="connsiteY0" fmla="*/ 781814 h 992197"/>
                <a:gd name="connsiteX1" fmla="*/ 0 w 534008"/>
                <a:gd name="connsiteY1" fmla="*/ 42264 h 992197"/>
                <a:gd name="connsiteX2" fmla="*/ 22673 w 534008"/>
                <a:gd name="connsiteY2" fmla="*/ 63 h 992197"/>
                <a:gd name="connsiteX3" fmla="*/ 518227 w 534008"/>
                <a:gd name="connsiteY3" fmla="*/ 63 h 992197"/>
                <a:gd name="connsiteX4" fmla="*/ 526416 w 534008"/>
                <a:gd name="connsiteY4" fmla="*/ 0 h 992197"/>
                <a:gd name="connsiteX5" fmla="*/ 534008 w 534008"/>
                <a:gd name="connsiteY5" fmla="*/ 783312 h 992197"/>
                <a:gd name="connsiteX6" fmla="*/ 418050 w 534008"/>
                <a:gd name="connsiteY6" fmla="*/ 992197 h 992197"/>
                <a:gd name="connsiteX7" fmla="*/ 128009 w 534008"/>
                <a:gd name="connsiteY7" fmla="*/ 992197 h 992197"/>
                <a:gd name="connsiteX8" fmla="*/ 327 w 534008"/>
                <a:gd name="connsiteY8" fmla="*/ 781814 h 992197"/>
                <a:gd name="connsiteX0" fmla="*/ 327 w 534008"/>
                <a:gd name="connsiteY0" fmla="*/ 781814 h 992197"/>
                <a:gd name="connsiteX1" fmla="*/ 0 w 534008"/>
                <a:gd name="connsiteY1" fmla="*/ 42264 h 992197"/>
                <a:gd name="connsiteX2" fmla="*/ 518227 w 534008"/>
                <a:gd name="connsiteY2" fmla="*/ 63 h 992197"/>
                <a:gd name="connsiteX3" fmla="*/ 526416 w 534008"/>
                <a:gd name="connsiteY3" fmla="*/ 0 h 992197"/>
                <a:gd name="connsiteX4" fmla="*/ 534008 w 534008"/>
                <a:gd name="connsiteY4" fmla="*/ 783312 h 992197"/>
                <a:gd name="connsiteX5" fmla="*/ 418050 w 534008"/>
                <a:gd name="connsiteY5" fmla="*/ 992197 h 992197"/>
                <a:gd name="connsiteX6" fmla="*/ 128009 w 534008"/>
                <a:gd name="connsiteY6" fmla="*/ 992197 h 992197"/>
                <a:gd name="connsiteX7" fmla="*/ 327 w 534008"/>
                <a:gd name="connsiteY7" fmla="*/ 781814 h 992197"/>
                <a:gd name="connsiteX0" fmla="*/ 0 w 533681"/>
                <a:gd name="connsiteY0" fmla="*/ 782257 h 992640"/>
                <a:gd name="connsiteX1" fmla="*/ 4090 w 533681"/>
                <a:gd name="connsiteY1" fmla="*/ 0 h 992640"/>
                <a:gd name="connsiteX2" fmla="*/ 517900 w 533681"/>
                <a:gd name="connsiteY2" fmla="*/ 506 h 992640"/>
                <a:gd name="connsiteX3" fmla="*/ 526089 w 533681"/>
                <a:gd name="connsiteY3" fmla="*/ 443 h 992640"/>
                <a:gd name="connsiteX4" fmla="*/ 533681 w 533681"/>
                <a:gd name="connsiteY4" fmla="*/ 783755 h 992640"/>
                <a:gd name="connsiteX5" fmla="*/ 417723 w 533681"/>
                <a:gd name="connsiteY5" fmla="*/ 992640 h 992640"/>
                <a:gd name="connsiteX6" fmla="*/ 127682 w 533681"/>
                <a:gd name="connsiteY6" fmla="*/ 992640 h 992640"/>
                <a:gd name="connsiteX7" fmla="*/ 0 w 533681"/>
                <a:gd name="connsiteY7" fmla="*/ 782257 h 992640"/>
                <a:gd name="connsiteX0" fmla="*/ 0 w 533681"/>
                <a:gd name="connsiteY0" fmla="*/ 782257 h 992640"/>
                <a:gd name="connsiteX1" fmla="*/ 4090 w 533681"/>
                <a:gd name="connsiteY1" fmla="*/ 0 h 992640"/>
                <a:gd name="connsiteX2" fmla="*/ 526089 w 533681"/>
                <a:gd name="connsiteY2" fmla="*/ 443 h 992640"/>
                <a:gd name="connsiteX3" fmla="*/ 533681 w 533681"/>
                <a:gd name="connsiteY3" fmla="*/ 783755 h 992640"/>
                <a:gd name="connsiteX4" fmla="*/ 417723 w 533681"/>
                <a:gd name="connsiteY4" fmla="*/ 992640 h 992640"/>
                <a:gd name="connsiteX5" fmla="*/ 127682 w 533681"/>
                <a:gd name="connsiteY5" fmla="*/ 992640 h 992640"/>
                <a:gd name="connsiteX6" fmla="*/ 0 w 533681"/>
                <a:gd name="connsiteY6" fmla="*/ 782257 h 992640"/>
                <a:gd name="connsiteX0" fmla="*/ 0 w 534209"/>
                <a:gd name="connsiteY0" fmla="*/ 782257 h 992640"/>
                <a:gd name="connsiteX1" fmla="*/ 4090 w 534209"/>
                <a:gd name="connsiteY1" fmla="*/ 0 h 992640"/>
                <a:gd name="connsiteX2" fmla="*/ 532715 w 534209"/>
                <a:gd name="connsiteY2" fmla="*/ 443 h 992640"/>
                <a:gd name="connsiteX3" fmla="*/ 533681 w 534209"/>
                <a:gd name="connsiteY3" fmla="*/ 783755 h 992640"/>
                <a:gd name="connsiteX4" fmla="*/ 417723 w 534209"/>
                <a:gd name="connsiteY4" fmla="*/ 992640 h 992640"/>
                <a:gd name="connsiteX5" fmla="*/ 127682 w 534209"/>
                <a:gd name="connsiteY5" fmla="*/ 992640 h 992640"/>
                <a:gd name="connsiteX6" fmla="*/ 0 w 534209"/>
                <a:gd name="connsiteY6" fmla="*/ 782257 h 992640"/>
                <a:gd name="connsiteX0" fmla="*/ 0 w 539202"/>
                <a:gd name="connsiteY0" fmla="*/ 782257 h 992640"/>
                <a:gd name="connsiteX1" fmla="*/ 4090 w 539202"/>
                <a:gd name="connsiteY1" fmla="*/ 0 h 992640"/>
                <a:gd name="connsiteX2" fmla="*/ 532715 w 539202"/>
                <a:gd name="connsiteY2" fmla="*/ 443 h 992640"/>
                <a:gd name="connsiteX3" fmla="*/ 539202 w 539202"/>
                <a:gd name="connsiteY3" fmla="*/ 784849 h 992640"/>
                <a:gd name="connsiteX4" fmla="*/ 417723 w 539202"/>
                <a:gd name="connsiteY4" fmla="*/ 992640 h 992640"/>
                <a:gd name="connsiteX5" fmla="*/ 127682 w 539202"/>
                <a:gd name="connsiteY5" fmla="*/ 992640 h 992640"/>
                <a:gd name="connsiteX6" fmla="*/ 0 w 539202"/>
                <a:gd name="connsiteY6" fmla="*/ 782257 h 992640"/>
                <a:gd name="connsiteX0" fmla="*/ 0 w 540673"/>
                <a:gd name="connsiteY0" fmla="*/ 782257 h 992640"/>
                <a:gd name="connsiteX1" fmla="*/ 4090 w 540673"/>
                <a:gd name="connsiteY1" fmla="*/ 0 h 992640"/>
                <a:gd name="connsiteX2" fmla="*/ 539340 w 540673"/>
                <a:gd name="connsiteY2" fmla="*/ 443 h 992640"/>
                <a:gd name="connsiteX3" fmla="*/ 539202 w 540673"/>
                <a:gd name="connsiteY3" fmla="*/ 784849 h 992640"/>
                <a:gd name="connsiteX4" fmla="*/ 417723 w 540673"/>
                <a:gd name="connsiteY4" fmla="*/ 992640 h 992640"/>
                <a:gd name="connsiteX5" fmla="*/ 127682 w 540673"/>
                <a:gd name="connsiteY5" fmla="*/ 992640 h 992640"/>
                <a:gd name="connsiteX6" fmla="*/ 0 w 540673"/>
                <a:gd name="connsiteY6" fmla="*/ 782257 h 992640"/>
                <a:gd name="connsiteX0" fmla="*/ 0 w 539202"/>
                <a:gd name="connsiteY0" fmla="*/ 782908 h 993291"/>
                <a:gd name="connsiteX1" fmla="*/ 4090 w 539202"/>
                <a:gd name="connsiteY1" fmla="*/ 651 h 993291"/>
                <a:gd name="connsiteX2" fmla="*/ 533820 w 539202"/>
                <a:gd name="connsiteY2" fmla="*/ 0 h 993291"/>
                <a:gd name="connsiteX3" fmla="*/ 539202 w 539202"/>
                <a:gd name="connsiteY3" fmla="*/ 785500 h 993291"/>
                <a:gd name="connsiteX4" fmla="*/ 417723 w 539202"/>
                <a:gd name="connsiteY4" fmla="*/ 993291 h 993291"/>
                <a:gd name="connsiteX5" fmla="*/ 127682 w 539202"/>
                <a:gd name="connsiteY5" fmla="*/ 993291 h 993291"/>
                <a:gd name="connsiteX6" fmla="*/ 0 w 539202"/>
                <a:gd name="connsiteY6" fmla="*/ 782908 h 993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202" h="993291">
                  <a:moveTo>
                    <a:pt x="0" y="782908"/>
                  </a:moveTo>
                  <a:cubicBezTo>
                    <a:pt x="1363" y="522156"/>
                    <a:pt x="2727" y="261403"/>
                    <a:pt x="4090" y="651"/>
                  </a:cubicBezTo>
                  <a:lnTo>
                    <a:pt x="533820" y="0"/>
                  </a:lnTo>
                  <a:cubicBezTo>
                    <a:pt x="538167" y="130112"/>
                    <a:pt x="535710" y="655377"/>
                    <a:pt x="539202" y="785500"/>
                  </a:cubicBezTo>
                  <a:lnTo>
                    <a:pt x="417723" y="993291"/>
                  </a:lnTo>
                  <a:lnTo>
                    <a:pt x="127682" y="993291"/>
                  </a:lnTo>
                  <a:lnTo>
                    <a:pt x="0" y="782908"/>
                  </a:lnTo>
                  <a:close/>
                </a:path>
              </a:pathLst>
            </a:custGeom>
            <a:solidFill>
              <a:srgbClr val="FFFFFF"/>
            </a:solidFill>
            <a:ln w="1652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959CFEE-5CF1-4922-BE9A-FD98FDFEAC13}"/>
                </a:ext>
              </a:extLst>
            </p:cNvPr>
            <p:cNvSpPr/>
            <p:nvPr/>
          </p:nvSpPr>
          <p:spPr>
            <a:xfrm rot="5400000">
              <a:off x="1820617" y="2811265"/>
              <a:ext cx="296587" cy="288964"/>
            </a:xfrm>
            <a:custGeom>
              <a:avLst/>
              <a:gdLst>
                <a:gd name="connsiteX0" fmla="*/ 54696 w 109390"/>
                <a:gd name="connsiteY0" fmla="*/ 108904 h 108903"/>
                <a:gd name="connsiteX1" fmla="*/ 109391 w 109390"/>
                <a:gd name="connsiteY1" fmla="*/ 54452 h 108903"/>
                <a:gd name="connsiteX2" fmla="*/ 54696 w 109390"/>
                <a:gd name="connsiteY2" fmla="*/ 0 h 108903"/>
                <a:gd name="connsiteX3" fmla="*/ 0 w 109390"/>
                <a:gd name="connsiteY3" fmla="*/ 54452 h 108903"/>
                <a:gd name="connsiteX4" fmla="*/ 54696 w 109390"/>
                <a:gd name="connsiteY4" fmla="*/ 108904 h 108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390" h="108903">
                  <a:moveTo>
                    <a:pt x="54696" y="108904"/>
                  </a:moveTo>
                  <a:cubicBezTo>
                    <a:pt x="84902" y="108904"/>
                    <a:pt x="109391" y="84525"/>
                    <a:pt x="109391" y="54452"/>
                  </a:cubicBezTo>
                  <a:cubicBezTo>
                    <a:pt x="109391" y="24379"/>
                    <a:pt x="84902" y="0"/>
                    <a:pt x="54696" y="0"/>
                  </a:cubicBezTo>
                  <a:cubicBezTo>
                    <a:pt x="24488" y="0"/>
                    <a:pt x="0" y="24379"/>
                    <a:pt x="0" y="54452"/>
                  </a:cubicBezTo>
                  <a:cubicBezTo>
                    <a:pt x="0" y="84525"/>
                    <a:pt x="24488" y="108904"/>
                    <a:pt x="54696" y="108904"/>
                  </a:cubicBezTo>
                  <a:close/>
                </a:path>
              </a:pathLst>
            </a:custGeom>
            <a:solidFill>
              <a:srgbClr val="347ABC"/>
            </a:solidFill>
            <a:ln w="1652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618A5BE6-1AFB-425E-81E4-3159A8808ECB}"/>
                </a:ext>
              </a:extLst>
            </p:cNvPr>
            <p:cNvSpPr/>
            <p:nvPr/>
          </p:nvSpPr>
          <p:spPr>
            <a:xfrm rot="5400000">
              <a:off x="998706" y="3000856"/>
              <a:ext cx="58710" cy="173604"/>
            </a:xfrm>
            <a:custGeom>
              <a:avLst/>
              <a:gdLst>
                <a:gd name="connsiteX0" fmla="*/ 10827 w 21654"/>
                <a:gd name="connsiteY0" fmla="*/ 65427 h 65427"/>
                <a:gd name="connsiteX1" fmla="*/ 0 w 21654"/>
                <a:gd name="connsiteY1" fmla="*/ 54648 h 65427"/>
                <a:gd name="connsiteX2" fmla="*/ 0 w 21654"/>
                <a:gd name="connsiteY2" fmla="*/ 10779 h 65427"/>
                <a:gd name="connsiteX3" fmla="*/ 10827 w 21654"/>
                <a:gd name="connsiteY3" fmla="*/ 0 h 65427"/>
                <a:gd name="connsiteX4" fmla="*/ 21654 w 21654"/>
                <a:gd name="connsiteY4" fmla="*/ 10779 h 65427"/>
                <a:gd name="connsiteX5" fmla="*/ 21654 w 21654"/>
                <a:gd name="connsiteY5" fmla="*/ 54648 h 65427"/>
                <a:gd name="connsiteX6" fmla="*/ 10827 w 21654"/>
                <a:gd name="connsiteY6" fmla="*/ 65427 h 6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4" h="65427">
                  <a:moveTo>
                    <a:pt x="10827" y="65427"/>
                  </a:moveTo>
                  <a:cubicBezTo>
                    <a:pt x="4853" y="65427"/>
                    <a:pt x="0" y="60595"/>
                    <a:pt x="0" y="54648"/>
                  </a:cubicBezTo>
                  <a:lnTo>
                    <a:pt x="0" y="10779"/>
                  </a:lnTo>
                  <a:cubicBezTo>
                    <a:pt x="0" y="4832"/>
                    <a:pt x="4853" y="0"/>
                    <a:pt x="10827" y="0"/>
                  </a:cubicBezTo>
                  <a:cubicBezTo>
                    <a:pt x="16803" y="0"/>
                    <a:pt x="21654" y="4832"/>
                    <a:pt x="21654" y="10779"/>
                  </a:cubicBezTo>
                  <a:lnTo>
                    <a:pt x="21654" y="54648"/>
                  </a:lnTo>
                  <a:cubicBezTo>
                    <a:pt x="21654" y="60595"/>
                    <a:pt x="16803" y="65427"/>
                    <a:pt x="10827" y="65427"/>
                  </a:cubicBezTo>
                  <a:close/>
                </a:path>
              </a:pathLst>
            </a:custGeom>
            <a:solidFill>
              <a:srgbClr val="FFFFFF"/>
            </a:solidFill>
            <a:ln w="1652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D1F46523-074E-46F7-9043-311B66179103}"/>
                </a:ext>
              </a:extLst>
            </p:cNvPr>
            <p:cNvSpPr/>
            <p:nvPr/>
          </p:nvSpPr>
          <p:spPr>
            <a:xfrm rot="5400000">
              <a:off x="997547" y="2736804"/>
              <a:ext cx="58705" cy="173599"/>
            </a:xfrm>
            <a:custGeom>
              <a:avLst/>
              <a:gdLst>
                <a:gd name="connsiteX0" fmla="*/ 10827 w 21652"/>
                <a:gd name="connsiteY0" fmla="*/ 65425 h 65425"/>
                <a:gd name="connsiteX1" fmla="*/ 0 w 21652"/>
                <a:gd name="connsiteY1" fmla="*/ 54648 h 65425"/>
                <a:gd name="connsiteX2" fmla="*/ 0 w 21652"/>
                <a:gd name="connsiteY2" fmla="*/ 10779 h 65425"/>
                <a:gd name="connsiteX3" fmla="*/ 10827 w 21652"/>
                <a:gd name="connsiteY3" fmla="*/ 0 h 65425"/>
                <a:gd name="connsiteX4" fmla="*/ 21653 w 21652"/>
                <a:gd name="connsiteY4" fmla="*/ 10779 h 65425"/>
                <a:gd name="connsiteX5" fmla="*/ 21653 w 21652"/>
                <a:gd name="connsiteY5" fmla="*/ 54648 h 65425"/>
                <a:gd name="connsiteX6" fmla="*/ 10827 w 21652"/>
                <a:gd name="connsiteY6" fmla="*/ 65425 h 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 h="65425">
                  <a:moveTo>
                    <a:pt x="10827" y="65425"/>
                  </a:moveTo>
                  <a:cubicBezTo>
                    <a:pt x="4852" y="65425"/>
                    <a:pt x="0" y="60595"/>
                    <a:pt x="0" y="54648"/>
                  </a:cubicBezTo>
                  <a:lnTo>
                    <a:pt x="0" y="10779"/>
                  </a:lnTo>
                  <a:cubicBezTo>
                    <a:pt x="0" y="4830"/>
                    <a:pt x="4852" y="0"/>
                    <a:pt x="10827" y="0"/>
                  </a:cubicBezTo>
                  <a:cubicBezTo>
                    <a:pt x="16801" y="0"/>
                    <a:pt x="21653" y="4830"/>
                    <a:pt x="21653" y="10779"/>
                  </a:cubicBezTo>
                  <a:lnTo>
                    <a:pt x="21653" y="54648"/>
                  </a:lnTo>
                  <a:cubicBezTo>
                    <a:pt x="21653" y="60595"/>
                    <a:pt x="16801" y="65425"/>
                    <a:pt x="10827" y="65425"/>
                  </a:cubicBezTo>
                  <a:close/>
                </a:path>
              </a:pathLst>
            </a:custGeom>
            <a:solidFill>
              <a:srgbClr val="FFFFFF"/>
            </a:solidFill>
            <a:ln w="1652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BBD366CF-0B85-4C40-A1C0-5CC7D4922DB4}"/>
                </a:ext>
              </a:extLst>
            </p:cNvPr>
            <p:cNvSpPr/>
            <p:nvPr/>
          </p:nvSpPr>
          <p:spPr>
            <a:xfrm rot="5400000">
              <a:off x="956828" y="2826949"/>
              <a:ext cx="58705" cy="257364"/>
            </a:xfrm>
            <a:custGeom>
              <a:avLst/>
              <a:gdLst>
                <a:gd name="connsiteX0" fmla="*/ 10826 w 21652"/>
                <a:gd name="connsiteY0" fmla="*/ 96995 h 96994"/>
                <a:gd name="connsiteX1" fmla="*/ 0 w 21652"/>
                <a:gd name="connsiteY1" fmla="*/ 86215 h 96994"/>
                <a:gd name="connsiteX2" fmla="*/ 0 w 21652"/>
                <a:gd name="connsiteY2" fmla="*/ 10779 h 96994"/>
                <a:gd name="connsiteX3" fmla="*/ 10826 w 21652"/>
                <a:gd name="connsiteY3" fmla="*/ 0 h 96994"/>
                <a:gd name="connsiteX4" fmla="*/ 21653 w 21652"/>
                <a:gd name="connsiteY4" fmla="*/ 10779 h 96994"/>
                <a:gd name="connsiteX5" fmla="*/ 21653 w 21652"/>
                <a:gd name="connsiteY5" fmla="*/ 86215 h 96994"/>
                <a:gd name="connsiteX6" fmla="*/ 10826 w 21652"/>
                <a:gd name="connsiteY6" fmla="*/ 96995 h 9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 h="96994">
                  <a:moveTo>
                    <a:pt x="10826" y="96995"/>
                  </a:moveTo>
                  <a:cubicBezTo>
                    <a:pt x="4852" y="96995"/>
                    <a:pt x="0" y="92164"/>
                    <a:pt x="0" y="86215"/>
                  </a:cubicBezTo>
                  <a:lnTo>
                    <a:pt x="0" y="10779"/>
                  </a:lnTo>
                  <a:cubicBezTo>
                    <a:pt x="0" y="4832"/>
                    <a:pt x="4852" y="0"/>
                    <a:pt x="10826" y="0"/>
                  </a:cubicBezTo>
                  <a:cubicBezTo>
                    <a:pt x="16801" y="0"/>
                    <a:pt x="21653" y="4832"/>
                    <a:pt x="21653" y="10779"/>
                  </a:cubicBezTo>
                  <a:lnTo>
                    <a:pt x="21653" y="86215"/>
                  </a:lnTo>
                  <a:cubicBezTo>
                    <a:pt x="21653" y="92164"/>
                    <a:pt x="16801" y="96995"/>
                    <a:pt x="10826" y="96995"/>
                  </a:cubicBezTo>
                  <a:close/>
                </a:path>
              </a:pathLst>
            </a:custGeom>
            <a:solidFill>
              <a:srgbClr val="FFFFFF"/>
            </a:solidFill>
            <a:ln w="1652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83514623-9AA0-4EF9-8EEE-5BAA2FED40DC}"/>
                </a:ext>
              </a:extLst>
            </p:cNvPr>
            <p:cNvSpPr/>
            <p:nvPr/>
          </p:nvSpPr>
          <p:spPr>
            <a:xfrm rot="5400000">
              <a:off x="1048017" y="3050167"/>
              <a:ext cx="58710" cy="74983"/>
            </a:xfrm>
            <a:custGeom>
              <a:avLst/>
              <a:gdLst>
                <a:gd name="connsiteX0" fmla="*/ 10827 w 21654"/>
                <a:gd name="connsiteY0" fmla="*/ 28260 h 28259"/>
                <a:gd name="connsiteX1" fmla="*/ 0 w 21654"/>
                <a:gd name="connsiteY1" fmla="*/ 17481 h 28259"/>
                <a:gd name="connsiteX2" fmla="*/ 0 w 21654"/>
                <a:gd name="connsiteY2" fmla="*/ 10779 h 28259"/>
                <a:gd name="connsiteX3" fmla="*/ 10827 w 21654"/>
                <a:gd name="connsiteY3" fmla="*/ 0 h 28259"/>
                <a:gd name="connsiteX4" fmla="*/ 21654 w 21654"/>
                <a:gd name="connsiteY4" fmla="*/ 10779 h 28259"/>
                <a:gd name="connsiteX5" fmla="*/ 21654 w 21654"/>
                <a:gd name="connsiteY5" fmla="*/ 17481 h 28259"/>
                <a:gd name="connsiteX6" fmla="*/ 10827 w 21654"/>
                <a:gd name="connsiteY6" fmla="*/ 28260 h 28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4" h="28259">
                  <a:moveTo>
                    <a:pt x="10827" y="28260"/>
                  </a:moveTo>
                  <a:cubicBezTo>
                    <a:pt x="4853" y="28260"/>
                    <a:pt x="0" y="23428"/>
                    <a:pt x="0" y="17481"/>
                  </a:cubicBezTo>
                  <a:lnTo>
                    <a:pt x="0" y="10779"/>
                  </a:lnTo>
                  <a:cubicBezTo>
                    <a:pt x="0" y="4832"/>
                    <a:pt x="4853" y="0"/>
                    <a:pt x="10827" y="0"/>
                  </a:cubicBezTo>
                  <a:cubicBezTo>
                    <a:pt x="16803" y="0"/>
                    <a:pt x="21654" y="4832"/>
                    <a:pt x="21654" y="10779"/>
                  </a:cubicBezTo>
                  <a:lnTo>
                    <a:pt x="21654" y="17481"/>
                  </a:lnTo>
                  <a:cubicBezTo>
                    <a:pt x="21654" y="23428"/>
                    <a:pt x="16803" y="28260"/>
                    <a:pt x="10827" y="28260"/>
                  </a:cubicBezTo>
                  <a:close/>
                </a:path>
              </a:pathLst>
            </a:custGeom>
            <a:solidFill>
              <a:srgbClr val="FFFFFF">
                <a:alpha val="20000"/>
              </a:srgbClr>
            </a:solidFill>
            <a:ln w="1652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41CDEB8A-2A21-4869-B476-1B3528ADA174}"/>
                </a:ext>
              </a:extLst>
            </p:cNvPr>
            <p:cNvSpPr/>
            <p:nvPr/>
          </p:nvSpPr>
          <p:spPr>
            <a:xfrm rot="5400000">
              <a:off x="1047505" y="2786113"/>
              <a:ext cx="58705" cy="74983"/>
            </a:xfrm>
            <a:custGeom>
              <a:avLst/>
              <a:gdLst>
                <a:gd name="connsiteX0" fmla="*/ 10827 w 21652"/>
                <a:gd name="connsiteY0" fmla="*/ 28260 h 28259"/>
                <a:gd name="connsiteX1" fmla="*/ 0 w 21652"/>
                <a:gd name="connsiteY1" fmla="*/ 17481 h 28259"/>
                <a:gd name="connsiteX2" fmla="*/ 0 w 21652"/>
                <a:gd name="connsiteY2" fmla="*/ 10779 h 28259"/>
                <a:gd name="connsiteX3" fmla="*/ 10827 w 21652"/>
                <a:gd name="connsiteY3" fmla="*/ 0 h 28259"/>
                <a:gd name="connsiteX4" fmla="*/ 21653 w 21652"/>
                <a:gd name="connsiteY4" fmla="*/ 10779 h 28259"/>
                <a:gd name="connsiteX5" fmla="*/ 21653 w 21652"/>
                <a:gd name="connsiteY5" fmla="*/ 17481 h 28259"/>
                <a:gd name="connsiteX6" fmla="*/ 10827 w 21652"/>
                <a:gd name="connsiteY6" fmla="*/ 28260 h 28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 h="28259">
                  <a:moveTo>
                    <a:pt x="10827" y="28260"/>
                  </a:moveTo>
                  <a:cubicBezTo>
                    <a:pt x="4852" y="28260"/>
                    <a:pt x="0" y="23430"/>
                    <a:pt x="0" y="17481"/>
                  </a:cubicBezTo>
                  <a:lnTo>
                    <a:pt x="0" y="10779"/>
                  </a:lnTo>
                  <a:cubicBezTo>
                    <a:pt x="0" y="4832"/>
                    <a:pt x="4852" y="0"/>
                    <a:pt x="10827" y="0"/>
                  </a:cubicBezTo>
                  <a:cubicBezTo>
                    <a:pt x="16801" y="0"/>
                    <a:pt x="21653" y="4832"/>
                    <a:pt x="21653" y="10779"/>
                  </a:cubicBezTo>
                  <a:lnTo>
                    <a:pt x="21653" y="17481"/>
                  </a:lnTo>
                  <a:cubicBezTo>
                    <a:pt x="21653" y="23430"/>
                    <a:pt x="16801" y="28260"/>
                    <a:pt x="10827" y="28260"/>
                  </a:cubicBezTo>
                  <a:close/>
                </a:path>
              </a:pathLst>
            </a:custGeom>
            <a:solidFill>
              <a:srgbClr val="FFFFFF">
                <a:alpha val="20000"/>
              </a:srgbClr>
            </a:solidFill>
            <a:ln w="1652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77884D5B-85D0-4E98-A787-6A93C6FB862F}"/>
                </a:ext>
              </a:extLst>
            </p:cNvPr>
            <p:cNvSpPr/>
            <p:nvPr/>
          </p:nvSpPr>
          <p:spPr>
            <a:xfrm rot="5400000">
              <a:off x="1029940" y="2900061"/>
              <a:ext cx="58705" cy="111140"/>
            </a:xfrm>
            <a:custGeom>
              <a:avLst/>
              <a:gdLst>
                <a:gd name="connsiteX0" fmla="*/ 10826 w 21652"/>
                <a:gd name="connsiteY0" fmla="*/ 41886 h 41886"/>
                <a:gd name="connsiteX1" fmla="*/ 0 w 21652"/>
                <a:gd name="connsiteY1" fmla="*/ 31107 h 41886"/>
                <a:gd name="connsiteX2" fmla="*/ 0 w 21652"/>
                <a:gd name="connsiteY2" fmla="*/ 10779 h 41886"/>
                <a:gd name="connsiteX3" fmla="*/ 10826 w 21652"/>
                <a:gd name="connsiteY3" fmla="*/ 0 h 41886"/>
                <a:gd name="connsiteX4" fmla="*/ 21653 w 21652"/>
                <a:gd name="connsiteY4" fmla="*/ 10779 h 41886"/>
                <a:gd name="connsiteX5" fmla="*/ 21653 w 21652"/>
                <a:gd name="connsiteY5" fmla="*/ 31107 h 41886"/>
                <a:gd name="connsiteX6" fmla="*/ 10826 w 21652"/>
                <a:gd name="connsiteY6" fmla="*/ 41886 h 4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 h="41886">
                  <a:moveTo>
                    <a:pt x="10826" y="41886"/>
                  </a:moveTo>
                  <a:cubicBezTo>
                    <a:pt x="4852" y="41886"/>
                    <a:pt x="0" y="37056"/>
                    <a:pt x="0" y="31107"/>
                  </a:cubicBezTo>
                  <a:lnTo>
                    <a:pt x="0" y="10779"/>
                  </a:lnTo>
                  <a:cubicBezTo>
                    <a:pt x="0" y="4832"/>
                    <a:pt x="4852" y="0"/>
                    <a:pt x="10826" y="0"/>
                  </a:cubicBezTo>
                  <a:cubicBezTo>
                    <a:pt x="16801" y="0"/>
                    <a:pt x="21653" y="4832"/>
                    <a:pt x="21653" y="10779"/>
                  </a:cubicBezTo>
                  <a:lnTo>
                    <a:pt x="21653" y="31107"/>
                  </a:lnTo>
                  <a:cubicBezTo>
                    <a:pt x="21653" y="37056"/>
                    <a:pt x="16801" y="41886"/>
                    <a:pt x="10826" y="41886"/>
                  </a:cubicBezTo>
                  <a:close/>
                </a:path>
              </a:pathLst>
            </a:custGeom>
            <a:solidFill>
              <a:srgbClr val="FFFFFF">
                <a:alpha val="20000"/>
              </a:srgbClr>
            </a:solidFill>
            <a:ln w="1652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57F0BF39-1930-42F0-B7EB-E753D3D0D9D6}"/>
                </a:ext>
              </a:extLst>
            </p:cNvPr>
            <p:cNvSpPr/>
            <p:nvPr/>
          </p:nvSpPr>
          <p:spPr>
            <a:xfrm rot="5400000">
              <a:off x="1895412" y="2893579"/>
              <a:ext cx="146156" cy="288125"/>
            </a:xfrm>
            <a:custGeom>
              <a:avLst/>
              <a:gdLst>
                <a:gd name="connsiteX0" fmla="*/ 0 w 146156"/>
                <a:gd name="connsiteY0" fmla="*/ 288125 h 288125"/>
                <a:gd name="connsiteX1" fmla="*/ 0 w 146156"/>
                <a:gd name="connsiteY1" fmla="*/ 0 h 288125"/>
                <a:gd name="connsiteX2" fmla="*/ 55584 w 146156"/>
                <a:gd name="connsiteY2" fmla="*/ 10933 h 288125"/>
                <a:gd name="connsiteX3" fmla="*/ 146156 w 146156"/>
                <a:gd name="connsiteY3" fmla="*/ 144062 h 288125"/>
                <a:gd name="connsiteX4" fmla="*/ 55584 w 146156"/>
                <a:gd name="connsiteY4" fmla="*/ 277192 h 28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156" h="288125">
                  <a:moveTo>
                    <a:pt x="0" y="288125"/>
                  </a:moveTo>
                  <a:lnTo>
                    <a:pt x="0" y="0"/>
                  </a:lnTo>
                  <a:lnTo>
                    <a:pt x="55584" y="10933"/>
                  </a:lnTo>
                  <a:cubicBezTo>
                    <a:pt x="108808" y="32867"/>
                    <a:pt x="146156" y="84216"/>
                    <a:pt x="146156" y="144062"/>
                  </a:cubicBezTo>
                  <a:cubicBezTo>
                    <a:pt x="146156" y="203909"/>
                    <a:pt x="108808" y="255258"/>
                    <a:pt x="55584" y="277192"/>
                  </a:cubicBezTo>
                  <a:close/>
                </a:path>
              </a:pathLst>
            </a:custGeom>
            <a:solidFill>
              <a:srgbClr val="7DD5E7"/>
            </a:solidFill>
            <a:ln w="1652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6A615DFB-2C7F-424C-B05E-DDCCD87A4380}"/>
                </a:ext>
              </a:extLst>
            </p:cNvPr>
            <p:cNvSpPr/>
            <p:nvPr/>
          </p:nvSpPr>
          <p:spPr>
            <a:xfrm rot="5400000">
              <a:off x="1008611" y="2514934"/>
              <a:ext cx="36576" cy="182880"/>
            </a:xfrm>
            <a:custGeom>
              <a:avLst/>
              <a:gdLst>
                <a:gd name="connsiteX0" fmla="*/ 10827 w 21652"/>
                <a:gd name="connsiteY0" fmla="*/ 65425 h 65425"/>
                <a:gd name="connsiteX1" fmla="*/ 0 w 21652"/>
                <a:gd name="connsiteY1" fmla="*/ 54648 h 65425"/>
                <a:gd name="connsiteX2" fmla="*/ 0 w 21652"/>
                <a:gd name="connsiteY2" fmla="*/ 10779 h 65425"/>
                <a:gd name="connsiteX3" fmla="*/ 10827 w 21652"/>
                <a:gd name="connsiteY3" fmla="*/ 0 h 65425"/>
                <a:gd name="connsiteX4" fmla="*/ 21653 w 21652"/>
                <a:gd name="connsiteY4" fmla="*/ 10779 h 65425"/>
                <a:gd name="connsiteX5" fmla="*/ 21653 w 21652"/>
                <a:gd name="connsiteY5" fmla="*/ 54648 h 65425"/>
                <a:gd name="connsiteX6" fmla="*/ 10827 w 21652"/>
                <a:gd name="connsiteY6" fmla="*/ 65425 h 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 h="65425">
                  <a:moveTo>
                    <a:pt x="10827" y="65425"/>
                  </a:moveTo>
                  <a:cubicBezTo>
                    <a:pt x="4852" y="65425"/>
                    <a:pt x="0" y="60595"/>
                    <a:pt x="0" y="54648"/>
                  </a:cubicBezTo>
                  <a:lnTo>
                    <a:pt x="0" y="10779"/>
                  </a:lnTo>
                  <a:cubicBezTo>
                    <a:pt x="0" y="4830"/>
                    <a:pt x="4852" y="0"/>
                    <a:pt x="10827" y="0"/>
                  </a:cubicBezTo>
                  <a:cubicBezTo>
                    <a:pt x="16801" y="0"/>
                    <a:pt x="21653" y="4830"/>
                    <a:pt x="21653" y="10779"/>
                  </a:cubicBezTo>
                  <a:lnTo>
                    <a:pt x="21653" y="54648"/>
                  </a:lnTo>
                  <a:cubicBezTo>
                    <a:pt x="21653" y="60595"/>
                    <a:pt x="16801" y="65425"/>
                    <a:pt x="10827" y="65425"/>
                  </a:cubicBezTo>
                  <a:close/>
                </a:path>
              </a:pathLst>
            </a:custGeom>
            <a:solidFill>
              <a:srgbClr val="FFFFFF">
                <a:alpha val="64000"/>
              </a:srgbClr>
            </a:solidFill>
            <a:ln w="1652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5E5AF981-B746-4834-A43A-FFF485116CBC}"/>
                </a:ext>
              </a:extLst>
            </p:cNvPr>
            <p:cNvSpPr/>
            <p:nvPr/>
          </p:nvSpPr>
          <p:spPr>
            <a:xfrm rot="5400000">
              <a:off x="1008611" y="3191463"/>
              <a:ext cx="36576" cy="182880"/>
            </a:xfrm>
            <a:custGeom>
              <a:avLst/>
              <a:gdLst>
                <a:gd name="connsiteX0" fmla="*/ 10827 w 21652"/>
                <a:gd name="connsiteY0" fmla="*/ 65425 h 65425"/>
                <a:gd name="connsiteX1" fmla="*/ 0 w 21652"/>
                <a:gd name="connsiteY1" fmla="*/ 54648 h 65425"/>
                <a:gd name="connsiteX2" fmla="*/ 0 w 21652"/>
                <a:gd name="connsiteY2" fmla="*/ 10779 h 65425"/>
                <a:gd name="connsiteX3" fmla="*/ 10827 w 21652"/>
                <a:gd name="connsiteY3" fmla="*/ 0 h 65425"/>
                <a:gd name="connsiteX4" fmla="*/ 21653 w 21652"/>
                <a:gd name="connsiteY4" fmla="*/ 10779 h 65425"/>
                <a:gd name="connsiteX5" fmla="*/ 21653 w 21652"/>
                <a:gd name="connsiteY5" fmla="*/ 54648 h 65425"/>
                <a:gd name="connsiteX6" fmla="*/ 10827 w 21652"/>
                <a:gd name="connsiteY6" fmla="*/ 65425 h 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 h="65425">
                  <a:moveTo>
                    <a:pt x="10827" y="65425"/>
                  </a:moveTo>
                  <a:cubicBezTo>
                    <a:pt x="4852" y="65425"/>
                    <a:pt x="0" y="60595"/>
                    <a:pt x="0" y="54648"/>
                  </a:cubicBezTo>
                  <a:lnTo>
                    <a:pt x="0" y="10779"/>
                  </a:lnTo>
                  <a:cubicBezTo>
                    <a:pt x="0" y="4830"/>
                    <a:pt x="4852" y="0"/>
                    <a:pt x="10827" y="0"/>
                  </a:cubicBezTo>
                  <a:cubicBezTo>
                    <a:pt x="16801" y="0"/>
                    <a:pt x="21653" y="4830"/>
                    <a:pt x="21653" y="10779"/>
                  </a:cubicBezTo>
                  <a:lnTo>
                    <a:pt x="21653" y="54648"/>
                  </a:lnTo>
                  <a:cubicBezTo>
                    <a:pt x="21653" y="60595"/>
                    <a:pt x="16801" y="65425"/>
                    <a:pt x="10827" y="65425"/>
                  </a:cubicBezTo>
                  <a:close/>
                </a:path>
              </a:pathLst>
            </a:custGeom>
            <a:solidFill>
              <a:srgbClr val="FFFFFF">
                <a:alpha val="64000"/>
              </a:srgbClr>
            </a:solidFill>
            <a:ln w="1652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E5029EC5-5416-4B09-96C8-CD175B194612}"/>
                </a:ext>
              </a:extLst>
            </p:cNvPr>
            <p:cNvSpPr/>
            <p:nvPr/>
          </p:nvSpPr>
          <p:spPr>
            <a:xfrm rot="5400000">
              <a:off x="620908" y="2852396"/>
              <a:ext cx="36576" cy="228600"/>
            </a:xfrm>
            <a:custGeom>
              <a:avLst/>
              <a:gdLst>
                <a:gd name="connsiteX0" fmla="*/ 10827 w 21652"/>
                <a:gd name="connsiteY0" fmla="*/ 65425 h 65425"/>
                <a:gd name="connsiteX1" fmla="*/ 0 w 21652"/>
                <a:gd name="connsiteY1" fmla="*/ 54648 h 65425"/>
                <a:gd name="connsiteX2" fmla="*/ 0 w 21652"/>
                <a:gd name="connsiteY2" fmla="*/ 10779 h 65425"/>
                <a:gd name="connsiteX3" fmla="*/ 10827 w 21652"/>
                <a:gd name="connsiteY3" fmla="*/ 0 h 65425"/>
                <a:gd name="connsiteX4" fmla="*/ 21653 w 21652"/>
                <a:gd name="connsiteY4" fmla="*/ 10779 h 65425"/>
                <a:gd name="connsiteX5" fmla="*/ 21653 w 21652"/>
                <a:gd name="connsiteY5" fmla="*/ 54648 h 65425"/>
                <a:gd name="connsiteX6" fmla="*/ 10827 w 21652"/>
                <a:gd name="connsiteY6" fmla="*/ 65425 h 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 h="65425">
                  <a:moveTo>
                    <a:pt x="10827" y="65425"/>
                  </a:moveTo>
                  <a:cubicBezTo>
                    <a:pt x="4852" y="65425"/>
                    <a:pt x="0" y="60595"/>
                    <a:pt x="0" y="54648"/>
                  </a:cubicBezTo>
                  <a:lnTo>
                    <a:pt x="0" y="10779"/>
                  </a:lnTo>
                  <a:cubicBezTo>
                    <a:pt x="0" y="4830"/>
                    <a:pt x="4852" y="0"/>
                    <a:pt x="10827" y="0"/>
                  </a:cubicBezTo>
                  <a:cubicBezTo>
                    <a:pt x="16801" y="0"/>
                    <a:pt x="21653" y="4830"/>
                    <a:pt x="21653" y="10779"/>
                  </a:cubicBezTo>
                  <a:lnTo>
                    <a:pt x="21653" y="54648"/>
                  </a:lnTo>
                  <a:cubicBezTo>
                    <a:pt x="21653" y="60595"/>
                    <a:pt x="16801" y="65425"/>
                    <a:pt x="10827" y="65425"/>
                  </a:cubicBezTo>
                  <a:close/>
                </a:path>
              </a:pathLst>
            </a:custGeom>
            <a:solidFill>
              <a:srgbClr val="FFFFFF">
                <a:alpha val="64000"/>
              </a:srgbClr>
            </a:solidFill>
            <a:ln w="1652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2AE9578C-D40F-42DD-A822-422AB3624636}"/>
                </a:ext>
              </a:extLst>
            </p:cNvPr>
            <p:cNvSpPr/>
            <p:nvPr/>
          </p:nvSpPr>
          <p:spPr>
            <a:xfrm rot="5400000">
              <a:off x="483748" y="2287879"/>
              <a:ext cx="36576" cy="274320"/>
            </a:xfrm>
            <a:custGeom>
              <a:avLst/>
              <a:gdLst>
                <a:gd name="connsiteX0" fmla="*/ 10827 w 21652"/>
                <a:gd name="connsiteY0" fmla="*/ 65425 h 65425"/>
                <a:gd name="connsiteX1" fmla="*/ 0 w 21652"/>
                <a:gd name="connsiteY1" fmla="*/ 54648 h 65425"/>
                <a:gd name="connsiteX2" fmla="*/ 0 w 21652"/>
                <a:gd name="connsiteY2" fmla="*/ 10779 h 65425"/>
                <a:gd name="connsiteX3" fmla="*/ 10827 w 21652"/>
                <a:gd name="connsiteY3" fmla="*/ 0 h 65425"/>
                <a:gd name="connsiteX4" fmla="*/ 21653 w 21652"/>
                <a:gd name="connsiteY4" fmla="*/ 10779 h 65425"/>
                <a:gd name="connsiteX5" fmla="*/ 21653 w 21652"/>
                <a:gd name="connsiteY5" fmla="*/ 54648 h 65425"/>
                <a:gd name="connsiteX6" fmla="*/ 10827 w 21652"/>
                <a:gd name="connsiteY6" fmla="*/ 65425 h 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 h="65425">
                  <a:moveTo>
                    <a:pt x="10827" y="65425"/>
                  </a:moveTo>
                  <a:cubicBezTo>
                    <a:pt x="4852" y="65425"/>
                    <a:pt x="0" y="60595"/>
                    <a:pt x="0" y="54648"/>
                  </a:cubicBezTo>
                  <a:lnTo>
                    <a:pt x="0" y="10779"/>
                  </a:lnTo>
                  <a:cubicBezTo>
                    <a:pt x="0" y="4830"/>
                    <a:pt x="4852" y="0"/>
                    <a:pt x="10827" y="0"/>
                  </a:cubicBezTo>
                  <a:cubicBezTo>
                    <a:pt x="16801" y="0"/>
                    <a:pt x="21653" y="4830"/>
                    <a:pt x="21653" y="10779"/>
                  </a:cubicBezTo>
                  <a:lnTo>
                    <a:pt x="21653" y="54648"/>
                  </a:lnTo>
                  <a:cubicBezTo>
                    <a:pt x="21653" y="60595"/>
                    <a:pt x="16801" y="65425"/>
                    <a:pt x="10827" y="65425"/>
                  </a:cubicBezTo>
                  <a:close/>
                </a:path>
              </a:pathLst>
            </a:custGeom>
            <a:solidFill>
              <a:srgbClr val="FFFFFF">
                <a:alpha val="64000"/>
              </a:srgbClr>
            </a:solidFill>
            <a:ln w="1652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C75FD7C7-F6A2-4AB4-BAC0-E869E74CEA9A}"/>
                </a:ext>
              </a:extLst>
            </p:cNvPr>
            <p:cNvSpPr/>
            <p:nvPr/>
          </p:nvSpPr>
          <p:spPr>
            <a:xfrm rot="5400000">
              <a:off x="483748" y="3352905"/>
              <a:ext cx="36576" cy="274320"/>
            </a:xfrm>
            <a:custGeom>
              <a:avLst/>
              <a:gdLst>
                <a:gd name="connsiteX0" fmla="*/ 10827 w 21652"/>
                <a:gd name="connsiteY0" fmla="*/ 65425 h 65425"/>
                <a:gd name="connsiteX1" fmla="*/ 0 w 21652"/>
                <a:gd name="connsiteY1" fmla="*/ 54648 h 65425"/>
                <a:gd name="connsiteX2" fmla="*/ 0 w 21652"/>
                <a:gd name="connsiteY2" fmla="*/ 10779 h 65425"/>
                <a:gd name="connsiteX3" fmla="*/ 10827 w 21652"/>
                <a:gd name="connsiteY3" fmla="*/ 0 h 65425"/>
                <a:gd name="connsiteX4" fmla="*/ 21653 w 21652"/>
                <a:gd name="connsiteY4" fmla="*/ 10779 h 65425"/>
                <a:gd name="connsiteX5" fmla="*/ 21653 w 21652"/>
                <a:gd name="connsiteY5" fmla="*/ 54648 h 65425"/>
                <a:gd name="connsiteX6" fmla="*/ 10827 w 21652"/>
                <a:gd name="connsiteY6" fmla="*/ 65425 h 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 h="65425">
                  <a:moveTo>
                    <a:pt x="10827" y="65425"/>
                  </a:moveTo>
                  <a:cubicBezTo>
                    <a:pt x="4852" y="65425"/>
                    <a:pt x="0" y="60595"/>
                    <a:pt x="0" y="54648"/>
                  </a:cubicBezTo>
                  <a:lnTo>
                    <a:pt x="0" y="10779"/>
                  </a:lnTo>
                  <a:cubicBezTo>
                    <a:pt x="0" y="4830"/>
                    <a:pt x="4852" y="0"/>
                    <a:pt x="10827" y="0"/>
                  </a:cubicBezTo>
                  <a:cubicBezTo>
                    <a:pt x="16801" y="0"/>
                    <a:pt x="21653" y="4830"/>
                    <a:pt x="21653" y="10779"/>
                  </a:cubicBezTo>
                  <a:lnTo>
                    <a:pt x="21653" y="54648"/>
                  </a:lnTo>
                  <a:cubicBezTo>
                    <a:pt x="21653" y="60595"/>
                    <a:pt x="16801" y="65425"/>
                    <a:pt x="10827" y="65425"/>
                  </a:cubicBezTo>
                  <a:close/>
                </a:path>
              </a:pathLst>
            </a:custGeom>
            <a:solidFill>
              <a:srgbClr val="FFFFFF">
                <a:alpha val="64000"/>
              </a:srgbClr>
            </a:solidFill>
            <a:ln w="1652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pic>
        <p:nvPicPr>
          <p:cNvPr id="165" name="Picture 164">
            <a:extLst>
              <a:ext uri="{FF2B5EF4-FFF2-40B4-BE49-F238E27FC236}">
                <a16:creationId xmlns:a16="http://schemas.microsoft.com/office/drawing/2014/main" id="{2564C705-4A40-441D-BC8B-4A72D557983E}"/>
              </a:ext>
              <a:ext uri="{C183D7F6-B498-43B3-948B-1728B52AA6E4}">
                <adec:decorative xmlns:adec="http://schemas.microsoft.com/office/drawing/2017/decorative"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5393807" y="3138137"/>
            <a:ext cx="606011" cy="606011"/>
          </a:xfrm>
          <a:prstGeom prst="rect">
            <a:avLst/>
          </a:prstGeom>
        </p:spPr>
      </p:pic>
      <p:grpSp>
        <p:nvGrpSpPr>
          <p:cNvPr id="166" name="Group 165">
            <a:extLst>
              <a:ext uri="{FF2B5EF4-FFF2-40B4-BE49-F238E27FC236}">
                <a16:creationId xmlns:a16="http://schemas.microsoft.com/office/drawing/2014/main" id="{753AA4F7-39F7-4E53-B624-896418F0B2E3}"/>
              </a:ext>
              <a:ext uri="{C183D7F6-B498-43B3-948B-1728B52AA6E4}">
                <adec:decorative xmlns:adec="http://schemas.microsoft.com/office/drawing/2017/decorative" val="1"/>
              </a:ext>
            </a:extLst>
          </p:cNvPr>
          <p:cNvGrpSpPr/>
          <p:nvPr/>
        </p:nvGrpSpPr>
        <p:grpSpPr>
          <a:xfrm>
            <a:off x="7155982" y="3162161"/>
            <a:ext cx="661383" cy="562239"/>
            <a:chOff x="7153326" y="1962061"/>
            <a:chExt cx="576967" cy="490477"/>
          </a:xfrm>
        </p:grpSpPr>
        <p:grpSp>
          <p:nvGrpSpPr>
            <p:cNvPr id="167" name="Group 166" descr="location">
              <a:extLst>
                <a:ext uri="{FF2B5EF4-FFF2-40B4-BE49-F238E27FC236}">
                  <a16:creationId xmlns:a16="http://schemas.microsoft.com/office/drawing/2014/main" id="{F00C3811-906B-4BA5-8531-E5CB6A70A327}"/>
                </a:ext>
              </a:extLst>
            </p:cNvPr>
            <p:cNvGrpSpPr/>
            <p:nvPr/>
          </p:nvGrpSpPr>
          <p:grpSpPr>
            <a:xfrm>
              <a:off x="7153326" y="2026320"/>
              <a:ext cx="151724" cy="218304"/>
              <a:chOff x="798318" y="5778597"/>
              <a:chExt cx="268482" cy="386300"/>
            </a:xfrm>
          </p:grpSpPr>
          <p:sp>
            <p:nvSpPr>
              <p:cNvPr id="172" name="Freeform 113">
                <a:extLst>
                  <a:ext uri="{FF2B5EF4-FFF2-40B4-BE49-F238E27FC236}">
                    <a16:creationId xmlns:a16="http://schemas.microsoft.com/office/drawing/2014/main" id="{3C6BBCC8-20E4-4EF0-AEA1-03639ADCCAC2}"/>
                  </a:ext>
                </a:extLst>
              </p:cNvPr>
              <p:cNvSpPr>
                <a:spLocks/>
              </p:cNvSpPr>
              <p:nvPr/>
            </p:nvSpPr>
            <p:spPr bwMode="auto">
              <a:xfrm>
                <a:off x="798318" y="5778597"/>
                <a:ext cx="268482" cy="386300"/>
              </a:xfrm>
              <a:custGeom>
                <a:avLst/>
                <a:gdLst>
                  <a:gd name="T0" fmla="*/ 131 w 131"/>
                  <a:gd name="T1" fmla="*/ 65 h 189"/>
                  <a:gd name="T2" fmla="*/ 65 w 131"/>
                  <a:gd name="T3" fmla="*/ 189 h 189"/>
                  <a:gd name="T4" fmla="*/ 0 w 131"/>
                  <a:gd name="T5" fmla="*/ 65 h 189"/>
                  <a:gd name="T6" fmla="*/ 65 w 131"/>
                  <a:gd name="T7" fmla="*/ 0 h 189"/>
                  <a:gd name="T8" fmla="*/ 131 w 131"/>
                  <a:gd name="T9" fmla="*/ 65 h 189"/>
                </a:gdLst>
                <a:ahLst/>
                <a:cxnLst>
                  <a:cxn ang="0">
                    <a:pos x="T0" y="T1"/>
                  </a:cxn>
                  <a:cxn ang="0">
                    <a:pos x="T2" y="T3"/>
                  </a:cxn>
                  <a:cxn ang="0">
                    <a:pos x="T4" y="T5"/>
                  </a:cxn>
                  <a:cxn ang="0">
                    <a:pos x="T6" y="T7"/>
                  </a:cxn>
                  <a:cxn ang="0">
                    <a:pos x="T8" y="T9"/>
                  </a:cxn>
                </a:cxnLst>
                <a:rect l="0" t="0" r="r" b="b"/>
                <a:pathLst>
                  <a:path w="131" h="189">
                    <a:moveTo>
                      <a:pt x="131" y="65"/>
                    </a:moveTo>
                    <a:cubicBezTo>
                      <a:pt x="131" y="117"/>
                      <a:pt x="65" y="189"/>
                      <a:pt x="65" y="189"/>
                    </a:cubicBezTo>
                    <a:cubicBezTo>
                      <a:pt x="65" y="189"/>
                      <a:pt x="0" y="117"/>
                      <a:pt x="0" y="65"/>
                    </a:cubicBezTo>
                    <a:cubicBezTo>
                      <a:pt x="0" y="29"/>
                      <a:pt x="29" y="0"/>
                      <a:pt x="65" y="0"/>
                    </a:cubicBezTo>
                    <a:cubicBezTo>
                      <a:pt x="101" y="0"/>
                      <a:pt x="131" y="29"/>
                      <a:pt x="131" y="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3" name="Oval 172">
                <a:extLst>
                  <a:ext uri="{FF2B5EF4-FFF2-40B4-BE49-F238E27FC236}">
                    <a16:creationId xmlns:a16="http://schemas.microsoft.com/office/drawing/2014/main" id="{564B7AB9-38D8-4AB5-A6C4-266676045729}"/>
                  </a:ext>
                </a:extLst>
              </p:cNvPr>
              <p:cNvSpPr>
                <a:spLocks noChangeArrowheads="1"/>
              </p:cNvSpPr>
              <p:nvPr/>
            </p:nvSpPr>
            <p:spPr bwMode="auto">
              <a:xfrm>
                <a:off x="875579" y="5857788"/>
                <a:ext cx="110097" cy="113959"/>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68" name="Group 167" descr="location">
              <a:extLst>
                <a:ext uri="{FF2B5EF4-FFF2-40B4-BE49-F238E27FC236}">
                  <a16:creationId xmlns:a16="http://schemas.microsoft.com/office/drawing/2014/main" id="{D659A93E-94F0-403F-8325-8C669075FB38}"/>
                </a:ext>
              </a:extLst>
            </p:cNvPr>
            <p:cNvGrpSpPr/>
            <p:nvPr/>
          </p:nvGrpSpPr>
          <p:grpSpPr>
            <a:xfrm>
              <a:off x="7389406" y="1962061"/>
              <a:ext cx="340887" cy="490477"/>
              <a:chOff x="798318" y="5778597"/>
              <a:chExt cx="268482" cy="386300"/>
            </a:xfrm>
          </p:grpSpPr>
          <p:sp>
            <p:nvSpPr>
              <p:cNvPr id="170" name="Freeform 113">
                <a:extLst>
                  <a:ext uri="{FF2B5EF4-FFF2-40B4-BE49-F238E27FC236}">
                    <a16:creationId xmlns:a16="http://schemas.microsoft.com/office/drawing/2014/main" id="{F34EFC93-ECF7-4679-B146-2AF430A3EE54}"/>
                  </a:ext>
                </a:extLst>
              </p:cNvPr>
              <p:cNvSpPr>
                <a:spLocks/>
              </p:cNvSpPr>
              <p:nvPr/>
            </p:nvSpPr>
            <p:spPr bwMode="auto">
              <a:xfrm>
                <a:off x="798318" y="5778597"/>
                <a:ext cx="268482" cy="386300"/>
              </a:xfrm>
              <a:custGeom>
                <a:avLst/>
                <a:gdLst>
                  <a:gd name="T0" fmla="*/ 131 w 131"/>
                  <a:gd name="T1" fmla="*/ 65 h 189"/>
                  <a:gd name="T2" fmla="*/ 65 w 131"/>
                  <a:gd name="T3" fmla="*/ 189 h 189"/>
                  <a:gd name="T4" fmla="*/ 0 w 131"/>
                  <a:gd name="T5" fmla="*/ 65 h 189"/>
                  <a:gd name="T6" fmla="*/ 65 w 131"/>
                  <a:gd name="T7" fmla="*/ 0 h 189"/>
                  <a:gd name="T8" fmla="*/ 131 w 131"/>
                  <a:gd name="T9" fmla="*/ 65 h 189"/>
                </a:gdLst>
                <a:ahLst/>
                <a:cxnLst>
                  <a:cxn ang="0">
                    <a:pos x="T0" y="T1"/>
                  </a:cxn>
                  <a:cxn ang="0">
                    <a:pos x="T2" y="T3"/>
                  </a:cxn>
                  <a:cxn ang="0">
                    <a:pos x="T4" y="T5"/>
                  </a:cxn>
                  <a:cxn ang="0">
                    <a:pos x="T6" y="T7"/>
                  </a:cxn>
                  <a:cxn ang="0">
                    <a:pos x="T8" y="T9"/>
                  </a:cxn>
                </a:cxnLst>
                <a:rect l="0" t="0" r="r" b="b"/>
                <a:pathLst>
                  <a:path w="131" h="189">
                    <a:moveTo>
                      <a:pt x="131" y="65"/>
                    </a:moveTo>
                    <a:cubicBezTo>
                      <a:pt x="131" y="117"/>
                      <a:pt x="65" y="189"/>
                      <a:pt x="65" y="189"/>
                    </a:cubicBezTo>
                    <a:cubicBezTo>
                      <a:pt x="65" y="189"/>
                      <a:pt x="0" y="117"/>
                      <a:pt x="0" y="65"/>
                    </a:cubicBezTo>
                    <a:cubicBezTo>
                      <a:pt x="0" y="29"/>
                      <a:pt x="29" y="0"/>
                      <a:pt x="65" y="0"/>
                    </a:cubicBezTo>
                    <a:cubicBezTo>
                      <a:pt x="101" y="0"/>
                      <a:pt x="131" y="29"/>
                      <a:pt x="131" y="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1" name="Oval 170">
                <a:extLst>
                  <a:ext uri="{FF2B5EF4-FFF2-40B4-BE49-F238E27FC236}">
                    <a16:creationId xmlns:a16="http://schemas.microsoft.com/office/drawing/2014/main" id="{DC8DDCD8-C0A5-4822-8CFA-B76B83C92CC8}"/>
                  </a:ext>
                </a:extLst>
              </p:cNvPr>
              <p:cNvSpPr>
                <a:spLocks noChangeArrowheads="1"/>
              </p:cNvSpPr>
              <p:nvPr/>
            </p:nvSpPr>
            <p:spPr bwMode="auto">
              <a:xfrm>
                <a:off x="875579" y="5857788"/>
                <a:ext cx="110097" cy="113959"/>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69" name="Freeform: Shape 168">
              <a:extLst>
                <a:ext uri="{FF2B5EF4-FFF2-40B4-BE49-F238E27FC236}">
                  <a16:creationId xmlns:a16="http://schemas.microsoft.com/office/drawing/2014/main" id="{A5EC62BC-960D-4002-91C8-1F75C36E9513}"/>
                </a:ext>
              </a:extLst>
            </p:cNvPr>
            <p:cNvSpPr/>
            <p:nvPr/>
          </p:nvSpPr>
          <p:spPr bwMode="auto">
            <a:xfrm>
              <a:off x="7173953" y="2250257"/>
              <a:ext cx="322222" cy="195287"/>
            </a:xfrm>
            <a:custGeom>
              <a:avLst/>
              <a:gdLst>
                <a:gd name="connsiteX0" fmla="*/ 22622 w 272653"/>
                <a:gd name="connsiteY0" fmla="*/ 0 h 195263"/>
                <a:gd name="connsiteX1" fmla="*/ 144066 w 272653"/>
                <a:gd name="connsiteY1" fmla="*/ 0 h 195263"/>
                <a:gd name="connsiteX2" fmla="*/ 144066 w 272653"/>
                <a:gd name="connsiteY2" fmla="*/ 80963 h 195263"/>
                <a:gd name="connsiteX3" fmla="*/ 0 w 272653"/>
                <a:gd name="connsiteY3" fmla="*/ 80963 h 195263"/>
                <a:gd name="connsiteX4" fmla="*/ 0 w 272653"/>
                <a:gd name="connsiteY4" fmla="*/ 195263 h 195263"/>
                <a:gd name="connsiteX5" fmla="*/ 272653 w 272653"/>
                <a:gd name="connsiteY5" fmla="*/ 195263 h 195263"/>
                <a:gd name="connsiteX0" fmla="*/ 22622 w 272653"/>
                <a:gd name="connsiteY0" fmla="*/ 33 h 195296"/>
                <a:gd name="connsiteX1" fmla="*/ 144066 w 272653"/>
                <a:gd name="connsiteY1" fmla="*/ 33 h 195296"/>
                <a:gd name="connsiteX2" fmla="*/ 144066 w 272653"/>
                <a:gd name="connsiteY2" fmla="*/ 80996 h 195296"/>
                <a:gd name="connsiteX3" fmla="*/ 0 w 272653"/>
                <a:gd name="connsiteY3" fmla="*/ 80996 h 195296"/>
                <a:gd name="connsiteX4" fmla="*/ 0 w 272653"/>
                <a:gd name="connsiteY4" fmla="*/ 195296 h 195296"/>
                <a:gd name="connsiteX5" fmla="*/ 272653 w 272653"/>
                <a:gd name="connsiteY5" fmla="*/ 195296 h 195296"/>
                <a:gd name="connsiteX0" fmla="*/ 22622 w 272653"/>
                <a:gd name="connsiteY0" fmla="*/ 24 h 195287"/>
                <a:gd name="connsiteX1" fmla="*/ 144066 w 272653"/>
                <a:gd name="connsiteY1" fmla="*/ 24 h 195287"/>
                <a:gd name="connsiteX2" fmla="*/ 144066 w 272653"/>
                <a:gd name="connsiteY2" fmla="*/ 80987 h 195287"/>
                <a:gd name="connsiteX3" fmla="*/ 0 w 272653"/>
                <a:gd name="connsiteY3" fmla="*/ 80987 h 195287"/>
                <a:gd name="connsiteX4" fmla="*/ 0 w 272653"/>
                <a:gd name="connsiteY4" fmla="*/ 195287 h 195287"/>
                <a:gd name="connsiteX5" fmla="*/ 272653 w 272653"/>
                <a:gd name="connsiteY5" fmla="*/ 195287 h 195287"/>
                <a:gd name="connsiteX0" fmla="*/ 41672 w 291703"/>
                <a:gd name="connsiteY0" fmla="*/ 24 h 195287"/>
                <a:gd name="connsiteX1" fmla="*/ 163116 w 291703"/>
                <a:gd name="connsiteY1" fmla="*/ 24 h 195287"/>
                <a:gd name="connsiteX2" fmla="*/ 163116 w 291703"/>
                <a:gd name="connsiteY2" fmla="*/ 80987 h 195287"/>
                <a:gd name="connsiteX3" fmla="*/ 19050 w 291703"/>
                <a:gd name="connsiteY3" fmla="*/ 80987 h 195287"/>
                <a:gd name="connsiteX4" fmla="*/ 19050 w 291703"/>
                <a:gd name="connsiteY4" fmla="*/ 195287 h 195287"/>
                <a:gd name="connsiteX5" fmla="*/ 291703 w 291703"/>
                <a:gd name="connsiteY5" fmla="*/ 195287 h 195287"/>
                <a:gd name="connsiteX0" fmla="*/ 60316 w 310347"/>
                <a:gd name="connsiteY0" fmla="*/ 24 h 195287"/>
                <a:gd name="connsiteX1" fmla="*/ 181760 w 310347"/>
                <a:gd name="connsiteY1" fmla="*/ 24 h 195287"/>
                <a:gd name="connsiteX2" fmla="*/ 181760 w 310347"/>
                <a:gd name="connsiteY2" fmla="*/ 80987 h 195287"/>
                <a:gd name="connsiteX3" fmla="*/ 37694 w 310347"/>
                <a:gd name="connsiteY3" fmla="*/ 80987 h 195287"/>
                <a:gd name="connsiteX4" fmla="*/ 37694 w 310347"/>
                <a:gd name="connsiteY4" fmla="*/ 195287 h 195287"/>
                <a:gd name="connsiteX5" fmla="*/ 310347 w 310347"/>
                <a:gd name="connsiteY5" fmla="*/ 195287 h 195287"/>
                <a:gd name="connsiteX0" fmla="*/ 68202 w 318233"/>
                <a:gd name="connsiteY0" fmla="*/ 24 h 195287"/>
                <a:gd name="connsiteX1" fmla="*/ 189646 w 318233"/>
                <a:gd name="connsiteY1" fmla="*/ 24 h 195287"/>
                <a:gd name="connsiteX2" fmla="*/ 189646 w 318233"/>
                <a:gd name="connsiteY2" fmla="*/ 80987 h 195287"/>
                <a:gd name="connsiteX3" fmla="*/ 45580 w 318233"/>
                <a:gd name="connsiteY3" fmla="*/ 80987 h 195287"/>
                <a:gd name="connsiteX4" fmla="*/ 45580 w 318233"/>
                <a:gd name="connsiteY4" fmla="*/ 195287 h 195287"/>
                <a:gd name="connsiteX5" fmla="*/ 318233 w 318233"/>
                <a:gd name="connsiteY5" fmla="*/ 195287 h 195287"/>
                <a:gd name="connsiteX0" fmla="*/ 72191 w 322222"/>
                <a:gd name="connsiteY0" fmla="*/ 24 h 195287"/>
                <a:gd name="connsiteX1" fmla="*/ 193635 w 322222"/>
                <a:gd name="connsiteY1" fmla="*/ 24 h 195287"/>
                <a:gd name="connsiteX2" fmla="*/ 193635 w 322222"/>
                <a:gd name="connsiteY2" fmla="*/ 80987 h 195287"/>
                <a:gd name="connsiteX3" fmla="*/ 49569 w 322222"/>
                <a:gd name="connsiteY3" fmla="*/ 80987 h 195287"/>
                <a:gd name="connsiteX4" fmla="*/ 49569 w 322222"/>
                <a:gd name="connsiteY4" fmla="*/ 195287 h 195287"/>
                <a:gd name="connsiteX5" fmla="*/ 322222 w 322222"/>
                <a:gd name="connsiteY5" fmla="*/ 195287 h 195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222" h="195287">
                  <a:moveTo>
                    <a:pt x="72191" y="24"/>
                  </a:moveTo>
                  <a:lnTo>
                    <a:pt x="193635" y="24"/>
                  </a:lnTo>
                  <a:cubicBezTo>
                    <a:pt x="246022" y="-1563"/>
                    <a:pt x="253167" y="76620"/>
                    <a:pt x="193635" y="80987"/>
                  </a:cubicBezTo>
                  <a:lnTo>
                    <a:pt x="49569" y="80987"/>
                  </a:lnTo>
                  <a:cubicBezTo>
                    <a:pt x="-14725" y="80986"/>
                    <a:pt x="-18297" y="195288"/>
                    <a:pt x="49569" y="195287"/>
                  </a:cubicBezTo>
                  <a:lnTo>
                    <a:pt x="322222" y="195287"/>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pic>
        <p:nvPicPr>
          <p:cNvPr id="175" name="Graphic 174">
            <a:extLst>
              <a:ext uri="{FF2B5EF4-FFF2-40B4-BE49-F238E27FC236}">
                <a16:creationId xmlns:a16="http://schemas.microsoft.com/office/drawing/2014/main" id="{D4329084-18D9-4331-B578-D46585AF18D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62018" y="3165107"/>
            <a:ext cx="572671" cy="572671"/>
          </a:xfrm>
          <a:prstGeom prst="rect">
            <a:avLst/>
          </a:prstGeom>
        </p:spPr>
      </p:pic>
      <p:cxnSp>
        <p:nvCxnSpPr>
          <p:cNvPr id="10" name="Straight Connector 9">
            <a:extLst>
              <a:ext uri="{FF2B5EF4-FFF2-40B4-BE49-F238E27FC236}">
                <a16:creationId xmlns:a16="http://schemas.microsoft.com/office/drawing/2014/main" id="{51664B07-C11A-4B41-90B0-F00B93AD0E2A}"/>
              </a:ext>
              <a:ext uri="{C183D7F6-B498-43B3-948B-1728B52AA6E4}">
                <adec:decorative xmlns:adec="http://schemas.microsoft.com/office/drawing/2017/decorative" val="1"/>
              </a:ext>
            </a:extLst>
          </p:cNvPr>
          <p:cNvCxnSpPr>
            <a:cxnSpLocks/>
          </p:cNvCxnSpPr>
          <p:nvPr/>
        </p:nvCxnSpPr>
        <p:spPr>
          <a:xfrm>
            <a:off x="584200" y="2875764"/>
            <a:ext cx="3714423"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A129D2CE-272C-4A2E-9F76-DCB0EAA3320E}"/>
              </a:ext>
              <a:ext uri="{C183D7F6-B498-43B3-948B-1728B52AA6E4}">
                <adec:decorative xmlns:adec="http://schemas.microsoft.com/office/drawing/2017/decorative" val="1"/>
              </a:ext>
            </a:extLst>
          </p:cNvPr>
          <p:cNvCxnSpPr>
            <a:cxnSpLocks/>
          </p:cNvCxnSpPr>
          <p:nvPr/>
        </p:nvCxnSpPr>
        <p:spPr>
          <a:xfrm>
            <a:off x="5391689" y="2875764"/>
            <a:ext cx="5270027"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6" name="Text Placeholder 12">
            <a:extLst>
              <a:ext uri="{FF2B5EF4-FFF2-40B4-BE49-F238E27FC236}">
                <a16:creationId xmlns:a16="http://schemas.microsoft.com/office/drawing/2014/main" id="{4E836D6D-88A0-45E9-AC5B-E8AA9BD3FF2C}"/>
              </a:ext>
            </a:extLst>
          </p:cNvPr>
          <p:cNvSpPr txBox="1">
            <a:spLocks/>
          </p:cNvSpPr>
          <p:nvPr/>
        </p:nvSpPr>
        <p:spPr>
          <a:xfrm>
            <a:off x="584200" y="3934954"/>
            <a:ext cx="1499672" cy="492443"/>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2400" b="1" kern="1200" spc="0" baseline="0">
                <a:solidFill>
                  <a:schemeClr val="accent1"/>
                </a:solidFill>
                <a:latin typeface="+mn-lt"/>
                <a:ea typeface="+mn-ea"/>
                <a:cs typeface="Segoe UI" panose="020B0502040204020203" pitchFamily="34" charset="0"/>
              </a:defRPr>
            </a:lvl1pPr>
            <a:lvl2pPr marL="0" marR="0" indent="0" algn="ctr" defTabSz="762000" rtl="0" eaLnBrk="1" fontAlgn="auto" latinLnBrk="0" hangingPunct="1">
              <a:lnSpc>
                <a:spcPct val="107000"/>
              </a:lnSpc>
              <a:spcBef>
                <a:spcPts val="0"/>
              </a:spcBef>
              <a:spcAft>
                <a:spcPts val="600"/>
              </a:spcAft>
              <a:buClr>
                <a:schemeClr val="tx2"/>
              </a:buClr>
              <a:buSzPct val="90000"/>
              <a:buFont typeface="Arial" panose="020B0604020202020204" pitchFamily="34" charset="0"/>
              <a:buNone/>
              <a:tabLst/>
              <a:defRPr lang="en-US" sz="1800" kern="1200" spc="0" baseline="0" dirty="0" smtClean="0">
                <a:solidFill>
                  <a:schemeClr val="tx1"/>
                </a:solidFill>
                <a:latin typeface="+mn-lt"/>
                <a:ea typeface="+mn-ea"/>
                <a:cs typeface="Times New Roman" panose="02020603050405020304" pitchFamily="18" charset="0"/>
              </a:defRPr>
            </a:lvl2pPr>
            <a:lvl3pPr marL="0" marR="0" indent="0" algn="ctr" defTabSz="762000" rtl="0" eaLnBrk="1" fontAlgn="auto" latinLnBrk="0" hangingPunct="1">
              <a:lnSpc>
                <a:spcPct val="100000"/>
              </a:lnSpc>
              <a:spcBef>
                <a:spcPct val="20000"/>
              </a:spcBef>
              <a:spcAft>
                <a:spcPts val="0"/>
              </a:spcAft>
              <a:buClr>
                <a:schemeClr val="tx2"/>
              </a:buClr>
              <a:buSzPct val="90000"/>
              <a:buFont typeface="Wingdings" panose="05000000000000000000" pitchFamily="2" charset="2"/>
              <a:buNone/>
              <a:tabLst/>
              <a:defRPr sz="1600" kern="1200" spc="0" baseline="0">
                <a:solidFill>
                  <a:schemeClr val="tx1"/>
                </a:solidFill>
                <a:latin typeface="+mn-lt"/>
                <a:ea typeface="+mn-ea"/>
                <a:cs typeface="+mn-cs"/>
              </a:defRPr>
            </a:lvl3pPr>
            <a:lvl4pPr marL="0" marR="0" indent="0" algn="ctr" defTabSz="762000" rtl="0" eaLnBrk="1" fontAlgn="auto" latinLnBrk="0" hangingPunct="1">
              <a:lnSpc>
                <a:spcPct val="100000"/>
              </a:lnSpc>
              <a:spcBef>
                <a:spcPct val="20000"/>
              </a:spcBef>
              <a:spcAft>
                <a:spcPts val="0"/>
              </a:spcAft>
              <a:buClr>
                <a:schemeClr val="tx2"/>
              </a:buClr>
              <a:buSzPct val="90000"/>
              <a:buFont typeface="Wingdings" panose="05000000000000000000" pitchFamily="2" charset="2"/>
              <a:buNone/>
              <a:tabLst/>
              <a:defRPr sz="1100" kern="1200" spc="0" baseline="0">
                <a:solidFill>
                  <a:schemeClr val="tx1"/>
                </a:solidFill>
                <a:latin typeface="+mn-lt"/>
                <a:ea typeface="+mn-ea"/>
                <a:cs typeface="+mn-cs"/>
              </a:defRPr>
            </a:lvl4pPr>
            <a:lvl5pPr marL="0" marR="0" indent="0" algn="ctr" defTabSz="762000" rtl="0" eaLnBrk="1" fontAlgn="auto" latinLnBrk="0" hangingPunct="1">
              <a:lnSpc>
                <a:spcPct val="100000"/>
              </a:lnSpc>
              <a:spcBef>
                <a:spcPct val="20000"/>
              </a:spcBef>
              <a:spcAft>
                <a:spcPts val="0"/>
              </a:spcAft>
              <a:buClr>
                <a:schemeClr val="tx2"/>
              </a:buClr>
              <a:buSzPct val="90000"/>
              <a:buFont typeface="Wingdings" panose="05000000000000000000" pitchFamily="2" charset="2"/>
              <a:buNone/>
              <a:tabLst/>
              <a:defRPr sz="11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Homogeneous Migration</a:t>
            </a:r>
          </a:p>
        </p:txBody>
      </p:sp>
      <p:sp>
        <p:nvSpPr>
          <p:cNvPr id="2" name="TextBox 1">
            <a:extLst>
              <a:ext uri="{FF2B5EF4-FFF2-40B4-BE49-F238E27FC236}">
                <a16:creationId xmlns:a16="http://schemas.microsoft.com/office/drawing/2014/main" id="{82BB2E9B-2AC3-42F0-90B1-5B72B5FBB6F8}"/>
              </a:ext>
            </a:extLst>
          </p:cNvPr>
          <p:cNvSpPr txBox="1"/>
          <p:nvPr/>
        </p:nvSpPr>
        <p:spPr>
          <a:xfrm>
            <a:off x="536744" y="4631213"/>
            <a:ext cx="1736631" cy="916405"/>
          </a:xfrm>
          <a:prstGeom prst="rect">
            <a:avLst/>
          </a:prstGeom>
          <a:noFill/>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Seamless migration experience leveraging high performance and secure Azure Database for PostgreSQL</a:t>
            </a:r>
          </a:p>
        </p:txBody>
      </p:sp>
      <p:sp>
        <p:nvSpPr>
          <p:cNvPr id="137" name="Text Placeholder 57">
            <a:extLst>
              <a:ext uri="{FF2B5EF4-FFF2-40B4-BE49-F238E27FC236}">
                <a16:creationId xmlns:a16="http://schemas.microsoft.com/office/drawing/2014/main" id="{64DA8422-F08A-4178-A4C0-8B4FEDC4EF73}"/>
              </a:ext>
            </a:extLst>
          </p:cNvPr>
          <p:cNvSpPr txBox="1">
            <a:spLocks/>
          </p:cNvSpPr>
          <p:nvPr/>
        </p:nvSpPr>
        <p:spPr>
          <a:xfrm>
            <a:off x="2590791" y="3934954"/>
            <a:ext cx="1833284" cy="492443"/>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2400" b="1" kern="1200" spc="0" baseline="0">
                <a:solidFill>
                  <a:schemeClr val="accent1"/>
                </a:solidFill>
                <a:latin typeface="+mn-lt"/>
                <a:ea typeface="+mn-ea"/>
                <a:cs typeface="Segoe UI" panose="020B0502040204020203" pitchFamily="34" charset="0"/>
              </a:defRPr>
            </a:lvl1pPr>
            <a:lvl2pPr marL="0" marR="0" indent="0" algn="ctr" defTabSz="762000" rtl="0" eaLnBrk="1" fontAlgn="auto" latinLnBrk="0" hangingPunct="1">
              <a:lnSpc>
                <a:spcPct val="107000"/>
              </a:lnSpc>
              <a:spcBef>
                <a:spcPts val="0"/>
              </a:spcBef>
              <a:spcAft>
                <a:spcPts val="600"/>
              </a:spcAft>
              <a:buClr>
                <a:schemeClr val="tx2"/>
              </a:buClr>
              <a:buSzPct val="90000"/>
              <a:buFont typeface="Arial" panose="020B0604020202020204" pitchFamily="34" charset="0"/>
              <a:buNone/>
              <a:tabLst/>
              <a:defRPr lang="en-US" sz="1800" kern="1200" spc="0" baseline="0" dirty="0" smtClean="0">
                <a:solidFill>
                  <a:schemeClr val="tx1"/>
                </a:solidFill>
                <a:latin typeface="+mn-lt"/>
                <a:ea typeface="+mn-ea"/>
                <a:cs typeface="Times New Roman" panose="02020603050405020304" pitchFamily="18" charset="0"/>
              </a:defRPr>
            </a:lvl2pPr>
            <a:lvl3pPr marL="0" marR="0" indent="0" algn="ctr" defTabSz="762000" rtl="0" eaLnBrk="1" fontAlgn="auto" latinLnBrk="0" hangingPunct="1">
              <a:lnSpc>
                <a:spcPct val="100000"/>
              </a:lnSpc>
              <a:spcBef>
                <a:spcPct val="20000"/>
              </a:spcBef>
              <a:spcAft>
                <a:spcPts val="0"/>
              </a:spcAft>
              <a:buClr>
                <a:schemeClr val="tx2"/>
              </a:buClr>
              <a:buSzPct val="90000"/>
              <a:buFont typeface="Wingdings" panose="05000000000000000000" pitchFamily="2" charset="2"/>
              <a:buNone/>
              <a:tabLst/>
              <a:defRPr sz="1600" kern="1200" spc="0" baseline="0">
                <a:solidFill>
                  <a:schemeClr val="tx1"/>
                </a:solidFill>
                <a:latin typeface="+mn-lt"/>
                <a:ea typeface="+mn-ea"/>
                <a:cs typeface="+mn-cs"/>
              </a:defRPr>
            </a:lvl3pPr>
            <a:lvl4pPr marL="0" marR="0" indent="0" algn="ctr" defTabSz="762000" rtl="0" eaLnBrk="1" fontAlgn="auto" latinLnBrk="0" hangingPunct="1">
              <a:lnSpc>
                <a:spcPct val="100000"/>
              </a:lnSpc>
              <a:spcBef>
                <a:spcPct val="20000"/>
              </a:spcBef>
              <a:spcAft>
                <a:spcPts val="0"/>
              </a:spcAft>
              <a:buClr>
                <a:schemeClr val="tx2"/>
              </a:buClr>
              <a:buSzPct val="90000"/>
              <a:buFont typeface="Wingdings" panose="05000000000000000000" pitchFamily="2" charset="2"/>
              <a:buNone/>
              <a:tabLst/>
              <a:defRPr sz="1100" kern="1200" spc="0" baseline="0">
                <a:solidFill>
                  <a:schemeClr val="tx1"/>
                </a:solidFill>
                <a:latin typeface="+mn-lt"/>
                <a:ea typeface="+mn-ea"/>
                <a:cs typeface="+mn-cs"/>
              </a:defRPr>
            </a:lvl4pPr>
            <a:lvl5pPr marL="0" marR="0" indent="0" algn="ctr" defTabSz="762000" rtl="0" eaLnBrk="1" fontAlgn="auto" latinLnBrk="0" hangingPunct="1">
              <a:lnSpc>
                <a:spcPct val="100000"/>
              </a:lnSpc>
              <a:spcBef>
                <a:spcPct val="20000"/>
              </a:spcBef>
              <a:spcAft>
                <a:spcPts val="0"/>
              </a:spcAft>
              <a:buClr>
                <a:schemeClr val="tx2"/>
              </a:buClr>
              <a:buSzPct val="90000"/>
              <a:buFont typeface="Wingdings" panose="05000000000000000000" pitchFamily="2" charset="2"/>
              <a:buNone/>
              <a:tabLst/>
              <a:defRPr sz="11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Oracle to Postgres Migration</a:t>
            </a:r>
          </a:p>
        </p:txBody>
      </p:sp>
      <p:sp>
        <p:nvSpPr>
          <p:cNvPr id="160" name="TextBox 159">
            <a:extLst>
              <a:ext uri="{FF2B5EF4-FFF2-40B4-BE49-F238E27FC236}">
                <a16:creationId xmlns:a16="http://schemas.microsoft.com/office/drawing/2014/main" id="{1897E408-1E51-4CE6-98D7-12A9118EF352}"/>
              </a:ext>
            </a:extLst>
          </p:cNvPr>
          <p:cNvSpPr txBox="1"/>
          <p:nvPr/>
        </p:nvSpPr>
        <p:spPr>
          <a:xfrm>
            <a:off x="2590791" y="4594029"/>
            <a:ext cx="1921354" cy="543995"/>
          </a:xfrm>
          <a:prstGeom prst="rect">
            <a:avLst/>
          </a:prstGeom>
          <a:noFill/>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Complete migrations </a:t>
            </a:r>
            <a:br>
              <a:rPr kumimoji="0" lang="en-US" sz="1100" b="0" i="0" u="none" strike="noStrike" kern="1200" cap="none" spc="0" normalizeH="0" baseline="0" noProof="0" dirty="0">
                <a:ln>
                  <a:noFill/>
                </a:ln>
                <a:solidFill>
                  <a:prstClr val="black"/>
                </a:solidFill>
                <a:effectLst/>
                <a:uLnTx/>
                <a:uFillTx/>
                <a:latin typeface="Segoe UI"/>
                <a:ea typeface="+mn-ea"/>
                <a:cs typeface="+mn-cs"/>
              </a:rPr>
            </a:br>
            <a:r>
              <a:rPr kumimoji="0" lang="en-US" sz="1100" b="0" i="0" u="none" strike="noStrike" kern="1200" cap="none" spc="0" normalizeH="0" baseline="0" noProof="0" dirty="0">
                <a:ln>
                  <a:noFill/>
                </a:ln>
                <a:solidFill>
                  <a:prstClr val="black"/>
                </a:solidFill>
                <a:effectLst/>
                <a:uLnTx/>
                <a:uFillTx/>
                <a:latin typeface="Segoe UI"/>
                <a:ea typeface="+mn-ea"/>
                <a:cs typeface="+mn-cs"/>
              </a:rPr>
              <a:t>faster and realize significant cost savings</a:t>
            </a:r>
          </a:p>
        </p:txBody>
      </p:sp>
      <p:sp>
        <p:nvSpPr>
          <p:cNvPr id="161" name="Text Placeholder 2">
            <a:extLst>
              <a:ext uri="{FF2B5EF4-FFF2-40B4-BE49-F238E27FC236}">
                <a16:creationId xmlns:a16="http://schemas.microsoft.com/office/drawing/2014/main" id="{81FFEEF2-658F-40D3-B3BC-CA64F7551A48}"/>
              </a:ext>
            </a:extLst>
          </p:cNvPr>
          <p:cNvSpPr txBox="1">
            <a:spLocks/>
          </p:cNvSpPr>
          <p:nvPr/>
        </p:nvSpPr>
        <p:spPr>
          <a:xfrm>
            <a:off x="5391689" y="3934954"/>
            <a:ext cx="1499671" cy="492443"/>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2400" b="1" kern="1200" spc="0" baseline="0">
                <a:solidFill>
                  <a:schemeClr val="accent1"/>
                </a:solidFill>
                <a:latin typeface="+mn-lt"/>
                <a:ea typeface="+mn-ea"/>
                <a:cs typeface="Segoe UI" panose="020B0502040204020203" pitchFamily="34" charset="0"/>
              </a:defRPr>
            </a:lvl1pPr>
            <a:lvl2pPr marL="0" marR="0" indent="0" algn="ctr" defTabSz="762000" rtl="0" eaLnBrk="1" fontAlgn="auto" latinLnBrk="0" hangingPunct="1">
              <a:lnSpc>
                <a:spcPct val="107000"/>
              </a:lnSpc>
              <a:spcBef>
                <a:spcPts val="0"/>
              </a:spcBef>
              <a:spcAft>
                <a:spcPts val="600"/>
              </a:spcAft>
              <a:buClr>
                <a:schemeClr val="tx2"/>
              </a:buClr>
              <a:buSzPct val="90000"/>
              <a:buFont typeface="Arial" panose="020B0604020202020204" pitchFamily="34" charset="0"/>
              <a:buNone/>
              <a:tabLst/>
              <a:defRPr lang="en-US" sz="1800" kern="1200" spc="0" baseline="0" dirty="0" smtClean="0">
                <a:solidFill>
                  <a:schemeClr val="tx1"/>
                </a:solidFill>
                <a:latin typeface="+mn-lt"/>
                <a:ea typeface="+mn-ea"/>
                <a:cs typeface="Times New Roman" panose="02020603050405020304" pitchFamily="18" charset="0"/>
              </a:defRPr>
            </a:lvl2pPr>
            <a:lvl3pPr marL="0" marR="0" indent="0" algn="ctr" defTabSz="762000" rtl="0" eaLnBrk="1" fontAlgn="auto" latinLnBrk="0" hangingPunct="1">
              <a:lnSpc>
                <a:spcPct val="100000"/>
              </a:lnSpc>
              <a:spcBef>
                <a:spcPct val="20000"/>
              </a:spcBef>
              <a:spcAft>
                <a:spcPts val="0"/>
              </a:spcAft>
              <a:buClr>
                <a:schemeClr val="tx2"/>
              </a:buClr>
              <a:buSzPct val="90000"/>
              <a:buFont typeface="Wingdings" panose="05000000000000000000" pitchFamily="2" charset="2"/>
              <a:buNone/>
              <a:tabLst/>
              <a:defRPr sz="1600" kern="1200" spc="0" baseline="0">
                <a:solidFill>
                  <a:schemeClr val="tx1"/>
                </a:solidFill>
                <a:latin typeface="+mn-lt"/>
                <a:ea typeface="+mn-ea"/>
                <a:cs typeface="+mn-cs"/>
              </a:defRPr>
            </a:lvl3pPr>
            <a:lvl4pPr marL="0" marR="0" indent="0" algn="ctr" defTabSz="762000" rtl="0" eaLnBrk="1" fontAlgn="auto" latinLnBrk="0" hangingPunct="1">
              <a:lnSpc>
                <a:spcPct val="100000"/>
              </a:lnSpc>
              <a:spcBef>
                <a:spcPct val="20000"/>
              </a:spcBef>
              <a:spcAft>
                <a:spcPts val="0"/>
              </a:spcAft>
              <a:buClr>
                <a:schemeClr val="tx2"/>
              </a:buClr>
              <a:buSzPct val="90000"/>
              <a:buFont typeface="Wingdings" panose="05000000000000000000" pitchFamily="2" charset="2"/>
              <a:buNone/>
              <a:tabLst/>
              <a:defRPr sz="1100" kern="1200" spc="0" baseline="0">
                <a:solidFill>
                  <a:schemeClr val="tx1"/>
                </a:solidFill>
                <a:latin typeface="+mn-lt"/>
                <a:ea typeface="+mn-ea"/>
                <a:cs typeface="+mn-cs"/>
              </a:defRPr>
            </a:lvl4pPr>
            <a:lvl5pPr marL="0" marR="0" indent="0" algn="ctr" defTabSz="762000" rtl="0" eaLnBrk="1" fontAlgn="auto" latinLnBrk="0" hangingPunct="1">
              <a:lnSpc>
                <a:spcPct val="100000"/>
              </a:lnSpc>
              <a:spcBef>
                <a:spcPct val="20000"/>
              </a:spcBef>
              <a:spcAft>
                <a:spcPts val="0"/>
              </a:spcAft>
              <a:buClr>
                <a:schemeClr val="tx2"/>
              </a:buClr>
              <a:buSzPct val="90000"/>
              <a:buFont typeface="Wingdings" panose="05000000000000000000" pitchFamily="2" charset="2"/>
              <a:buNone/>
              <a:tabLst/>
              <a:defRPr sz="11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Transactional </a:t>
            </a:r>
            <a:br>
              <a:rPr kumimoji="0" lang="en-US" sz="16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br>
            <a:r>
              <a:rPr kumimoji="0" lang="en-US" sz="16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applications</a:t>
            </a:r>
          </a:p>
        </p:txBody>
      </p:sp>
      <p:sp>
        <p:nvSpPr>
          <p:cNvPr id="177" name="TextBox 176">
            <a:extLst>
              <a:ext uri="{FF2B5EF4-FFF2-40B4-BE49-F238E27FC236}">
                <a16:creationId xmlns:a16="http://schemas.microsoft.com/office/drawing/2014/main" id="{2B1CA7A5-63AA-48FD-BD26-3E4DA0CDEB32}"/>
              </a:ext>
            </a:extLst>
          </p:cNvPr>
          <p:cNvSpPr txBox="1"/>
          <p:nvPr/>
        </p:nvSpPr>
        <p:spPr>
          <a:xfrm>
            <a:off x="5391689" y="4594029"/>
            <a:ext cx="1431803" cy="916405"/>
          </a:xfrm>
          <a:prstGeom prst="rect">
            <a:avLst/>
          </a:prstGeom>
          <a:noFill/>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Engage cloud native developers with the flexibility of AKS and extensibility of PostgreSQL</a:t>
            </a:r>
          </a:p>
        </p:txBody>
      </p:sp>
      <p:sp>
        <p:nvSpPr>
          <p:cNvPr id="163" name="Text Placeholder 8">
            <a:extLst>
              <a:ext uri="{FF2B5EF4-FFF2-40B4-BE49-F238E27FC236}">
                <a16:creationId xmlns:a16="http://schemas.microsoft.com/office/drawing/2014/main" id="{53F447A3-6766-46D5-91CD-44F4438D2B6C}"/>
              </a:ext>
            </a:extLst>
          </p:cNvPr>
          <p:cNvSpPr txBox="1">
            <a:spLocks/>
          </p:cNvSpPr>
          <p:nvPr/>
        </p:nvSpPr>
        <p:spPr>
          <a:xfrm>
            <a:off x="7155982" y="3934954"/>
            <a:ext cx="1833284" cy="520547"/>
          </a:xfrm>
          <a:prstGeom prst="rect">
            <a:avLst/>
          </a:prstGeom>
        </p:spPr>
        <p:txBody>
          <a:bodyPr lIns="0" t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Geospatial aware applications</a:t>
            </a:r>
            <a:endParaRPr kumimoji="0" lang="en-US" sz="1600" b="0" i="0" u="none" strike="noStrike" kern="1200" cap="none" spc="0" normalizeH="0" baseline="0" noProof="0" dirty="0">
              <a:ln>
                <a:noFill/>
              </a:ln>
              <a:solidFill>
                <a:prstClr val="black"/>
              </a:solidFill>
              <a:effectLst/>
              <a:uLnTx/>
              <a:uFillTx/>
              <a:latin typeface="Segoe UI Semibold"/>
              <a:ea typeface="+mn-ea"/>
              <a:cs typeface="Segoe UI" panose="020B0502040204020203" pitchFamily="34" charset="0"/>
            </a:endParaRPr>
          </a:p>
        </p:txBody>
      </p:sp>
      <p:sp>
        <p:nvSpPr>
          <p:cNvPr id="176" name="TextBox 175">
            <a:extLst>
              <a:ext uri="{FF2B5EF4-FFF2-40B4-BE49-F238E27FC236}">
                <a16:creationId xmlns:a16="http://schemas.microsoft.com/office/drawing/2014/main" id="{425ACFAE-72CD-478E-A723-EAC1229F8F11}"/>
              </a:ext>
            </a:extLst>
          </p:cNvPr>
          <p:cNvSpPr txBox="1"/>
          <p:nvPr/>
        </p:nvSpPr>
        <p:spPr>
          <a:xfrm>
            <a:off x="7155982" y="4594029"/>
            <a:ext cx="1688556" cy="916405"/>
          </a:xfrm>
          <a:prstGeom prst="rect">
            <a:avLst/>
          </a:prstGeom>
          <a:noFill/>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a:ea typeface="+mn-ea"/>
                <a:cs typeface="+mn-cs"/>
              </a:rPr>
              <a:t>Leverage </a:t>
            </a:r>
            <a:r>
              <a:rPr kumimoji="0" lang="en-US" sz="1100" b="0" i="0" u="none" strike="noStrike" kern="1200" cap="none" spc="0" normalizeH="0" baseline="0" noProof="0" err="1">
                <a:ln>
                  <a:noFill/>
                </a:ln>
                <a:solidFill>
                  <a:prstClr val="black"/>
                </a:solidFill>
                <a:effectLst/>
                <a:uLnTx/>
                <a:uFillTx/>
                <a:latin typeface="Segoe UI"/>
                <a:ea typeface="+mn-ea"/>
                <a:cs typeface="+mn-cs"/>
              </a:rPr>
              <a:t>PostGIS</a:t>
            </a:r>
            <a:r>
              <a:rPr kumimoji="0" lang="en-US" sz="1100" b="0" i="0" u="none" strike="noStrike" kern="1200" cap="none" spc="0" normalizeH="0" baseline="0" noProof="0">
                <a:ln>
                  <a:noFill/>
                </a:ln>
                <a:solidFill>
                  <a:prstClr val="black"/>
                </a:solidFill>
                <a:effectLst/>
                <a:uLnTx/>
                <a:uFillTx/>
                <a:latin typeface="Segoe UI"/>
                <a:ea typeface="+mn-ea"/>
                <a:cs typeface="+mn-cs"/>
              </a:rPr>
              <a:t>, the world’s most popular OS geospatial solution </a:t>
            </a:r>
            <a:br>
              <a:rPr kumimoji="0" lang="en-US" sz="1100" b="0" i="0" u="none" strike="noStrike" kern="1200" cap="none" spc="0" normalizeH="0" baseline="0" noProof="0">
                <a:ln>
                  <a:noFill/>
                </a:ln>
                <a:solidFill>
                  <a:prstClr val="black"/>
                </a:solidFill>
                <a:effectLst/>
                <a:uLnTx/>
                <a:uFillTx/>
                <a:latin typeface="Segoe UI"/>
                <a:ea typeface="+mn-ea"/>
                <a:cs typeface="+mn-cs"/>
              </a:rPr>
            </a:br>
            <a:r>
              <a:rPr kumimoji="0" lang="en-US" sz="1100" b="0" i="0" u="none" strike="noStrike" kern="1200" cap="none" spc="0" normalizeH="0" baseline="0" noProof="0">
                <a:ln>
                  <a:noFill/>
                </a:ln>
                <a:solidFill>
                  <a:prstClr val="black"/>
                </a:solidFill>
                <a:effectLst/>
                <a:uLnTx/>
                <a:uFillTx/>
                <a:latin typeface="Segoe UI"/>
                <a:ea typeface="+mn-ea"/>
                <a:cs typeface="+mn-cs"/>
              </a:rPr>
              <a:t>to deliver location-aware experiences</a:t>
            </a:r>
          </a:p>
        </p:txBody>
      </p:sp>
      <p:sp>
        <p:nvSpPr>
          <p:cNvPr id="162" name="Text Placeholder 7">
            <a:extLst>
              <a:ext uri="{FF2B5EF4-FFF2-40B4-BE49-F238E27FC236}">
                <a16:creationId xmlns:a16="http://schemas.microsoft.com/office/drawing/2014/main" id="{DF5B59DD-23B3-4496-B557-E3D30FBBFBCE}"/>
              </a:ext>
            </a:extLst>
          </p:cNvPr>
          <p:cNvSpPr txBox="1">
            <a:spLocks/>
          </p:cNvSpPr>
          <p:nvPr/>
        </p:nvSpPr>
        <p:spPr>
          <a:xfrm>
            <a:off x="9166910" y="3934954"/>
            <a:ext cx="1122588" cy="492443"/>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2400" b="1" kern="1200" spc="0" baseline="0">
                <a:solidFill>
                  <a:schemeClr val="accent1"/>
                </a:solidFill>
                <a:latin typeface="+mn-lt"/>
                <a:ea typeface="+mn-ea"/>
                <a:cs typeface="Segoe UI" panose="020B0502040204020203" pitchFamily="34" charset="0"/>
              </a:defRPr>
            </a:lvl1pPr>
            <a:lvl2pPr marL="0" marR="0" indent="0" algn="ctr" defTabSz="762000" rtl="0" eaLnBrk="1" fontAlgn="auto" latinLnBrk="0" hangingPunct="1">
              <a:lnSpc>
                <a:spcPct val="107000"/>
              </a:lnSpc>
              <a:spcBef>
                <a:spcPts val="0"/>
              </a:spcBef>
              <a:spcAft>
                <a:spcPts val="600"/>
              </a:spcAft>
              <a:buClr>
                <a:schemeClr val="tx2"/>
              </a:buClr>
              <a:buSzPct val="90000"/>
              <a:buFont typeface="Arial" panose="020B0604020202020204" pitchFamily="34" charset="0"/>
              <a:buNone/>
              <a:tabLst/>
              <a:defRPr lang="en-US" sz="1800" kern="1200" spc="0" baseline="0" dirty="0" smtClean="0">
                <a:solidFill>
                  <a:schemeClr val="tx1"/>
                </a:solidFill>
                <a:latin typeface="+mn-lt"/>
                <a:ea typeface="+mn-ea"/>
                <a:cs typeface="Times New Roman" panose="02020603050405020304" pitchFamily="18" charset="0"/>
              </a:defRPr>
            </a:lvl2pPr>
            <a:lvl3pPr marL="0" marR="0" indent="0" algn="ctr" defTabSz="762000" rtl="0" eaLnBrk="1" fontAlgn="auto" latinLnBrk="0" hangingPunct="1">
              <a:lnSpc>
                <a:spcPct val="100000"/>
              </a:lnSpc>
              <a:spcBef>
                <a:spcPct val="20000"/>
              </a:spcBef>
              <a:spcAft>
                <a:spcPts val="0"/>
              </a:spcAft>
              <a:buClr>
                <a:schemeClr val="tx2"/>
              </a:buClr>
              <a:buSzPct val="90000"/>
              <a:buFont typeface="Wingdings" panose="05000000000000000000" pitchFamily="2" charset="2"/>
              <a:buNone/>
              <a:tabLst/>
              <a:defRPr sz="1600" kern="1200" spc="0" baseline="0">
                <a:solidFill>
                  <a:schemeClr val="tx1"/>
                </a:solidFill>
                <a:latin typeface="+mn-lt"/>
                <a:ea typeface="+mn-ea"/>
                <a:cs typeface="+mn-cs"/>
              </a:defRPr>
            </a:lvl3pPr>
            <a:lvl4pPr marL="0" marR="0" indent="0" algn="ctr" defTabSz="762000" rtl="0" eaLnBrk="1" fontAlgn="auto" latinLnBrk="0" hangingPunct="1">
              <a:lnSpc>
                <a:spcPct val="100000"/>
              </a:lnSpc>
              <a:spcBef>
                <a:spcPct val="20000"/>
              </a:spcBef>
              <a:spcAft>
                <a:spcPts val="0"/>
              </a:spcAft>
              <a:buClr>
                <a:schemeClr val="tx2"/>
              </a:buClr>
              <a:buSzPct val="90000"/>
              <a:buFont typeface="Wingdings" panose="05000000000000000000" pitchFamily="2" charset="2"/>
              <a:buNone/>
              <a:tabLst/>
              <a:defRPr sz="1100" kern="1200" spc="0" baseline="0">
                <a:solidFill>
                  <a:schemeClr val="tx1"/>
                </a:solidFill>
                <a:latin typeface="+mn-lt"/>
                <a:ea typeface="+mn-ea"/>
                <a:cs typeface="+mn-cs"/>
              </a:defRPr>
            </a:lvl4pPr>
            <a:lvl5pPr marL="0" marR="0" indent="0" algn="ctr" defTabSz="762000" rtl="0" eaLnBrk="1" fontAlgn="auto" latinLnBrk="0" hangingPunct="1">
              <a:lnSpc>
                <a:spcPct val="100000"/>
              </a:lnSpc>
              <a:spcBef>
                <a:spcPct val="20000"/>
              </a:spcBef>
              <a:spcAft>
                <a:spcPts val="0"/>
              </a:spcAft>
              <a:buClr>
                <a:schemeClr val="tx2"/>
              </a:buClr>
              <a:buSzPct val="90000"/>
              <a:buFont typeface="Wingdings" panose="05000000000000000000" pitchFamily="2" charset="2"/>
              <a:buNone/>
              <a:tabLst/>
              <a:defRPr sz="11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SaaS </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applications</a:t>
            </a:r>
          </a:p>
        </p:txBody>
      </p:sp>
      <p:sp>
        <p:nvSpPr>
          <p:cNvPr id="3" name="TextBox 2">
            <a:extLst>
              <a:ext uri="{FF2B5EF4-FFF2-40B4-BE49-F238E27FC236}">
                <a16:creationId xmlns:a16="http://schemas.microsoft.com/office/drawing/2014/main" id="{0474E3A4-CB10-4156-B654-E04F11678D56}"/>
              </a:ext>
            </a:extLst>
          </p:cNvPr>
          <p:cNvSpPr txBox="1"/>
          <p:nvPr/>
        </p:nvSpPr>
        <p:spPr>
          <a:xfrm>
            <a:off x="9199843" y="4590910"/>
            <a:ext cx="1330937" cy="1102610"/>
          </a:xfrm>
          <a:prstGeom prst="rect">
            <a:avLst/>
          </a:prstGeom>
          <a:noFill/>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Enjoy high-throughput and cloud scalability  during peak times for multi-tenant SaaS applications</a:t>
            </a:r>
          </a:p>
        </p:txBody>
      </p:sp>
    </p:spTree>
    <p:extLst>
      <p:ext uri="{BB962C8B-B14F-4D97-AF65-F5344CB8AC3E}">
        <p14:creationId xmlns:p14="http://schemas.microsoft.com/office/powerpoint/2010/main" val="3814061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38D16C-6298-42F1-83CB-BE474F8C7F6C}"/>
              </a:ext>
            </a:extLst>
          </p:cNvPr>
          <p:cNvSpPr txBox="1"/>
          <p:nvPr/>
        </p:nvSpPr>
        <p:spPr>
          <a:xfrm>
            <a:off x="2709746" y="3100039"/>
            <a:ext cx="2713884" cy="73866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0078D4"/>
                </a:solidFill>
                <a:effectLst/>
                <a:uLnTx/>
                <a:uFillTx/>
                <a:latin typeface="Segoe UI"/>
                <a:ea typeface="+mn-ea"/>
                <a:cs typeface="+mn-cs"/>
              </a:rPr>
              <a:t>Use Cases</a:t>
            </a:r>
          </a:p>
        </p:txBody>
      </p:sp>
      <p:sp>
        <p:nvSpPr>
          <p:cNvPr id="3" name="Title 2">
            <a:extLst>
              <a:ext uri="{FF2B5EF4-FFF2-40B4-BE49-F238E27FC236}">
                <a16:creationId xmlns:a16="http://schemas.microsoft.com/office/drawing/2014/main" id="{7DE4F24F-7837-4999-8AAF-DB50AF8702CD}"/>
              </a:ext>
            </a:extLst>
          </p:cNvPr>
          <p:cNvSpPr>
            <a:spLocks noGrp="1"/>
          </p:cNvSpPr>
          <p:nvPr>
            <p:ph type="title"/>
          </p:nvPr>
        </p:nvSpPr>
        <p:spPr>
          <a:xfrm>
            <a:off x="585216" y="2797977"/>
            <a:ext cx="5515781" cy="1231106"/>
          </a:xfrm>
        </p:spPr>
        <p:txBody>
          <a:bodyPr/>
          <a:lstStyle/>
          <a:p>
            <a:pPr>
              <a:lnSpc>
                <a:spcPct val="100000"/>
              </a:lnSpc>
            </a:pPr>
            <a:r>
              <a:rPr lang="en-US" dirty="0">
                <a:latin typeface="Segoe UI Semibold" panose="020B0502040204020203" pitchFamily="34" charset="0"/>
                <a:ea typeface="Segoe UI Semibold" panose="020B0502040204020203" pitchFamily="34" charset="0"/>
                <a:cs typeface="Segoe UI Semibold" panose="020B0502040204020203" pitchFamily="34" charset="0"/>
              </a:rPr>
              <a:t>High availability &amp; business continuity</a:t>
            </a:r>
          </a:p>
        </p:txBody>
      </p:sp>
      <p:grpSp>
        <p:nvGrpSpPr>
          <p:cNvPr id="11" name="Group 78">
            <a:extLst>
              <a:ext uri="{FF2B5EF4-FFF2-40B4-BE49-F238E27FC236}">
                <a16:creationId xmlns:a16="http://schemas.microsoft.com/office/drawing/2014/main" id="{6F31E33E-7B51-4554-A2C6-6D3214188E54}"/>
              </a:ext>
              <a:ext uri="{C183D7F6-B498-43B3-948B-1728B52AA6E4}">
                <adec:decorative xmlns:adec="http://schemas.microsoft.com/office/drawing/2017/decorative" val="1"/>
              </a:ext>
            </a:extLst>
          </p:cNvPr>
          <p:cNvGrpSpPr>
            <a:grpSpLocks noChangeAspect="1"/>
          </p:cNvGrpSpPr>
          <p:nvPr/>
        </p:nvGrpSpPr>
        <p:grpSpPr bwMode="auto">
          <a:xfrm>
            <a:off x="7867650" y="1910556"/>
            <a:ext cx="3036887" cy="3036887"/>
            <a:chOff x="3413" y="999"/>
            <a:chExt cx="312" cy="312"/>
          </a:xfrm>
        </p:grpSpPr>
        <p:sp>
          <p:nvSpPr>
            <p:cNvPr id="12" name="AutoShape 77">
              <a:extLst>
                <a:ext uri="{FF2B5EF4-FFF2-40B4-BE49-F238E27FC236}">
                  <a16:creationId xmlns:a16="http://schemas.microsoft.com/office/drawing/2014/main" id="{2E55579C-D2E5-4C95-B483-DB186A73A318}"/>
                </a:ext>
              </a:extLst>
            </p:cNvPr>
            <p:cNvSpPr>
              <a:spLocks noChangeAspect="1" noChangeArrowheads="1" noTextEdit="1"/>
            </p:cNvSpPr>
            <p:nvPr/>
          </p:nvSpPr>
          <p:spPr bwMode="auto">
            <a:xfrm>
              <a:off x="3413"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79">
              <a:extLst>
                <a:ext uri="{FF2B5EF4-FFF2-40B4-BE49-F238E27FC236}">
                  <a16:creationId xmlns:a16="http://schemas.microsoft.com/office/drawing/2014/main" id="{84F51C43-F5FD-43D4-B482-8E6A1B96AB71}"/>
                </a:ext>
              </a:extLst>
            </p:cNvPr>
            <p:cNvSpPr>
              <a:spLocks noChangeArrowheads="1"/>
            </p:cNvSpPr>
            <p:nvPr/>
          </p:nvSpPr>
          <p:spPr bwMode="auto">
            <a:xfrm>
              <a:off x="3515" y="1106"/>
              <a:ext cx="78" cy="7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 name="Freeform 80">
              <a:extLst>
                <a:ext uri="{FF2B5EF4-FFF2-40B4-BE49-F238E27FC236}">
                  <a16:creationId xmlns:a16="http://schemas.microsoft.com/office/drawing/2014/main" id="{3E771873-4220-481C-80D1-A673AF828AFA}"/>
                </a:ext>
              </a:extLst>
            </p:cNvPr>
            <p:cNvSpPr>
              <a:spLocks/>
            </p:cNvSpPr>
            <p:nvPr/>
          </p:nvSpPr>
          <p:spPr bwMode="auto">
            <a:xfrm>
              <a:off x="3506" y="1155"/>
              <a:ext cx="126" cy="29"/>
            </a:xfrm>
            <a:custGeom>
              <a:avLst/>
              <a:gdLst>
                <a:gd name="T0" fmla="*/ 490 w 554"/>
                <a:gd name="T1" fmla="*/ 128 h 128"/>
                <a:gd name="T2" fmla="*/ 64 w 554"/>
                <a:gd name="T3" fmla="*/ 128 h 128"/>
                <a:gd name="T4" fmla="*/ 0 w 554"/>
                <a:gd name="T5" fmla="*/ 64 h 128"/>
                <a:gd name="T6" fmla="*/ 0 w 554"/>
                <a:gd name="T7" fmla="*/ 64 h 128"/>
                <a:gd name="T8" fmla="*/ 64 w 554"/>
                <a:gd name="T9" fmla="*/ 0 h 128"/>
                <a:gd name="T10" fmla="*/ 490 w 554"/>
                <a:gd name="T11" fmla="*/ 0 h 128"/>
                <a:gd name="T12" fmla="*/ 554 w 554"/>
                <a:gd name="T13" fmla="*/ 64 h 128"/>
                <a:gd name="T14" fmla="*/ 554 w 554"/>
                <a:gd name="T15" fmla="*/ 64 h 128"/>
                <a:gd name="T16" fmla="*/ 490 w 554"/>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4" h="128">
                  <a:moveTo>
                    <a:pt x="490" y="128"/>
                  </a:moveTo>
                  <a:cubicBezTo>
                    <a:pt x="64" y="128"/>
                    <a:pt x="64" y="128"/>
                    <a:pt x="64" y="128"/>
                  </a:cubicBezTo>
                  <a:cubicBezTo>
                    <a:pt x="28" y="128"/>
                    <a:pt x="0" y="99"/>
                    <a:pt x="0" y="64"/>
                  </a:cubicBezTo>
                  <a:cubicBezTo>
                    <a:pt x="0" y="64"/>
                    <a:pt x="0" y="64"/>
                    <a:pt x="0" y="64"/>
                  </a:cubicBezTo>
                  <a:cubicBezTo>
                    <a:pt x="0" y="29"/>
                    <a:pt x="28" y="0"/>
                    <a:pt x="64" y="0"/>
                  </a:cubicBezTo>
                  <a:cubicBezTo>
                    <a:pt x="490" y="0"/>
                    <a:pt x="490" y="0"/>
                    <a:pt x="490" y="0"/>
                  </a:cubicBezTo>
                  <a:cubicBezTo>
                    <a:pt x="526" y="0"/>
                    <a:pt x="554" y="29"/>
                    <a:pt x="554" y="64"/>
                  </a:cubicBezTo>
                  <a:cubicBezTo>
                    <a:pt x="554" y="64"/>
                    <a:pt x="554" y="64"/>
                    <a:pt x="554" y="64"/>
                  </a:cubicBezTo>
                  <a:cubicBezTo>
                    <a:pt x="554" y="99"/>
                    <a:pt x="526" y="128"/>
                    <a:pt x="490" y="12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 name="Oval 81">
              <a:extLst>
                <a:ext uri="{FF2B5EF4-FFF2-40B4-BE49-F238E27FC236}">
                  <a16:creationId xmlns:a16="http://schemas.microsoft.com/office/drawing/2014/main" id="{7FE66D04-0B7B-41D1-B8A2-64531F2A8CAC}"/>
                </a:ext>
              </a:extLst>
            </p:cNvPr>
            <p:cNvSpPr>
              <a:spLocks noChangeArrowheads="1"/>
            </p:cNvSpPr>
            <p:nvPr/>
          </p:nvSpPr>
          <p:spPr bwMode="auto">
            <a:xfrm>
              <a:off x="3572" y="1123"/>
              <a:ext cx="51" cy="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 name="Freeform 82">
              <a:extLst>
                <a:ext uri="{FF2B5EF4-FFF2-40B4-BE49-F238E27FC236}">
                  <a16:creationId xmlns:a16="http://schemas.microsoft.com/office/drawing/2014/main" id="{A110C64D-0F55-4E33-8C40-9303FFF736AE}"/>
                </a:ext>
              </a:extLst>
            </p:cNvPr>
            <p:cNvSpPr>
              <a:spLocks/>
            </p:cNvSpPr>
            <p:nvPr/>
          </p:nvSpPr>
          <p:spPr bwMode="auto">
            <a:xfrm>
              <a:off x="3413" y="999"/>
              <a:ext cx="312" cy="312"/>
            </a:xfrm>
            <a:custGeom>
              <a:avLst/>
              <a:gdLst>
                <a:gd name="T0" fmla="*/ 682 w 1365"/>
                <a:gd name="T1" fmla="*/ 1365 h 1365"/>
                <a:gd name="T2" fmla="*/ 1365 w 1365"/>
                <a:gd name="T3" fmla="*/ 682 h 1365"/>
                <a:gd name="T4" fmla="*/ 682 w 1365"/>
                <a:gd name="T5" fmla="*/ 0 h 1365"/>
                <a:gd name="T6" fmla="*/ 84 w 1365"/>
                <a:gd name="T7" fmla="*/ 353 h 1365"/>
                <a:gd name="T8" fmla="*/ 53 w 1365"/>
                <a:gd name="T9" fmla="*/ 409 h 1365"/>
                <a:gd name="T10" fmla="*/ 166 w 1365"/>
                <a:gd name="T11" fmla="*/ 471 h 1365"/>
                <a:gd name="T12" fmla="*/ 196 w 1365"/>
                <a:gd name="T13" fmla="*/ 415 h 1365"/>
                <a:gd name="T14" fmla="*/ 682 w 1365"/>
                <a:gd name="T15" fmla="*/ 128 h 1365"/>
                <a:gd name="T16" fmla="*/ 1237 w 1365"/>
                <a:gd name="T17" fmla="*/ 682 h 1365"/>
                <a:gd name="T18" fmla="*/ 682 w 1365"/>
                <a:gd name="T19" fmla="*/ 1237 h 1365"/>
                <a:gd name="T20" fmla="*/ 128 w 1365"/>
                <a:gd name="T21" fmla="*/ 682 h 1365"/>
                <a:gd name="T22" fmla="*/ 128 w 1365"/>
                <a:gd name="T23" fmla="*/ 682 h 1365"/>
                <a:gd name="T24" fmla="*/ 0 w 1365"/>
                <a:gd name="T25" fmla="*/ 682 h 1365"/>
                <a:gd name="T26" fmla="*/ 0 w 1365"/>
                <a:gd name="T27" fmla="*/ 682 h 1365"/>
                <a:gd name="T28" fmla="*/ 682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2" y="1365"/>
                  </a:moveTo>
                  <a:cubicBezTo>
                    <a:pt x="1058" y="1365"/>
                    <a:pt x="1365" y="1059"/>
                    <a:pt x="1365" y="682"/>
                  </a:cubicBezTo>
                  <a:cubicBezTo>
                    <a:pt x="1365" y="306"/>
                    <a:pt x="1058" y="0"/>
                    <a:pt x="682" y="0"/>
                  </a:cubicBezTo>
                  <a:cubicBezTo>
                    <a:pt x="434" y="0"/>
                    <a:pt x="205" y="135"/>
                    <a:pt x="84" y="353"/>
                  </a:cubicBezTo>
                  <a:cubicBezTo>
                    <a:pt x="53" y="409"/>
                    <a:pt x="53" y="409"/>
                    <a:pt x="53" y="409"/>
                  </a:cubicBezTo>
                  <a:cubicBezTo>
                    <a:pt x="166" y="471"/>
                    <a:pt x="166" y="471"/>
                    <a:pt x="166" y="471"/>
                  </a:cubicBezTo>
                  <a:cubicBezTo>
                    <a:pt x="196" y="415"/>
                    <a:pt x="196" y="415"/>
                    <a:pt x="196" y="415"/>
                  </a:cubicBezTo>
                  <a:cubicBezTo>
                    <a:pt x="294" y="238"/>
                    <a:pt x="480" y="128"/>
                    <a:pt x="682" y="128"/>
                  </a:cubicBezTo>
                  <a:cubicBezTo>
                    <a:pt x="988" y="128"/>
                    <a:pt x="1237" y="377"/>
                    <a:pt x="1237" y="682"/>
                  </a:cubicBezTo>
                  <a:cubicBezTo>
                    <a:pt x="1237" y="988"/>
                    <a:pt x="988" y="1237"/>
                    <a:pt x="682" y="1237"/>
                  </a:cubicBezTo>
                  <a:cubicBezTo>
                    <a:pt x="376" y="1237"/>
                    <a:pt x="128" y="988"/>
                    <a:pt x="128" y="682"/>
                  </a:cubicBezTo>
                  <a:cubicBezTo>
                    <a:pt x="128" y="682"/>
                    <a:pt x="128" y="682"/>
                    <a:pt x="128" y="682"/>
                  </a:cubicBezTo>
                  <a:cubicBezTo>
                    <a:pt x="0" y="682"/>
                    <a:pt x="0" y="682"/>
                    <a:pt x="0" y="682"/>
                  </a:cubicBezTo>
                  <a:cubicBezTo>
                    <a:pt x="0" y="682"/>
                    <a:pt x="0" y="682"/>
                    <a:pt x="0" y="682"/>
                  </a:cubicBezTo>
                  <a:cubicBezTo>
                    <a:pt x="0" y="1059"/>
                    <a:pt x="306"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 name="Freeform 83">
              <a:extLst>
                <a:ext uri="{FF2B5EF4-FFF2-40B4-BE49-F238E27FC236}">
                  <a16:creationId xmlns:a16="http://schemas.microsoft.com/office/drawing/2014/main" id="{CA34240F-D367-4D65-9301-6C191F884AE0}"/>
                </a:ext>
              </a:extLst>
            </p:cNvPr>
            <p:cNvSpPr>
              <a:spLocks/>
            </p:cNvSpPr>
            <p:nvPr/>
          </p:nvSpPr>
          <p:spPr bwMode="auto">
            <a:xfrm>
              <a:off x="3413" y="1029"/>
              <a:ext cx="88" cy="87"/>
            </a:xfrm>
            <a:custGeom>
              <a:avLst/>
              <a:gdLst>
                <a:gd name="T0" fmla="*/ 88 w 88"/>
                <a:gd name="T1" fmla="*/ 87 h 87"/>
                <a:gd name="T2" fmla="*/ 88 w 88"/>
                <a:gd name="T3" fmla="*/ 58 h 87"/>
                <a:gd name="T4" fmla="*/ 29 w 88"/>
                <a:gd name="T5" fmla="*/ 58 h 87"/>
                <a:gd name="T6" fmla="*/ 30 w 88"/>
                <a:gd name="T7" fmla="*/ 0 h 87"/>
                <a:gd name="T8" fmla="*/ 0 w 88"/>
                <a:gd name="T9" fmla="*/ 0 h 87"/>
                <a:gd name="T10" fmla="*/ 0 w 88"/>
                <a:gd name="T11" fmla="*/ 87 h 87"/>
                <a:gd name="T12" fmla="*/ 88 w 8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8" h="87">
                  <a:moveTo>
                    <a:pt x="88" y="87"/>
                  </a:moveTo>
                  <a:lnTo>
                    <a:pt x="88" y="58"/>
                  </a:lnTo>
                  <a:lnTo>
                    <a:pt x="29" y="58"/>
                  </a:lnTo>
                  <a:lnTo>
                    <a:pt x="30" y="0"/>
                  </a:lnTo>
                  <a:lnTo>
                    <a:pt x="0" y="0"/>
                  </a:lnTo>
                  <a:lnTo>
                    <a:pt x="0" y="87"/>
                  </a:lnTo>
                  <a:lnTo>
                    <a:pt x="88" y="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Tree>
    <p:extLst>
      <p:ext uri="{BB962C8B-B14F-4D97-AF65-F5344CB8AC3E}">
        <p14:creationId xmlns:p14="http://schemas.microsoft.com/office/powerpoint/2010/main" val="4020010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QL Server 2017_EXTERNAL">
  <a:themeElements>
    <a:clrScheme name="Custom 41">
      <a:dk1>
        <a:srgbClr val="000000"/>
      </a:dk1>
      <a:lt1>
        <a:srgbClr val="FFFFFF"/>
      </a:lt1>
      <a:dk2>
        <a:srgbClr val="0078D7"/>
      </a:dk2>
      <a:lt2>
        <a:srgbClr val="D2D2D2"/>
      </a:lt2>
      <a:accent1>
        <a:srgbClr val="002050"/>
      </a:accent1>
      <a:accent2>
        <a:srgbClr val="00188F"/>
      </a:accent2>
      <a:accent3>
        <a:srgbClr val="32145A"/>
      </a:accent3>
      <a:accent4>
        <a:srgbClr val="107C10"/>
      </a:accent4>
      <a:accent5>
        <a:srgbClr val="00BCF2"/>
      </a:accent5>
      <a:accent6>
        <a:srgbClr val="FFB900"/>
      </a:accent6>
      <a:hlink>
        <a:srgbClr val="00BCF2"/>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45720" rIns="91440" bIns="45720" rtlCol="0">
        <a:spAutoFit/>
      </a:bodyPr>
      <a:lstStyle>
        <a:defPPr algn="l">
          <a:lnSpc>
            <a:spcPct val="90000"/>
          </a:lnSpc>
          <a:spcAft>
            <a:spcPts val="600"/>
          </a:spcAft>
          <a:defRPr sz="1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EF6B031-E4E9-47DE-A00B-C70C6050C087}" vid="{E591D91A-0F30-468B-BAC3-EA073291F391}"/>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3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4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6.xml><?xml version="1.0" encoding="utf-8"?>
<a:theme xmlns:a="http://schemas.openxmlformats.org/drawingml/2006/main" name="5_WHITE TEMPLATE">
  <a:themeElements>
    <a:clrScheme name="Custom 2">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7.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B37A1A211E6AD49B6926EBCABCBDE8F" ma:contentTypeVersion="18" ma:contentTypeDescription="Create a new document." ma:contentTypeScope="" ma:versionID="99dd24ec3b8beadf0090b49a1fe390f8">
  <xsd:schema xmlns:xsd="http://www.w3.org/2001/XMLSchema" xmlns:xs="http://www.w3.org/2001/XMLSchema" xmlns:p="http://schemas.microsoft.com/office/2006/metadata/properties" xmlns:ns1="http://schemas.microsoft.com/sharepoint/v3" xmlns:ns2="61349b38-87b0-4d20-bd6f-41da2268192a" xmlns:ns3="68fcb561-4938-471e-ad66-507677a35492" xmlns:ns4="230e9df3-be65-4c73-a93b-d1236ebd677e" targetNamespace="http://schemas.microsoft.com/office/2006/metadata/properties" ma:root="true" ma:fieldsID="37f4ab598d4f0ebaba8791878e8c6b44" ns1:_="" ns2:_="" ns3:_="" ns4:_="">
    <xsd:import namespace="http://schemas.microsoft.com/sharepoint/v3"/>
    <xsd:import namespace="61349b38-87b0-4d20-bd6f-41da2268192a"/>
    <xsd:import namespace="68fcb561-4938-471e-ad66-507677a35492"/>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element ref="ns2:lcf76f155ced4ddcb4097134ff3c332f" minOccurs="0"/>
                <xsd:element ref="ns4:TaxCatchAll"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1349b38-87b0-4d20-bd6f-41da226819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8fcb561-4938-471e-ad66-507677a3549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2e976329-bda7-46dd-ab9f-441921e7087c}" ma:internalName="TaxCatchAll" ma:showField="CatchAllData" ma:web="68fcb561-4938-471e-ad66-507677a3549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230e9df3-be65-4c73-a93b-d1236ebd677e" xsi:nil="true"/>
    <_ip_UnifiedCompliancePolicyUIAction xmlns="http://schemas.microsoft.com/sharepoint/v3" xsi:nil="true"/>
    <_ip_UnifiedCompliancePolicyProperties xmlns="http://schemas.microsoft.com/sharepoint/v3" xsi:nil="true"/>
    <MediaServiceKeyPoints xmlns="61349b38-87b0-4d20-bd6f-41da2268192a" xsi:nil="true"/>
    <lcf76f155ced4ddcb4097134ff3c332f xmlns="61349b38-87b0-4d20-bd6f-41da2268192a">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4B07E17-FBEA-48C8-BE0E-3545DBB7363F}"/>
</file>

<file path=customXml/itemProps2.xml><?xml version="1.0" encoding="utf-8"?>
<ds:datastoreItem xmlns:ds="http://schemas.openxmlformats.org/officeDocument/2006/customXml" ds:itemID="{9AF5B67A-4541-42BB-816C-00E5583C0F43}">
  <ds:schemaRefs>
    <ds:schemaRef ds:uri="a7f0170f-bc71-4847-84a4-025e88602cc6"/>
    <ds:schemaRef ds:uri="http://purl.org/dc/dcmitype/"/>
    <ds:schemaRef ds:uri="http://schemas.microsoft.com/office/infopath/2007/PartnerControls"/>
    <ds:schemaRef ds:uri="http://schemas.microsoft.com/office/2006/metadata/properties"/>
    <ds:schemaRef ds:uri="http://schemas.microsoft.com/office/2006/documentManagement/types"/>
    <ds:schemaRef ds:uri="http://schemas.openxmlformats.org/package/2006/metadata/core-properties"/>
    <ds:schemaRef ds:uri="http://www.w3.org/XML/1998/namespace"/>
    <ds:schemaRef ds:uri="230e9df3-be65-4c73-a93b-d1236ebd677e"/>
    <ds:schemaRef ds:uri="cd409ee8-9792-45b9-9d34-c97482fe8cb1"/>
    <ds:schemaRef ds:uri="http://purl.org/dc/terms/"/>
    <ds:schemaRef ds:uri="http://purl.org/dc/elements/1.1/"/>
  </ds:schemaRefs>
</ds:datastoreItem>
</file>

<file path=customXml/itemProps3.xml><?xml version="1.0" encoding="utf-8"?>
<ds:datastoreItem xmlns:ds="http://schemas.openxmlformats.org/officeDocument/2006/customXml" ds:itemID="{77E2A018-9195-4F76-9916-BC6B1C80C60D}">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7762</Words>
  <Application>Microsoft Office PowerPoint</Application>
  <PresentationFormat>Widescreen</PresentationFormat>
  <Paragraphs>1026</Paragraphs>
  <Slides>57</Slides>
  <Notes>29</Notes>
  <HiddenSlides>1</HiddenSlides>
  <MMClips>0</MMClips>
  <ScaleCrop>false</ScaleCrop>
  <HeadingPairs>
    <vt:vector size="8" baseType="variant">
      <vt:variant>
        <vt:lpstr>Fonts Used</vt:lpstr>
      </vt:variant>
      <vt:variant>
        <vt:i4>13</vt:i4>
      </vt:variant>
      <vt:variant>
        <vt:lpstr>Theme</vt:lpstr>
      </vt:variant>
      <vt:variant>
        <vt:i4>8</vt:i4>
      </vt:variant>
      <vt:variant>
        <vt:lpstr>Embedded OLE Servers</vt:lpstr>
      </vt:variant>
      <vt:variant>
        <vt:i4>1</vt:i4>
      </vt:variant>
      <vt:variant>
        <vt:lpstr>Slide Titles</vt:lpstr>
      </vt:variant>
      <vt:variant>
        <vt:i4>57</vt:i4>
      </vt:variant>
    </vt:vector>
  </HeadingPairs>
  <TitlesOfParts>
    <vt:vector size="79" baseType="lpstr">
      <vt:lpstr>Arial</vt:lpstr>
      <vt:lpstr>Calibri</vt:lpstr>
      <vt:lpstr>Calibri (Body)</vt:lpstr>
      <vt:lpstr>Calibri Light</vt:lpstr>
      <vt:lpstr>Cambria Math</vt:lpstr>
      <vt:lpstr>Consolas</vt:lpstr>
      <vt:lpstr>Courier New</vt:lpstr>
      <vt:lpstr>Segoe UI</vt:lpstr>
      <vt:lpstr>Segoe UI Light</vt:lpstr>
      <vt:lpstr>Segoe UI Light (Headings)</vt:lpstr>
      <vt:lpstr>Segoe UI Semibold</vt:lpstr>
      <vt:lpstr>Segoe UI Semilight</vt:lpstr>
      <vt:lpstr>Wingdings</vt:lpstr>
      <vt:lpstr>2_SQL Server 2017_EXTERNAL</vt:lpstr>
      <vt:lpstr>2_WHITE TEMPLATE</vt:lpstr>
      <vt:lpstr>3_WHITE TEMPLATE</vt:lpstr>
      <vt:lpstr>1_WHITE TEMPLATE</vt:lpstr>
      <vt:lpstr>4_WHITE TEMPLATE</vt:lpstr>
      <vt:lpstr>5_WHITE TEMPLATE</vt:lpstr>
      <vt:lpstr>1_Black Template</vt:lpstr>
      <vt:lpstr>Office Theme</vt:lpstr>
      <vt:lpstr>CorelDRAW</vt:lpstr>
      <vt:lpstr>Instructions for Use</vt:lpstr>
      <vt:lpstr>Technical overview Azure Database for PostgreSQL</vt:lpstr>
      <vt:lpstr>Agenda</vt:lpstr>
      <vt:lpstr>Azure builds upon the core benefits of PostgreSQL</vt:lpstr>
      <vt:lpstr>The benefits of Azure Database for PostgreSQL</vt:lpstr>
      <vt:lpstr>Significantly reduce cost when migrating workloads to PaaS</vt:lpstr>
      <vt:lpstr>Easy to build with a fully-managed service on Azure</vt:lpstr>
      <vt:lpstr>Azure Database for PostgreSQL  |  Top Use Cases</vt:lpstr>
      <vt:lpstr>High availability &amp; business continuity</vt:lpstr>
      <vt:lpstr>Built-in basic high availability</vt:lpstr>
      <vt:lpstr>Zone Redundant High Availability (ZR-HA) – Flexible Server</vt:lpstr>
      <vt:lpstr>Zone Redundant HA – Flexible Server</vt:lpstr>
      <vt:lpstr>Zone-Redundant High Availability – Flexible Server</vt:lpstr>
      <vt:lpstr>On-demand Failover – Flexible Server</vt:lpstr>
      <vt:lpstr>Disaster recovery – protection from regional failures</vt:lpstr>
      <vt:lpstr>Geo-Redundant Backup</vt:lpstr>
      <vt:lpstr>Geo-Redundant Backup</vt:lpstr>
      <vt:lpstr>Geo-Redundant Backup</vt:lpstr>
      <vt:lpstr>Logical replication / decoding (Use cases)</vt:lpstr>
      <vt:lpstr>Performance &amp; scale</vt:lpstr>
      <vt:lpstr>Read replicas to scale out workloads</vt:lpstr>
      <vt:lpstr>Extensions authored / maintained by Microsoft</vt:lpstr>
      <vt:lpstr>Security &amp; Compliance</vt:lpstr>
      <vt:lpstr>The modern security challenge</vt:lpstr>
      <vt:lpstr>Data Security Lifecycle</vt:lpstr>
      <vt:lpstr>Control Network Isolation &amp; Security</vt:lpstr>
      <vt:lpstr>Access control provide additional security </vt:lpstr>
      <vt:lpstr>Data encryption and logging ensures protection</vt:lpstr>
      <vt:lpstr>Azure Defender</vt:lpstr>
      <vt:lpstr>Azure Defender Detect unusual and harmful attempts to breach your database  </vt:lpstr>
      <vt:lpstr>Security &amp; Compliance</vt:lpstr>
      <vt:lpstr>Manageability, monitoring,  and tuning</vt:lpstr>
      <vt:lpstr>Monitoring - Metrics</vt:lpstr>
      <vt:lpstr>Monitoring – Postgres logs</vt:lpstr>
      <vt:lpstr>Alerts</vt:lpstr>
      <vt:lpstr>Best practices for metrics</vt:lpstr>
      <vt:lpstr>Best practices for metrics</vt:lpstr>
      <vt:lpstr>Best practices for metrics</vt:lpstr>
      <vt:lpstr>Best practices for metrics</vt:lpstr>
      <vt:lpstr>Server Logs (PostgreSQL)</vt:lpstr>
      <vt:lpstr>Announcing integration of server logs with Azure Monitor</vt:lpstr>
      <vt:lpstr>Maintaining and optimizing database performance</vt:lpstr>
      <vt:lpstr>Why does it have to be so hard?</vt:lpstr>
      <vt:lpstr>Query Store</vt:lpstr>
      <vt:lpstr>Query Store</vt:lpstr>
      <vt:lpstr>Sample scenarios enabled by Query Store</vt:lpstr>
      <vt:lpstr>Intelligent Performance </vt:lpstr>
      <vt:lpstr>Azure integration</vt:lpstr>
      <vt:lpstr>Innovate with the Azure ecosystem </vt:lpstr>
      <vt:lpstr>Industry-leading GLOBAL reach </vt:lpstr>
      <vt:lpstr>Industry-leading GLOBAL reach </vt:lpstr>
      <vt:lpstr>Get started with open source extensions </vt:lpstr>
      <vt:lpstr>Common Workload Patterns</vt:lpstr>
      <vt:lpstr>Common workload patterns – Flexible Server</vt:lpstr>
      <vt:lpstr>Best practices for choosing the optimal SKU</vt:lpstr>
      <vt:lpstr>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Database for PostgreSQL - L300</dc:title>
  <dc:creator/>
  <cp:keywords>Azure Database for MySQL; MySQL; PostgreSQL; Open Source; Azure Database for PostgreSQL</cp:keywords>
  <cp:lastModifiedBy/>
  <cp:revision>5</cp:revision>
  <dcterms:modified xsi:type="dcterms:W3CDTF">2022-10-05T18:13:54Z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colinmu@microsoft.com</vt:lpwstr>
  </property>
  <property fmtid="{D5CDD505-2E9C-101B-9397-08002B2CF9AE}" pid="5" name="MSIP_Label_f42aa342-8706-4288-bd11-ebb85995028c_SetDate">
    <vt:lpwstr>2019-05-06T14:36:00.1685781Z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56df2baa-3c0b-426a-b6da-a0ee98c67625</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0x010100CB37A1A211E6AD49B6926EBCABCBDE8F</vt:lpwstr>
  </property>
  <property fmtid="{D5CDD505-2E9C-101B-9397-08002B2CF9AE}" pid="12" name="_dlc_policyId">
    <vt:lpwstr>0x0101000E4CB7077FEE4FF7AE86D4A500EEC780030016C849C62B10EB41ACA8C7EEDEF40BB20099ECF64382448D48A56095091C66B1A9|-661092312</vt:lpwstr>
  </property>
  <property fmtid="{D5CDD505-2E9C-101B-9397-08002B2CF9AE}" pid="13"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14" name="_dlc_DocIdItemGuid">
    <vt:lpwstr>b71127ae-2cc5-426d-b168-854f63f78e1a</vt:lpwstr>
  </property>
  <property fmtid="{D5CDD505-2E9C-101B-9397-08002B2CF9AE}" pid="15" name="TaxKeyword">
    <vt:lpwstr>2442;#PostgreSQL|eb4d42a1-87af-4dc1-965c-0bb3de7cd5a9;#2446;#MySQL|a74aa091-213b-4896-9351-00829bac269b;#2445;#Azure Database for PostgreSQL|a539932e-137b-45d8-82ed-4937772a0fb7;#2444;#Azure Database for MySQL|47d00f99-bde8-412a-8a17-6dd3476551b0;#3185;#Open Source|a2d3bfc3-659f-4b8f-82a5-78b6c89cf43f</vt:lpwstr>
  </property>
  <property fmtid="{D5CDD505-2E9C-101B-9397-08002B2CF9AE}" pid="16" name="NewsType">
    <vt:lpwstr/>
  </property>
  <property fmtid="{D5CDD505-2E9C-101B-9397-08002B2CF9AE}" pid="17" name="Region">
    <vt:lpwstr/>
  </property>
  <property fmtid="{D5CDD505-2E9C-101B-9397-08002B2CF9AE}" pid="18" name="ItemType">
    <vt:lpwstr>169;#presentations|317da5a4-398e-4c38-b265-afd519770055;#3075;#documents|e037ed84-7d8e-4cbb-9c8f-61e80301a44f;#430;#overviews|44a91bc1-0390-48f1-8f35-2950d2160348</vt:lpwstr>
  </property>
  <property fmtid="{D5CDD505-2E9C-101B-9397-08002B2CF9AE}" pid="19" name="Confidentiality">
    <vt:lpwstr>14;#customer ready|8986c41d-21c5-4f8f-8a12-ea4625b46858</vt:lpwstr>
  </property>
  <property fmtid="{D5CDD505-2E9C-101B-9397-08002B2CF9AE}" pid="20" name="Industries">
    <vt:lpwstr/>
  </property>
  <property fmtid="{D5CDD505-2E9C-101B-9397-08002B2CF9AE}" pid="21" name="MSProducts">
    <vt:lpwstr/>
  </property>
  <property fmtid="{D5CDD505-2E9C-101B-9397-08002B2CF9AE}" pid="22" name="Competitors">
    <vt:lpwstr/>
  </property>
  <property fmtid="{D5CDD505-2E9C-101B-9397-08002B2CF9AE}" pid="23" name="SMSGDomain">
    <vt:lpwstr>21;#Intelligent Cloud|adc2fe87-c79a-4ded-a449-3f86b954069d;#20;#Microsoft Azure Domain|d600a391-d529-4311-892b-2c05c1ab2538</vt:lpwstr>
  </property>
  <property fmtid="{D5CDD505-2E9C-101B-9397-08002B2CF9AE}" pid="24" name="ExperienceContentType">
    <vt:lpwstr/>
  </property>
  <property fmtid="{D5CDD505-2E9C-101B-9397-08002B2CF9AE}" pid="25" name="BusinessArchitecture">
    <vt:lpwstr>2325;#Data and AI|60d86926-9fc6-4873-ad19-e15bf82160d7;#2214;#SQL on Azure|17928b37-1cc8-4e2b-8dc4-9a29c3f0cdd4</vt:lpwstr>
  </property>
  <property fmtid="{D5CDD505-2E9C-101B-9397-08002B2CF9AE}" pid="26" name="Products">
    <vt:lpwstr>261;#database management systems|e1894242-7aad-4ba9-b500-d2deee769303;#73;#SQL Server|261ba873-f3ab-420e-96d6-e3004596a551</vt:lpwstr>
  </property>
  <property fmtid="{D5CDD505-2E9C-101B-9397-08002B2CF9AE}" pid="27" name="l6f004f21209409da86a713c0f24627d">
    <vt:lpwstr/>
  </property>
  <property fmtid="{D5CDD505-2E9C-101B-9397-08002B2CF9AE}" pid="28" name="MSProductsTaxHTField0">
    <vt:lpwstr/>
  </property>
  <property fmtid="{D5CDD505-2E9C-101B-9397-08002B2CF9AE}" pid="29" name="e8080b0481964c759b2c36ae49591b31">
    <vt:lpwstr/>
  </property>
  <property fmtid="{D5CDD505-2E9C-101B-9397-08002B2CF9AE}" pid="30" name="TechnicalLevel">
    <vt:lpwstr>3068;#300 (advanced)|6a5f978f-2506-442d-86c2-7f294468d8c9</vt:lpwstr>
  </property>
  <property fmtid="{D5CDD505-2E9C-101B-9397-08002B2CF9AE}" pid="31" name="SMSG Items">
    <vt:lpwstr>3091;#documents|e037ed84-7d8e-4cbb-9c8f-61e80301a44f</vt:lpwstr>
  </property>
  <property fmtid="{D5CDD505-2E9C-101B-9397-08002B2CF9AE}" pid="32" name="Audiences">
    <vt:lpwstr/>
  </property>
  <property fmtid="{D5CDD505-2E9C-101B-9397-08002B2CF9AE}" pid="33" name="ldac8aee9d1f469e8cd8c3f8d6a615f2">
    <vt:lpwstr/>
  </property>
  <property fmtid="{D5CDD505-2E9C-101B-9397-08002B2CF9AE}" pid="34" name="Solution Areas">
    <vt:lpwstr>3478;#Data and AI|60d86926-9fc6-4873-ad19-e15bf82160d7</vt:lpwstr>
  </property>
  <property fmtid="{D5CDD505-2E9C-101B-9397-08002B2CF9AE}" pid="35" name="EmployeeRole">
    <vt:lpwstr/>
  </property>
  <property fmtid="{D5CDD505-2E9C-101B-9397-08002B2CF9AE}" pid="36" name="NewsTopic">
    <vt:lpwstr/>
  </property>
  <property fmtid="{D5CDD505-2E9C-101B-9397-08002B2CF9AE}" pid="37" name="Roles">
    <vt:lpwstr>361;#Technical Sales|831f7989-43a4-4e48-852a-a5355978f47f;#354;#Technology Solutions Professional|18ae106e-2924-4f2d-83ba-9b3af46c5a31;#407;#Account Executive|9d2867fe-4a32-e111-927a-acdc9d396bdb;#1941;#All Standard Titles|ef7f2c35-3932-45cd-837a-94fa96ae23cb</vt:lpwstr>
  </property>
  <property fmtid="{D5CDD505-2E9C-101B-9397-08002B2CF9AE}" pid="38" name="NewsSource">
    <vt:lpwstr/>
  </property>
  <property fmtid="{D5CDD505-2E9C-101B-9397-08002B2CF9AE}" pid="39" name="MSProfessions">
    <vt:lpwstr>3094;#Sales|72627068-acd7-4c1a-8b95-a0256be5dc9f</vt:lpwstr>
  </property>
  <property fmtid="{D5CDD505-2E9C-101B-9397-08002B2CF9AE}" pid="40" name="SMSGTags">
    <vt:lpwstr/>
  </property>
  <property fmtid="{D5CDD505-2E9C-101B-9397-08002B2CF9AE}" pid="41" name="MSPhysicalGeography">
    <vt:lpwstr/>
  </property>
  <property fmtid="{D5CDD505-2E9C-101B-9397-08002B2CF9AE}" pid="42" name="EnterpriseDomainTags">
    <vt:lpwstr/>
  </property>
  <property fmtid="{D5CDD505-2E9C-101B-9397-08002B2CF9AE}" pid="43" name="j3562c58ee414e028925bc902cfc01a1">
    <vt:lpwstr/>
  </property>
  <property fmtid="{D5CDD505-2E9C-101B-9397-08002B2CF9AE}" pid="44" name="Segments">
    <vt:lpwstr/>
  </property>
  <property fmtid="{D5CDD505-2E9C-101B-9397-08002B2CF9AE}" pid="45" name="Partners">
    <vt:lpwstr/>
  </property>
  <property fmtid="{D5CDD505-2E9C-101B-9397-08002B2CF9AE}" pid="46" name="ActivitiesAndPrograms">
    <vt:lpwstr/>
  </property>
  <property fmtid="{D5CDD505-2E9C-101B-9397-08002B2CF9AE}" pid="47" name="la4444b61d19467597d63190b69ac227">
    <vt:lpwstr/>
  </property>
  <property fmtid="{D5CDD505-2E9C-101B-9397-08002B2CF9AE}" pid="48" name="Topics">
    <vt:lpwstr>2554;#Fiscal Year 2019|37cfb2d9-82d6-4aee-ad7b-3dc8286123ca;#643;#migration|593e13b7-0be5-41e1-9774-d39ce59b90f4</vt:lpwstr>
  </property>
  <property fmtid="{D5CDD505-2E9C-101B-9397-08002B2CF9AE}" pid="49" name="Groups">
    <vt:lpwstr/>
  </property>
  <property fmtid="{D5CDD505-2E9C-101B-9397-08002B2CF9AE}" pid="50" name="Languages">
    <vt:lpwstr/>
  </property>
  <property fmtid="{D5CDD505-2E9C-101B-9397-08002B2CF9AE}" pid="51" name="of67e5d4b76f4a9db8769983fda9cec0">
    <vt:lpwstr/>
  </property>
  <property fmtid="{D5CDD505-2E9C-101B-9397-08002B2CF9AE}" pid="52" name="_docset_NoMedatataSyncRequired">
    <vt:lpwstr>False</vt:lpwstr>
  </property>
  <property fmtid="{D5CDD505-2E9C-101B-9397-08002B2CF9AE}" pid="53" name="MediaServiceImageTags">
    <vt:lpwstr/>
  </property>
</Properties>
</file>